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24"/>
  </p:notesMasterIdLst>
  <p:handoutMasterIdLst>
    <p:handoutMasterId r:id="rId25"/>
  </p:handoutMasterIdLst>
  <p:sldIdLst>
    <p:sldId id="445" r:id="rId5"/>
    <p:sldId id="446" r:id="rId6"/>
    <p:sldId id="447" r:id="rId7"/>
    <p:sldId id="459" r:id="rId8"/>
    <p:sldId id="478" r:id="rId9"/>
    <p:sldId id="483" r:id="rId10"/>
    <p:sldId id="484" r:id="rId11"/>
    <p:sldId id="735" r:id="rId12"/>
    <p:sldId id="1002" r:id="rId13"/>
    <p:sldId id="481" r:id="rId14"/>
    <p:sldId id="1003" r:id="rId15"/>
    <p:sldId id="465" r:id="rId16"/>
    <p:sldId id="469" r:id="rId17"/>
    <p:sldId id="473" r:id="rId18"/>
    <p:sldId id="1140" r:id="rId19"/>
    <p:sldId id="474" r:id="rId20"/>
    <p:sldId id="1141" r:id="rId21"/>
    <p:sldId id="1139" r:id="rId22"/>
    <p:sldId id="43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78"/>
            <p14:sldId id="483"/>
            <p14:sldId id="484"/>
            <p14:sldId id="735"/>
            <p14:sldId id="1002"/>
            <p14:sldId id="481"/>
            <p14:sldId id="1003"/>
            <p14:sldId id="465"/>
            <p14:sldId id="469"/>
            <p14:sldId id="473"/>
            <p14:sldId id="1140"/>
            <p14:sldId id="474"/>
            <p14:sldId id="1141"/>
            <p14:sldId id="113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803" autoAdjust="0"/>
    <p:restoredTop sz="95889" autoAdjust="0"/>
  </p:normalViewPr>
  <p:slideViewPr>
    <p:cSldViewPr snapToGrid="0" showGuides="1">
      <p:cViewPr>
        <p:scale>
          <a:sx n="50" d="100"/>
          <a:sy n="50" d="100"/>
        </p:scale>
        <p:origin x="682" y="6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S4-231124, SA4#125, Goteborg, Sweden, 21-25 August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Report" TargetMode="External"/><Relationship Id="rId7" Type="http://schemas.openxmlformats.org/officeDocument/2006/relationships/hyperlink" Target="https://www.3gpp.org/ftp/tsg_sa/TSG_SA/TSGs_101_Bangalore_2023-09/Docs/SP-231204.zip" TargetMode="External"/><Relationship Id="rId2" Type="http://schemas.openxmlformats.org/officeDocument/2006/relationships/hyperlink" Target="https://www.3gpp.org/ftp/tsg_sa/TSG_SA/TSGs_101_Bangalore_2023-09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1_Bangalore_2023-09/Docs/SP-230822.zip" TargetMode="External"/><Relationship Id="rId5" Type="http://schemas.openxmlformats.org/officeDocument/2006/relationships/hyperlink" Target="https://www.3gpp.org/ftp/tsg_sa/TSG_SA/TSGs_101_Bangalore_2023-09/Docs/SP-230821.zip" TargetMode="External"/><Relationship Id="rId4" Type="http://schemas.openxmlformats.org/officeDocument/2006/relationships/hyperlink" Target="https://www.3gpp.org/ftp/tsg_sa/TSG_SA/TSGs_101_Bangalore_2023-09/Docs/SP-231126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SA#101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Laboratories Inc. (ETSI)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SA4#126, Chicago, USA, 13-17 November 2023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S4-231666</a:t>
            </a: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42733-06BE-BA28-D096-AE18B5A4B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6CB51-C0B7-EF0E-AA4A-1A25092AB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RAN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Rel-19 Discussion Summary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090" marR="0" indent="-360045" hangingPunc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Extensive discussion was arranged for potential Rel-19 topics - discussion summary listed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80135" marR="0" indent="-360045" hangingPunc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Discussion on some potential projects reveals that they may have SA/CT dependence, e.g., the multi-modal discussion in Rel-19 XR in relation to SA2/SA4 work, alignment of the AI/ML framework between RAN and CN, Store &amp; Forward for IoT NTN, etc.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/>
              <a:t> </a:t>
            </a:r>
            <a:endParaRPr lang="en-US" altLang="zh-CN" sz="1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97624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42733-06BE-BA28-D096-AE18B5A4B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6CB51-C0B7-EF0E-AA4A-1A25092AB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TSG SA have discussed the need to develop a time line for development of 6G in alignment with the ITU-R M.2030 schedule and submissions deadlines. TSG SA will have a discussion on the overall 6G timeline at TSG SA#102 and WGs are asked not to take any decisions on the 6G timeline until guidance are available from TSG SA.</a:t>
            </a:r>
          </a:p>
          <a:p>
            <a:endParaRPr lang="en-US" altLang="zh-CN" sz="2000" b="1" dirty="0"/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IMT.FRAMEWORK FOR 2030 AND BEYOND in RAN: </a:t>
            </a:r>
          </a:p>
          <a:p>
            <a:pPr lvl="1"/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Close coordination of RAN with SA/CT is necessary; expecting 1st detailed discussion in RAN#102</a:t>
            </a:r>
            <a:endParaRPr lang="en-US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16960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- 2023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3C70C9-810F-3293-3FBE-DA459A962D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035857"/>
              </p:ext>
            </p:extLst>
          </p:nvPr>
        </p:nvGraphicFramePr>
        <p:xfrm>
          <a:off x="1601193" y="2606523"/>
          <a:ext cx="8459123" cy="923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4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3637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2023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74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13-17 November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Chicago,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7485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- 2024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F38C63E-9E80-15EC-BE45-23ADE03B18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679142"/>
              </p:ext>
            </p:extLst>
          </p:nvPr>
        </p:nvGraphicFramePr>
        <p:xfrm>
          <a:off x="2105694" y="1844757"/>
          <a:ext cx="7559675" cy="4313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54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2024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29 January - 2 February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ETSI, Venue: Sophia-Antipolis, France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SA4#127bis-e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8-12 April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May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Korea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SA4#129-e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19-23 August 2024</a:t>
                      </a: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agreement to have NO SA4 meetings in August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SA4#130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18-22 November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North-America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45804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Rel-18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18 planning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SA Rel-18 Workshop September 2021 - completed</a:t>
            </a:r>
          </a:p>
          <a:p>
            <a:pPr lvl="1"/>
            <a:r>
              <a:rPr lang="en-US" altLang="en-US" sz="2000" dirty="0"/>
              <a:t>Rel-18 </a:t>
            </a:r>
            <a:r>
              <a:rPr lang="en-US" sz="2000" dirty="0"/>
              <a:t>Stage 1 100% complete by December 2021 (TSG#94) (with 80% completion at TSG#93)</a:t>
            </a:r>
          </a:p>
          <a:p>
            <a:pPr lvl="1"/>
            <a:r>
              <a:rPr lang="en-US" altLang="en-US" sz="2000" dirty="0"/>
              <a:t>Rel-18 Stage 2 freeze June 2023 (TSG#100)</a:t>
            </a:r>
          </a:p>
          <a:p>
            <a:pPr lvl="2"/>
            <a:r>
              <a:rPr lang="en-US" altLang="en-US" sz="1600" dirty="0"/>
              <a:t>Studies = </a:t>
            </a:r>
            <a:r>
              <a:rPr lang="en-US" altLang="en-US" sz="1600" u="sng" dirty="0"/>
              <a:t>100%</a:t>
            </a:r>
          </a:p>
          <a:p>
            <a:pPr lvl="2"/>
            <a:r>
              <a:rPr lang="en-US" altLang="en-US" sz="1600" dirty="0"/>
              <a:t>Normative = </a:t>
            </a:r>
            <a:r>
              <a:rPr lang="en-US" altLang="en-US" sz="1600" u="sng" dirty="0"/>
              <a:t>100%</a:t>
            </a:r>
          </a:p>
          <a:p>
            <a:pPr lvl="1"/>
            <a:r>
              <a:rPr lang="en-US" altLang="en-US" sz="2000" dirty="0"/>
              <a:t>Rel-18 Stage 3 freeze (</a:t>
            </a:r>
            <a:r>
              <a:rPr lang="en-US" altLang="en-US" sz="2000" dirty="0">
                <a:solidFill>
                  <a:srgbClr val="FF0000"/>
                </a:solidFill>
              </a:rPr>
              <a:t>CT WGs, SA3 and SA4</a:t>
            </a:r>
            <a:r>
              <a:rPr lang="en-US" altLang="en-US" sz="2000" dirty="0"/>
              <a:t>) March 2024 (TSG#103)</a:t>
            </a:r>
          </a:p>
          <a:p>
            <a:pPr lvl="2"/>
            <a:r>
              <a:rPr lang="en-US" altLang="en-US" sz="1600" dirty="0"/>
              <a:t>Studies = </a:t>
            </a:r>
            <a:r>
              <a:rPr lang="en-US" altLang="en-US" sz="1600" u="sng" dirty="0">
                <a:solidFill>
                  <a:srgbClr val="FF0000"/>
                </a:solidFill>
              </a:rPr>
              <a:t>84%</a:t>
            </a:r>
          </a:p>
          <a:p>
            <a:pPr lvl="2"/>
            <a:r>
              <a:rPr lang="en-US" altLang="en-US" sz="1600" dirty="0"/>
              <a:t>Normative = </a:t>
            </a:r>
            <a:r>
              <a:rPr lang="en-US" altLang="en-US" sz="1600" u="sng" dirty="0">
                <a:solidFill>
                  <a:srgbClr val="FF0000"/>
                </a:solidFill>
              </a:rPr>
              <a:t>65%</a:t>
            </a:r>
            <a:endParaRPr lang="en-US" altLang="en-US" sz="1600" dirty="0"/>
          </a:p>
          <a:p>
            <a:pPr lvl="1"/>
            <a:r>
              <a:rPr lang="sv-SE" sz="2000" dirty="0"/>
              <a:t>Rel-18 Protocol coding Freeze (ASN.1, OpenAPI), June 2024 (TSG#104)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3737560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9C29985-3856-CFB7-679A-067241B05CDF}"/>
              </a:ext>
            </a:extLst>
          </p:cNvPr>
          <p:cNvCxnSpPr>
            <a:cxnSpLocks/>
          </p:cNvCxnSpPr>
          <p:nvPr/>
        </p:nvCxnSpPr>
        <p:spPr bwMode="auto">
          <a:xfrm>
            <a:off x="5632451" y="1111251"/>
            <a:ext cx="3369733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B74C08-ED6B-32C4-B455-ED3BE8DD0825}"/>
              </a:ext>
            </a:extLst>
          </p:cNvPr>
          <p:cNvCxnSpPr>
            <a:cxnSpLocks/>
          </p:cNvCxnSpPr>
          <p:nvPr/>
        </p:nvCxnSpPr>
        <p:spPr bwMode="auto">
          <a:xfrm>
            <a:off x="9224433" y="1111251"/>
            <a:ext cx="2889251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76665C-23B9-D7F7-4ACB-574778930A73}"/>
              </a:ext>
            </a:extLst>
          </p:cNvPr>
          <p:cNvCxnSpPr>
            <a:cxnSpLocks/>
          </p:cNvCxnSpPr>
          <p:nvPr/>
        </p:nvCxnSpPr>
        <p:spPr bwMode="auto">
          <a:xfrm>
            <a:off x="1911351" y="1111251"/>
            <a:ext cx="360256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83306DB6-536A-ADA3-22D1-12338BD536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39767" y="2044701"/>
            <a:ext cx="0" cy="448521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8CE335B-8864-97E7-274D-4CD49D1EFD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13917" y="1991784"/>
            <a:ext cx="0" cy="453813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93ED5E2D-D7A0-6FF8-D12C-B86C8A351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860551" y="1993901"/>
            <a:ext cx="14816" cy="453601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F4F98A67-EDB8-5220-BFA4-40BCE05C6C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2833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831F71EB-19F8-E087-B24A-E2BB39BAA1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54884" y="2048933"/>
            <a:ext cx="0" cy="4480984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6A5AB6B2-E176-B914-558F-556295DB621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1984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54CD4D1-DC94-4074-C04F-CE015C452F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10233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90B686C5-7C84-978E-DB49-831DD73F918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52884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D5C11E76-D819-D309-20A8-EE8145E78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96567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7CC509AF-66A9-EAD6-1260-E2026C5EC0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20167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F8774730-45E8-89B3-D53D-8D945BFB99E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99933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9E722CEE-193C-F381-0AE0-9FDB9733DD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621434" y="2048934"/>
            <a:ext cx="27517" cy="444076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43D05D0-734F-7C2F-F46C-068F5EA9524F}"/>
              </a:ext>
            </a:extLst>
          </p:cNvPr>
          <p:cNvCxnSpPr>
            <a:cxnSpLocks/>
          </p:cNvCxnSpPr>
          <p:nvPr/>
        </p:nvCxnSpPr>
        <p:spPr bwMode="auto">
          <a:xfrm>
            <a:off x="133351" y="1111251"/>
            <a:ext cx="16129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257FE24E-B55C-EA0C-0C0C-1794C7B8EFCC}"/>
              </a:ext>
            </a:extLst>
          </p:cNvPr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32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667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C5B72970-92DA-5FF0-159E-9304EEDF5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515" y="1341967"/>
            <a:ext cx="5261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3BF4D035-B577-F43C-E7E7-221A84272F0C}"/>
              </a:ext>
            </a:extLst>
          </p:cNvPr>
          <p:cNvSpPr/>
          <p:nvPr/>
        </p:nvSpPr>
        <p:spPr bwMode="auto">
          <a:xfrm>
            <a:off x="101600" y="2243667"/>
            <a:ext cx="178646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DE0EE15B-A52A-DC67-8BA8-C11F78A2E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9218" y="3704168"/>
            <a:ext cx="829733" cy="283633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67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EC1BA0DE-4977-AD58-3A0E-6E4CCC1387D3}"/>
              </a:ext>
            </a:extLst>
          </p:cNvPr>
          <p:cNvSpPr/>
          <p:nvPr/>
        </p:nvSpPr>
        <p:spPr bwMode="auto">
          <a:xfrm>
            <a:off x="4817534" y="4036485"/>
            <a:ext cx="5092700" cy="30056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72EB2D61-9D73-8F19-7760-AFE07A2ED44B}"/>
              </a:ext>
            </a:extLst>
          </p:cNvPr>
          <p:cNvSpPr/>
          <p:nvPr/>
        </p:nvSpPr>
        <p:spPr bwMode="auto">
          <a:xfrm>
            <a:off x="2880785" y="3384551"/>
            <a:ext cx="5353049" cy="27728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326622A5-809F-CE54-D8D6-33FBA5D06A81}"/>
              </a:ext>
            </a:extLst>
          </p:cNvPr>
          <p:cNvSpPr/>
          <p:nvPr/>
        </p:nvSpPr>
        <p:spPr bwMode="auto">
          <a:xfrm>
            <a:off x="1276351" y="3054351"/>
            <a:ext cx="604731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68AA48C6-09D0-0AFB-767F-9E89EE28A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567" y="2616200"/>
            <a:ext cx="1187451" cy="374651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6565DB57-439C-9DB6-F310-27990D00C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0851" y="2372785"/>
            <a:ext cx="18485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latin typeface="Montserrat" panose="00000500000000000000" pitchFamily="2" charset="0"/>
              </a:rPr>
              <a:t>Release 18</a:t>
            </a:r>
            <a:endParaRPr lang="en-GB" altLang="en-US" sz="2133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C400B4E4-3388-1EA0-FE2D-A0CA7E9B4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34" y="5901267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2F6DA1C7-77A7-7DFC-0A2D-4D87D54EC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545" y="1341967"/>
            <a:ext cx="53732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#94-e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AAAE6135-9251-6A86-C741-283CD61515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089" y="1341967"/>
            <a:ext cx="5261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#95-e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A94C4485-83CE-F14B-01CD-25428F3B3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506" y="1341967"/>
            <a:ext cx="41229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#96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C9649614-3A6E-2B72-E3FB-C0BA4A747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513" y="1341967"/>
            <a:ext cx="52931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#97-e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29765F8D-A30B-4F48-5A54-B09D5F3B0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889" y="1341967"/>
            <a:ext cx="53572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#98-e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20AC19AB-FA31-E549-D10F-633BBE801F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9512" y="1341967"/>
            <a:ext cx="41229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87BED36F-BF1A-FE18-8A9D-BE779AA82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959" y="13419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0E9EA3A3-C770-2BB5-DC45-980480E459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9859" y="1341967"/>
            <a:ext cx="43313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#101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D87D55A6-FA90-FE3F-5276-36B58D585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9321" y="13419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5E85F40E-51C6-22C0-D6FF-259AFD273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7563" y="13419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#103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F4A78D59-7346-165D-D77B-6477514F7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0777" y="13419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#104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F9FF55FC-CCB4-7572-E337-E3F7D4C33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41629" y="13419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#105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62A3E9FA-4649-A221-CC4A-C1EBECFE1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84" y="2616200"/>
            <a:ext cx="1786467" cy="374651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2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12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12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12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8F0DDC-65B5-FC69-BB81-4D968C44F201}"/>
              </a:ext>
            </a:extLst>
          </p:cNvPr>
          <p:cNvSpPr txBox="1"/>
          <p:nvPr/>
        </p:nvSpPr>
        <p:spPr>
          <a:xfrm>
            <a:off x="3367618" y="937684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44AB5DC-F19C-A8A9-143F-AB1776027AC4}"/>
              </a:ext>
            </a:extLst>
          </p:cNvPr>
          <p:cNvSpPr txBox="1"/>
          <p:nvPr/>
        </p:nvSpPr>
        <p:spPr>
          <a:xfrm>
            <a:off x="6972301" y="937684"/>
            <a:ext cx="7296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FF6D1D33-DDF9-498E-157A-15D192C63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34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64A73A22-1362-C5E0-285C-CDA1E763B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6717" y="1500717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C24C7A07-CCD9-9822-6E5F-42F5A3968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1" y="1500717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CAD982FC-0C46-8B48-37B6-19F8D9D61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0600" y="1500717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52FA886F-921E-CB06-6A40-3022DBAA2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3233" y="1500717"/>
            <a:ext cx="44595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E7DE3B01-7E70-D093-7916-24E0A0426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0617" y="1500717"/>
            <a:ext cx="44595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1559FAEB-1E19-1D0C-E8D6-6A6BC8487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6484" y="1500717"/>
            <a:ext cx="44595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BF72ADE3-EB5C-6FBC-5D9F-931DE0598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6167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5E604670-163E-B060-3CC0-7B4E3C116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8884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2C8F87E8-125F-B981-C594-174940FEF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3367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28FB5802-8DEB-D7D8-4252-D7BA736E4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00" y="1500717"/>
            <a:ext cx="46198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C6349F27-3C4D-CBFF-BE20-13218420B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5684" y="1500717"/>
            <a:ext cx="46198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EEF55A80-55A1-93DC-1969-90A5EE062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4018" y="1500717"/>
            <a:ext cx="46198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0E87897-A418-22B1-7C3F-42C3D6321055}"/>
              </a:ext>
            </a:extLst>
          </p:cNvPr>
          <p:cNvSpPr txBox="1"/>
          <p:nvPr/>
        </p:nvSpPr>
        <p:spPr>
          <a:xfrm>
            <a:off x="10297585" y="912284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pic>
        <p:nvPicPr>
          <p:cNvPr id="1132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27228A0-D1C7-6092-328B-DBB505DE6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534" y="220134"/>
            <a:ext cx="687917" cy="40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22" name="Rectangle 12">
            <a:extLst>
              <a:ext uri="{FF2B5EF4-FFF2-40B4-BE49-F238E27FC236}">
                <a16:creationId xmlns:a16="http://schemas.microsoft.com/office/drawing/2014/main" id="{3F51A7FD-AAF9-3B54-BC7F-F493CB2A9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2334" y="6489700"/>
            <a:ext cx="11599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D40273F1-3AB6-3741-E6A1-6DA1264C8F5D}"/>
              </a:ext>
            </a:extLst>
          </p:cNvPr>
          <p:cNvSpPr/>
          <p:nvPr/>
        </p:nvSpPr>
        <p:spPr bwMode="auto">
          <a:xfrm>
            <a:off x="8034867" y="3378201"/>
            <a:ext cx="1111251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E0141AB6-371E-DD42-C3CE-654A85C4064B}"/>
              </a:ext>
            </a:extLst>
          </p:cNvPr>
          <p:cNvSpPr/>
          <p:nvPr/>
        </p:nvSpPr>
        <p:spPr bwMode="auto">
          <a:xfrm>
            <a:off x="8911167" y="3706284"/>
            <a:ext cx="1062567" cy="27728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01BD95D2-940A-3165-E9B8-F16B551EAE9A}"/>
              </a:ext>
            </a:extLst>
          </p:cNvPr>
          <p:cNvSpPr/>
          <p:nvPr/>
        </p:nvSpPr>
        <p:spPr bwMode="auto">
          <a:xfrm>
            <a:off x="7433734" y="4449234"/>
            <a:ext cx="3181351" cy="31961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657940E3-9F46-2F4C-659F-833F1826BF57}"/>
              </a:ext>
            </a:extLst>
          </p:cNvPr>
          <p:cNvGrpSpPr>
            <a:grpSpLocks/>
          </p:cNvGrpSpPr>
          <p:nvPr/>
        </p:nvGrpSpPr>
        <p:grpSpPr bwMode="auto">
          <a:xfrm>
            <a:off x="9224433" y="4684184"/>
            <a:ext cx="1263651" cy="643467"/>
            <a:chOff x="7917288" y="3354946"/>
            <a:chExt cx="948590" cy="482958"/>
          </a:xfrm>
        </p:grpSpPr>
        <p:sp>
          <p:nvSpPr>
            <p:cNvPr id="11333" name="Diamond 16">
              <a:extLst>
                <a:ext uri="{FF2B5EF4-FFF2-40B4-BE49-F238E27FC236}">
                  <a16:creationId xmlns:a16="http://schemas.microsoft.com/office/drawing/2014/main" id="{B2CB8169-FD25-7B44-116C-EB080D924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4" name="Chevron 58">
              <a:extLst>
                <a:ext uri="{FF2B5EF4-FFF2-40B4-BE49-F238E27FC236}">
                  <a16:creationId xmlns:a16="http://schemas.microsoft.com/office/drawing/2014/main" id="{B2092FA6-4AB2-3928-0B79-4BD50D6F5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8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D6E827C0-4B83-E1D9-1EF3-D0BAF99EF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94" y="1418167"/>
            <a:ext cx="47801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F07F3B4-B157-05BC-F264-7E53EEB0E31F}"/>
              </a:ext>
            </a:extLst>
          </p:cNvPr>
          <p:cNvSpPr txBox="1"/>
          <p:nvPr/>
        </p:nvSpPr>
        <p:spPr>
          <a:xfrm>
            <a:off x="535518" y="937684"/>
            <a:ext cx="68320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37E9909C-61B2-C163-658F-92BEFA88EAE9}"/>
              </a:ext>
            </a:extLst>
          </p:cNvPr>
          <p:cNvSpPr/>
          <p:nvPr/>
        </p:nvSpPr>
        <p:spPr bwMode="auto">
          <a:xfrm>
            <a:off x="3769785" y="3699934"/>
            <a:ext cx="5369983" cy="28575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B11ABA8B-7AC2-5211-F657-3B263A9EC0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65584" y="2025651"/>
            <a:ext cx="0" cy="4493683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7E18D1EC-07E4-0FF0-1EF8-FA26B42286FA}"/>
              </a:ext>
            </a:extLst>
          </p:cNvPr>
          <p:cNvSpPr/>
          <p:nvPr/>
        </p:nvSpPr>
        <p:spPr bwMode="auto">
          <a:xfrm>
            <a:off x="7920567" y="3232151"/>
            <a:ext cx="609600" cy="5249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FE1A71DA-DA7C-4D83-D633-821FE358B8D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296152" y="2044701"/>
            <a:ext cx="29633" cy="4222751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Rel-19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1600" dirty="0"/>
              <a:t>Release 19 planning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en-US" sz="1400" dirty="0"/>
              <a:t>June 2023: </a:t>
            </a:r>
            <a:r>
              <a:rPr lang="en-US" sz="1100" dirty="0"/>
              <a:t>RAN and SA workshop on Rel-19 content</a:t>
            </a:r>
          </a:p>
          <a:p>
            <a:pPr lvl="1"/>
            <a:r>
              <a:rPr lang="en-US" sz="1400" dirty="0"/>
              <a:t>Sept 2023 (TSG#101): </a:t>
            </a:r>
          </a:p>
          <a:p>
            <a:pPr lvl="2"/>
            <a:r>
              <a:rPr lang="en-US" sz="1100" dirty="0"/>
              <a:t>Stage 1: 80% normative work</a:t>
            </a:r>
          </a:p>
          <a:p>
            <a:pPr lvl="2"/>
            <a:r>
              <a:rPr lang="en-US" sz="1100" dirty="0"/>
              <a:t>Approve 1st part of SA Stage 2 package (SA/CT)</a:t>
            </a:r>
          </a:p>
          <a:p>
            <a:pPr lvl="1"/>
            <a:r>
              <a:rPr lang="en-US" sz="1400" dirty="0"/>
              <a:t>Dec 2023 (TSG#102): </a:t>
            </a:r>
          </a:p>
          <a:p>
            <a:pPr lvl="2"/>
            <a:r>
              <a:rPr lang="en-US" sz="1100" dirty="0"/>
              <a:t>Stage 1: 100% normative work</a:t>
            </a:r>
          </a:p>
          <a:p>
            <a:pPr lvl="2"/>
            <a:r>
              <a:rPr lang="en-US" sz="1100" dirty="0"/>
              <a:t>RAN1/2/3 Content Definition</a:t>
            </a:r>
          </a:p>
          <a:p>
            <a:pPr lvl="2"/>
            <a:r>
              <a:rPr lang="en-US" sz="1100" dirty="0"/>
              <a:t>Approve final package of SA Stage 2 with RAN/CT</a:t>
            </a:r>
          </a:p>
          <a:p>
            <a:pPr lvl="1"/>
            <a:r>
              <a:rPr lang="en-US" sz="1400" dirty="0"/>
              <a:t>Mar 2024 (TSG#103): </a:t>
            </a:r>
          </a:p>
          <a:p>
            <a:pPr lvl="2"/>
            <a:r>
              <a:rPr lang="en-US" sz="1100" dirty="0"/>
              <a:t>RAN4 Content Definition</a:t>
            </a:r>
          </a:p>
          <a:p>
            <a:pPr lvl="1"/>
            <a:r>
              <a:rPr lang="en-US" sz="1400" dirty="0"/>
              <a:t>Dec 2024 (TSG#106): </a:t>
            </a:r>
          </a:p>
          <a:p>
            <a:pPr lvl="2"/>
            <a:r>
              <a:rPr lang="en-US" sz="1000" dirty="0"/>
              <a:t>Stage 2 functional freeze (working assumption)</a:t>
            </a:r>
          </a:p>
          <a:p>
            <a:pPr lvl="1"/>
            <a:r>
              <a:rPr lang="en-US" sz="1400" dirty="0"/>
              <a:t>Sept 2025 (TSG#109):</a:t>
            </a:r>
          </a:p>
          <a:p>
            <a:pPr lvl="2"/>
            <a:r>
              <a:rPr lang="en-US" sz="1000" dirty="0"/>
              <a:t>RAN2, RAN3, RAN4Core freeze</a:t>
            </a:r>
          </a:p>
          <a:p>
            <a:pPr lvl="2"/>
            <a:r>
              <a:rPr lang="en-US" sz="1000" dirty="0"/>
              <a:t>Stage 3 (all CT WGs; SA WGs involved with Stage 3) freeze (working assumption)</a:t>
            </a:r>
          </a:p>
          <a:p>
            <a:pPr lvl="1"/>
            <a:r>
              <a:rPr lang="en-US" sz="1400" dirty="0"/>
              <a:t>Dec 2025 (TSG#110):</a:t>
            </a:r>
          </a:p>
          <a:p>
            <a:pPr lvl="2"/>
            <a:r>
              <a:rPr lang="en-US" sz="1000" dirty="0"/>
              <a:t>RAN4Perf freeze</a:t>
            </a:r>
          </a:p>
          <a:p>
            <a:pPr lvl="2"/>
            <a:r>
              <a:rPr lang="en-US" sz="1000" dirty="0"/>
              <a:t>“coding freeze”. Freeze of:ASN-1; Open APIs (working assumption)</a:t>
            </a:r>
            <a:endParaRPr lang="en-US" altLang="en-US" sz="1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34BF179-0B48-4F32-A0B4-B927A3A4A49E}"/>
              </a:ext>
            </a:extLst>
          </p:cNvPr>
          <p:cNvSpPr txBox="1">
            <a:spLocks/>
          </p:cNvSpPr>
          <p:nvPr/>
        </p:nvSpPr>
        <p:spPr bwMode="auto">
          <a:xfrm>
            <a:off x="6879031" y="1933200"/>
            <a:ext cx="3919991" cy="342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indent="-341313">
              <a:defRPr/>
            </a:pPr>
            <a:r>
              <a:rPr lang="en-US" altLang="en-US" sz="2000" dirty="0"/>
              <a:t>Status</a:t>
            </a:r>
          </a:p>
          <a:p>
            <a:pPr marL="341313" indent="-341313">
              <a:defRPr/>
            </a:pPr>
            <a:r>
              <a:rPr lang="en-US" altLang="en-US" sz="2000" dirty="0"/>
              <a:t>Rel-19 Stage 1: </a:t>
            </a:r>
          </a:p>
          <a:p>
            <a:pPr marL="739815" lvl="1" indent="-341313">
              <a:defRPr/>
            </a:pPr>
            <a:r>
              <a:rPr lang="en-GB" altLang="en-US" sz="1600" dirty="0"/>
              <a:t>Studies (14): 94%</a:t>
            </a:r>
          </a:p>
          <a:p>
            <a:pPr marL="739815" lvl="1" indent="-341313">
              <a:defRPr/>
            </a:pPr>
            <a:r>
              <a:rPr lang="en-GB" altLang="en-US" sz="1600" dirty="0"/>
              <a:t>Normative (23): 92%</a:t>
            </a:r>
          </a:p>
          <a:p>
            <a:pPr marL="341273" indent="-341313">
              <a:defRPr/>
            </a:pPr>
            <a:r>
              <a:rPr lang="en-US" altLang="en-US" sz="2000" dirty="0"/>
              <a:t>Rel-19 Stage 2 &amp; 3:</a:t>
            </a:r>
          </a:p>
          <a:p>
            <a:pPr marL="739775" lvl="1" indent="-341313">
              <a:defRPr/>
            </a:pPr>
            <a:r>
              <a:rPr lang="en-GB" altLang="en-US" sz="1600" dirty="0"/>
              <a:t>Studies (4): 15%</a:t>
            </a:r>
          </a:p>
          <a:p>
            <a:pPr marL="739775" lvl="1" indent="-341313">
              <a:defRPr/>
            </a:pPr>
            <a:r>
              <a:rPr lang="en-GB" altLang="en-US" sz="1600" dirty="0"/>
              <a:t>Normative (8): 3%</a:t>
            </a:r>
          </a:p>
        </p:txBody>
      </p:sp>
    </p:spTree>
    <p:extLst>
      <p:ext uri="{BB962C8B-B14F-4D97-AF65-F5344CB8AC3E}">
        <p14:creationId xmlns:p14="http://schemas.microsoft.com/office/powerpoint/2010/main" val="147881274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2AEC85-5E90-7CB8-EAB4-9F8269A54CBA}"/>
              </a:ext>
            </a:extLst>
          </p:cNvPr>
          <p:cNvCxnSpPr>
            <a:cxnSpLocks/>
          </p:cNvCxnSpPr>
          <p:nvPr/>
        </p:nvCxnSpPr>
        <p:spPr bwMode="auto">
          <a:xfrm>
            <a:off x="10064751" y="1367367"/>
            <a:ext cx="202353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E9189D5-64F3-09C5-A48D-EE8674F5CD98}"/>
              </a:ext>
            </a:extLst>
          </p:cNvPr>
          <p:cNvCxnSpPr>
            <a:cxnSpLocks/>
          </p:cNvCxnSpPr>
          <p:nvPr/>
        </p:nvCxnSpPr>
        <p:spPr bwMode="auto">
          <a:xfrm>
            <a:off x="6477000" y="1367367"/>
            <a:ext cx="336973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6D887E5-8538-C1CB-CC54-E63F881E3B64}"/>
              </a:ext>
            </a:extLst>
          </p:cNvPr>
          <p:cNvCxnSpPr>
            <a:cxnSpLocks/>
          </p:cNvCxnSpPr>
          <p:nvPr/>
        </p:nvCxnSpPr>
        <p:spPr bwMode="auto">
          <a:xfrm>
            <a:off x="2829984" y="1367367"/>
            <a:ext cx="336973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A1F690-AD53-59E8-535F-345F9EBD1193}"/>
              </a:ext>
            </a:extLst>
          </p:cNvPr>
          <p:cNvCxnSpPr>
            <a:cxnSpLocks/>
          </p:cNvCxnSpPr>
          <p:nvPr/>
        </p:nvCxnSpPr>
        <p:spPr bwMode="auto">
          <a:xfrm>
            <a:off x="294217" y="1367367"/>
            <a:ext cx="22352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F80E2EF2-2CD9-8050-C36C-60F6CF1DAD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92300" y="2142067"/>
            <a:ext cx="0" cy="434551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125CDD8B-AB76-4A1E-ED22-19B046999DD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954684" y="2351618"/>
            <a:ext cx="33867" cy="417618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48DB32-E85A-9109-9716-5635D862ADC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356351" y="2298701"/>
            <a:ext cx="6349" cy="417830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0BA2A8C-3385-8E83-BB10-6E18457BCB3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713567" y="2300818"/>
            <a:ext cx="10584" cy="417618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779E52C-574B-F6CF-6512-0239032D7977}"/>
              </a:ext>
            </a:extLst>
          </p:cNvPr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667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4E515EAE-98DD-3EEA-6983-D268B8198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643" y="1621367"/>
            <a:ext cx="43313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0997E685-262B-3D03-E493-D89D1AB768F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21618" y="2351618"/>
            <a:ext cx="12700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E5CDC356-EDFB-4208-6C10-64EA68584F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2383368"/>
            <a:ext cx="0" cy="414443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5FC4062-3442-18E8-9A38-CCE6124E92C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00767" y="2351618"/>
            <a:ext cx="0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15961D2E-EFCB-16DF-7AB2-E6D1E85753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716684" y="2351618"/>
            <a:ext cx="42333" cy="41253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15F6F8A2-B95A-9911-B745-7D44F5DF56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01667" y="2351618"/>
            <a:ext cx="2117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AA5DAA7F-3EC0-43AB-7B1C-C98A06B204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45351" y="2298701"/>
            <a:ext cx="0" cy="42291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5D307F8E-BFB6-1F7E-5D3D-063A5B6224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74567" y="2351618"/>
            <a:ext cx="0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E33CF3E7-4B67-1C7B-35DB-1560788BEDC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564718" y="2351618"/>
            <a:ext cx="4233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27EFF6A-51FA-583C-719A-30721B38BAA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527551" y="2351618"/>
            <a:ext cx="21167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5469021-89DB-3295-68DC-28B3040150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470218" y="2355851"/>
            <a:ext cx="12700" cy="417194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B2DA5117-539E-BB40-DFBB-C048EE5C7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9901" y="5962651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5C75BC5F-0F05-8097-46CA-0D345C6E1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896" y="16213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0CE9DBD1-E734-B6AB-8A33-E32550D4E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8" y="16213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#103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F303D8DB-C460-31EA-0782-E0E4EA666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3202" y="16213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#104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C1ECA6F3-FDE3-F2CC-0912-93D427538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3863" y="16213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#105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1C01B054-886C-FFB2-4CDD-7A2E26C8A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5250" y="1621367"/>
            <a:ext cx="46198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#106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7AC64D69-6A1A-D0B1-ED3D-72BCE9196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0" y="1621367"/>
            <a:ext cx="46038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#107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DF7E6A2B-3DF2-A3F8-7CB2-FD4D061E4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1171" y="1621367"/>
            <a:ext cx="46679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#108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0C92EAD5-2EA9-1123-D181-CBD1B9172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125" y="1621367"/>
            <a:ext cx="46198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282F8FC9-E1E5-55E5-890D-604B3101A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4210" y="1621367"/>
            <a:ext cx="43313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#110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EE764DDE-D0E3-6802-EF00-E93F3E206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3151" y="1621367"/>
            <a:ext cx="39786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#111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66BCA1C1-3A29-FCAD-C0C5-EA794A6C0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96305" y="1621367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#112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70601207-6868-474F-E0B0-92ACF49F8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55" y="1621367"/>
            <a:ext cx="41229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313EED7E-1448-9C6E-C833-E67123C42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9418" y="2813052"/>
            <a:ext cx="1102783" cy="37464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EC850B1-8A99-1764-AE27-3527B98A1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9918" y="2813052"/>
            <a:ext cx="1286933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33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33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33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33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272E9B-D216-AD5C-8E4E-BE60CAB05276}"/>
              </a:ext>
            </a:extLst>
          </p:cNvPr>
          <p:cNvSpPr txBox="1"/>
          <p:nvPr/>
        </p:nvSpPr>
        <p:spPr>
          <a:xfrm>
            <a:off x="4216401" y="1204384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8B3B5B8-0F8C-9E90-123F-E74BEF4457FE}"/>
              </a:ext>
            </a:extLst>
          </p:cNvPr>
          <p:cNvSpPr txBox="1"/>
          <p:nvPr/>
        </p:nvSpPr>
        <p:spPr>
          <a:xfrm>
            <a:off x="7821085" y="1204384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52A5EF95-4EE2-24F4-BC93-10F005EAB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8733" y="1826684"/>
            <a:ext cx="43794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3298C2AA-09EB-76E2-1958-442167FC6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3818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136FF6C3-8DA9-33F6-3C47-B9A86C0DA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7351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9658F0D6-41F8-6393-82F3-11BC740528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700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6F47BF54-1224-F2D5-69C3-A5F0AFB03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0333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2F7693AC-1727-B006-65DD-4BFE5DF7E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7717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19168CC8-AE76-32A9-1B8C-A44074C39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3584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E9D35D44-78FD-5731-DDC9-7BA6A2F95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267" y="1826684"/>
            <a:ext cx="43794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DFE7824C-991E-B959-FD0D-481C625FA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5984" y="1826684"/>
            <a:ext cx="43794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46047A52-4D56-1CEB-046E-DA2265310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384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C9BB8B06-2E9D-3EF8-BC0E-5F6B3DD57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1826684"/>
            <a:ext cx="44916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610228B9-801A-79E6-9F50-D92C9C1D2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4467" y="1826684"/>
            <a:ext cx="44916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779BF344-74D0-CA18-7B5B-CBFE0AE3F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1117" y="1826684"/>
            <a:ext cx="44916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9178C8F-3295-DE27-493E-E18A067E9D05}"/>
              </a:ext>
            </a:extLst>
          </p:cNvPr>
          <p:cNvSpPr txBox="1"/>
          <p:nvPr/>
        </p:nvSpPr>
        <p:spPr>
          <a:xfrm>
            <a:off x="11146367" y="1178984"/>
            <a:ext cx="7409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EA8715F-5622-0FA2-AD08-1BC68F7A7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534" y="220134"/>
            <a:ext cx="687917" cy="40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2" name="Chevron 79">
            <a:extLst>
              <a:ext uri="{FF2B5EF4-FFF2-40B4-BE49-F238E27FC236}">
                <a16:creationId xmlns:a16="http://schemas.microsoft.com/office/drawing/2014/main" id="{5BBEDDDA-A03A-59DE-8B50-C5763756A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4384" y="4686301"/>
            <a:ext cx="1157816" cy="277284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33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667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76402C06-895A-AF5A-AE1E-1F2967650924}"/>
              </a:ext>
            </a:extLst>
          </p:cNvPr>
          <p:cNvSpPr/>
          <p:nvPr/>
        </p:nvSpPr>
        <p:spPr bwMode="auto">
          <a:xfrm>
            <a:off x="4013201" y="5018618"/>
            <a:ext cx="5092700" cy="30056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3CFA2356-69E8-3302-A136-E0C58FACB2DC}"/>
              </a:ext>
            </a:extLst>
          </p:cNvPr>
          <p:cNvSpPr/>
          <p:nvPr/>
        </p:nvSpPr>
        <p:spPr bwMode="auto">
          <a:xfrm>
            <a:off x="2808818" y="4322234"/>
            <a:ext cx="5353049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03747392-D6C2-76DD-8C49-6C74B0065354}"/>
              </a:ext>
            </a:extLst>
          </p:cNvPr>
          <p:cNvSpPr/>
          <p:nvPr/>
        </p:nvSpPr>
        <p:spPr bwMode="auto">
          <a:xfrm>
            <a:off x="2180167" y="3937000"/>
            <a:ext cx="418253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2C1C9CB7-447B-A793-AE0D-FAD64BD79F59}"/>
              </a:ext>
            </a:extLst>
          </p:cNvPr>
          <p:cNvSpPr/>
          <p:nvPr/>
        </p:nvSpPr>
        <p:spPr bwMode="auto">
          <a:xfrm>
            <a:off x="3634318" y="4690534"/>
            <a:ext cx="5353049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7BD9A9B-CCCC-66D4-BACC-9124D1418719}"/>
              </a:ext>
            </a:extLst>
          </p:cNvPr>
          <p:cNvSpPr/>
          <p:nvPr/>
        </p:nvSpPr>
        <p:spPr bwMode="auto">
          <a:xfrm>
            <a:off x="6769101" y="5431368"/>
            <a:ext cx="3181351" cy="31961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8F97AD91-9ABB-D5C7-FD46-8CB0527FE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0284" y="3443818"/>
            <a:ext cx="1295400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33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933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933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E2778458-30AD-665D-2795-A52426D27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535" y="16213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DF12820F-F685-4374-710C-402B8B66AE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617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712A62-F42A-BFEF-2C97-B401EBE8DFC7}"/>
              </a:ext>
            </a:extLst>
          </p:cNvPr>
          <p:cNvSpPr txBox="1"/>
          <p:nvPr/>
        </p:nvSpPr>
        <p:spPr>
          <a:xfrm>
            <a:off x="1204385" y="1208617"/>
            <a:ext cx="7296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BEE7D6F-96C2-FC36-0046-FE2FB3372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584" y="6508751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1305C7CB-FE11-434C-0652-21F330369142}"/>
              </a:ext>
            </a:extLst>
          </p:cNvPr>
          <p:cNvSpPr/>
          <p:nvPr/>
        </p:nvSpPr>
        <p:spPr bwMode="auto">
          <a:xfrm>
            <a:off x="1761067" y="2353734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811D508-E2C1-6A1E-D9CC-7394B4D5AF25}"/>
              </a:ext>
            </a:extLst>
          </p:cNvPr>
          <p:cNvSpPr/>
          <p:nvPr/>
        </p:nvSpPr>
        <p:spPr bwMode="auto">
          <a:xfrm>
            <a:off x="71967" y="2349500"/>
            <a:ext cx="186055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5247A76A-7230-F855-F603-7DE9A5A48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9634" y="1422400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FA8C66-731A-B4BA-E6F3-CBC3F07EA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1" y="2753784"/>
            <a:ext cx="1195916" cy="522816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8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771D29FB-9551-C1E1-5E9D-3C456801A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1" y="2827867"/>
            <a:ext cx="8784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8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8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51B59EB2-120C-2B66-4D86-F47196DCA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518" y="3363384"/>
            <a:ext cx="1155700" cy="491067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15BB4784-B894-A53D-DDE2-D0C83C049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178" y="3435351"/>
            <a:ext cx="7168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8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8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40B37B9B-0A77-2C79-AC0F-07D69D48C1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62051" y="2254251"/>
            <a:ext cx="16933" cy="4273549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8EA5724C-7894-EA0A-BD10-E57B5F5A96DA}"/>
              </a:ext>
            </a:extLst>
          </p:cNvPr>
          <p:cNvSpPr/>
          <p:nvPr/>
        </p:nvSpPr>
        <p:spPr bwMode="auto">
          <a:xfrm>
            <a:off x="1566333" y="2201334"/>
            <a:ext cx="609600" cy="5249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F7513F1-1E14-D1E6-BA4F-C590BE060135}"/>
              </a:ext>
            </a:extLst>
          </p:cNvPr>
          <p:cNvCxnSpPr>
            <a:cxnSpLocks/>
          </p:cNvCxnSpPr>
          <p:nvPr/>
        </p:nvCxnSpPr>
        <p:spPr bwMode="auto">
          <a:xfrm>
            <a:off x="5526618" y="920751"/>
            <a:ext cx="156844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5C781DE-BA57-41FA-0CC9-C94322A7F161}"/>
              </a:ext>
            </a:extLst>
          </p:cNvPr>
          <p:cNvCxnSpPr>
            <a:cxnSpLocks/>
          </p:cNvCxnSpPr>
          <p:nvPr/>
        </p:nvCxnSpPr>
        <p:spPr bwMode="auto">
          <a:xfrm>
            <a:off x="7363885" y="920751"/>
            <a:ext cx="156844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B7E1FD4-BBAA-FDC8-250B-D3C486B26007}"/>
              </a:ext>
            </a:extLst>
          </p:cNvPr>
          <p:cNvCxnSpPr>
            <a:cxnSpLocks/>
          </p:cNvCxnSpPr>
          <p:nvPr/>
        </p:nvCxnSpPr>
        <p:spPr bwMode="auto">
          <a:xfrm>
            <a:off x="9099552" y="920751"/>
            <a:ext cx="156844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B4EEE2-CF52-A52F-2C3F-E70EACABCACE}"/>
              </a:ext>
            </a:extLst>
          </p:cNvPr>
          <p:cNvCxnSpPr>
            <a:cxnSpLocks/>
          </p:cNvCxnSpPr>
          <p:nvPr/>
        </p:nvCxnSpPr>
        <p:spPr bwMode="auto">
          <a:xfrm>
            <a:off x="294218" y="920751"/>
            <a:ext cx="156844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FFC94ED-E6D4-5DC5-8B75-416FC0BF50B3}"/>
              </a:ext>
            </a:extLst>
          </p:cNvPr>
          <p:cNvCxnSpPr>
            <a:cxnSpLocks/>
          </p:cNvCxnSpPr>
          <p:nvPr/>
        </p:nvCxnSpPr>
        <p:spPr bwMode="auto">
          <a:xfrm>
            <a:off x="1966385" y="922867"/>
            <a:ext cx="156844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51C15E3-0502-1EB2-FCCF-3B26EABF87F6}"/>
              </a:ext>
            </a:extLst>
          </p:cNvPr>
          <p:cNvCxnSpPr>
            <a:cxnSpLocks/>
          </p:cNvCxnSpPr>
          <p:nvPr/>
        </p:nvCxnSpPr>
        <p:spPr bwMode="auto">
          <a:xfrm>
            <a:off x="3659718" y="920751"/>
            <a:ext cx="156844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F1B13A51-EE66-3A79-BB1C-F94B472EF6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845800" y="1610785"/>
            <a:ext cx="0" cy="5082116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178EA01E-EFF1-1B06-B75E-2C8C8940B8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19951" y="1576917"/>
            <a:ext cx="0" cy="520488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B173A4B3-58BF-0507-B23C-DC3EB05842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351" y="1576918"/>
            <a:ext cx="0" cy="4832349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A548F597-D4F6-2066-088E-FFF1E3D70A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58017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19ACD540-910B-D743-582E-480694A9E3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58917" y="1576917"/>
            <a:ext cx="0" cy="50038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AC53FEBB-F304-436F-1220-C566C95A8E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2600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3A9E7A71-F8B9-B15E-4015-1CB78FA28B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49633" y="1731434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C768B72D-A538-B220-8317-64A84A8D5B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81751" y="1576918"/>
            <a:ext cx="0" cy="51689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0F22337-9F0D-DCA6-16F1-E09ABA3FC5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51300" y="1712385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B386BB8-E016-6C5C-A21E-FCCC838C1C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29700" y="1610784"/>
            <a:ext cx="0" cy="5181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9206117D-A749-C52A-9FFB-1C87395638E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29251" y="1576918"/>
            <a:ext cx="2116" cy="516043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7254CC2B-0B49-D3B8-F194-D1B683CBCB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17017" y="17801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50576F53-87E0-6082-2E7E-25BEFC4DE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96167" y="17801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24086D20-85E5-E7B6-61E8-A6AC1A10C00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97067" y="1780117"/>
            <a:ext cx="0" cy="50038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5C9E0CD8-7A2D-08F2-09C4-2A8D98E39F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40751" y="17801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33F47D38-B274-73BE-7242-A02072CF13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69967" y="17801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25E3B5CF-955E-2AF4-B177-2530CD69EB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8367" y="17801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BFF9DB85-5991-8BFD-2143-B8541089D8C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16084" y="17801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F9A2FE8C-5D05-7EAE-E993-BE6E26BD87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64267" y="1526118"/>
            <a:ext cx="0" cy="5107516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89E4A41F-2DF7-F9F7-DBEE-657162CBE0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77384" y="1517651"/>
            <a:ext cx="0" cy="50038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A6763EBE-5616-B3EF-3879-8645B13D8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5533" y="1720851"/>
            <a:ext cx="0" cy="50038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1B508A45-7B89-CD89-2D86-CCF731DBB6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8433" y="1720851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5B9A7BBD-2171-3978-A0A9-A4DD851318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36800" y="1761067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60F32EB1-F29A-ECC4-69FA-B336B9FC170C}"/>
              </a:ext>
            </a:extLst>
          </p:cNvPr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 timelines</a:t>
            </a:r>
            <a:endParaRPr lang="en-US" sz="2667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4A5AF069-1528-78AD-E2C3-41F79F387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3449" y="1145117"/>
            <a:ext cx="38183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48C9608A-D653-10EF-B62A-B62A214537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0" y="3937000"/>
            <a:ext cx="12115800" cy="10584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FFB5EAAF-3D19-CBEC-5FCD-A4E5EEF1F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4582" y="4936068"/>
            <a:ext cx="184056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latin typeface="Montserrat" panose="00000500000000000000" pitchFamily="2" charset="0"/>
              </a:rPr>
              <a:t>Release 19</a:t>
            </a:r>
            <a:endParaRPr lang="en-GB" altLang="en-US" sz="2133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5F8528A8-0E01-C419-F415-625FF0F0B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067" y="2275418"/>
            <a:ext cx="18485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latin typeface="Montserrat" panose="00000500000000000000" pitchFamily="2" charset="0"/>
              </a:rPr>
              <a:t>Release 18</a:t>
            </a:r>
            <a:endParaRPr lang="en-GB" altLang="en-US" sz="2133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00E22475-93CB-78A7-D406-BA33E75C1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8518" y="1676400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0C7A434A-5249-A144-382E-5C0EF0E83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3754" y="1145117"/>
            <a:ext cx="44755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#98e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DC3E33F2-25D1-4E48-3DD9-8B74D6B42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1748" y="1145117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98ADAAB5-E2D8-65E8-4A7E-D74AC7CEB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2857" y="1145117"/>
            <a:ext cx="4187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3CBCF2D7-17A6-759A-5CB8-87A049325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3139" y="1145117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015DA49A-9E9B-8872-EBE5-743AAEA82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0677" y="1145117"/>
            <a:ext cx="4235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25A011BF-4C1F-702F-E7E1-E042B7927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9024" y="1145117"/>
            <a:ext cx="4267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19893050-B016-2C00-A1BB-65FE745A7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1134" y="1145117"/>
            <a:ext cx="3978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7CB52809-684A-5844-2944-D834502EA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0927" y="1145117"/>
            <a:ext cx="38824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42A3D9E7-FE27-F98D-6722-9EEF8EF88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5118" y="1145117"/>
            <a:ext cx="3978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#114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6F5B3-2A23-90ED-EE18-D3B4CA990BA4}"/>
              </a:ext>
            </a:extLst>
          </p:cNvPr>
          <p:cNvSpPr txBox="1"/>
          <p:nvPr/>
        </p:nvSpPr>
        <p:spPr>
          <a:xfrm>
            <a:off x="2336801" y="757767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4C90361-37BD-02A6-2DB2-7DE97A5E62A8}"/>
              </a:ext>
            </a:extLst>
          </p:cNvPr>
          <p:cNvSpPr txBox="1"/>
          <p:nvPr/>
        </p:nvSpPr>
        <p:spPr>
          <a:xfrm>
            <a:off x="4163485" y="749301"/>
            <a:ext cx="7296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EA22E07-58D1-7173-96CB-943F33AF7CF4}"/>
              </a:ext>
            </a:extLst>
          </p:cNvPr>
          <p:cNvSpPr txBox="1"/>
          <p:nvPr/>
        </p:nvSpPr>
        <p:spPr>
          <a:xfrm>
            <a:off x="7859185" y="751417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pic>
        <p:nvPicPr>
          <p:cNvPr id="27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CC1A546-6426-761E-B6F7-7F1EFE618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534" y="220134"/>
            <a:ext cx="687917" cy="40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294C2ED-102E-FB71-3C8B-2C7A765E6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8518" y="3543301"/>
            <a:ext cx="1816100" cy="523028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*</a:t>
            </a:r>
            <a:r>
              <a:rPr lang="en-GB" altLang="en-US" sz="933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933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933" dirty="0">
                <a:latin typeface="Montserrat" panose="00000500000000000000" pitchFamily="50" charset="0"/>
              </a:rPr>
            </a:br>
            <a:r>
              <a:rPr lang="en-GB" altLang="en-US" sz="933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B3AFBEA-5FA2-ABDA-E43E-3AAA3D5D08A2}"/>
              </a:ext>
            </a:extLst>
          </p:cNvPr>
          <p:cNvSpPr/>
          <p:nvPr/>
        </p:nvSpPr>
        <p:spPr bwMode="auto">
          <a:xfrm>
            <a:off x="162984" y="1610784"/>
            <a:ext cx="178646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C5071E5C-A299-9B96-C642-67C9C299A70E}"/>
              </a:ext>
            </a:extLst>
          </p:cNvPr>
          <p:cNvSpPr/>
          <p:nvPr/>
        </p:nvSpPr>
        <p:spPr bwMode="auto">
          <a:xfrm>
            <a:off x="2438400" y="3098801"/>
            <a:ext cx="3479800" cy="30056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99B530B-3F9B-8B36-7417-8D87342ABB9D}"/>
              </a:ext>
            </a:extLst>
          </p:cNvPr>
          <p:cNvSpPr/>
          <p:nvPr/>
        </p:nvSpPr>
        <p:spPr bwMode="auto">
          <a:xfrm>
            <a:off x="1905000" y="2269067"/>
            <a:ext cx="2565400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AF664404-ACF7-852D-B58C-6F6E87822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67" y="1945218"/>
            <a:ext cx="1786467" cy="321733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2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DB0DE7BF-3464-D6C1-4E5F-DA0361987ACE}"/>
              </a:ext>
            </a:extLst>
          </p:cNvPr>
          <p:cNvSpPr/>
          <p:nvPr/>
        </p:nvSpPr>
        <p:spPr bwMode="auto">
          <a:xfrm>
            <a:off x="1881718" y="2700867"/>
            <a:ext cx="3475567" cy="2751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EFF1AE7F-93B0-9EE5-5720-7B58EFBE1699}"/>
              </a:ext>
            </a:extLst>
          </p:cNvPr>
          <p:cNvSpPr/>
          <p:nvPr/>
        </p:nvSpPr>
        <p:spPr bwMode="auto">
          <a:xfrm>
            <a:off x="5126567" y="2696634"/>
            <a:ext cx="787400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12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E2DD324-FC21-EDD4-EB7F-1AAA53C6AA01}"/>
              </a:ext>
            </a:extLst>
          </p:cNvPr>
          <p:cNvSpPr/>
          <p:nvPr/>
        </p:nvSpPr>
        <p:spPr bwMode="auto">
          <a:xfrm>
            <a:off x="3200401" y="3511551"/>
            <a:ext cx="3181351" cy="3196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CF780F9F-6A76-99BE-EF19-57C58BBCD35F}"/>
              </a:ext>
            </a:extLst>
          </p:cNvPr>
          <p:cNvGrpSpPr>
            <a:grpSpLocks/>
          </p:cNvGrpSpPr>
          <p:nvPr/>
        </p:nvGrpSpPr>
        <p:grpSpPr bwMode="auto">
          <a:xfrm>
            <a:off x="5259918" y="3545417"/>
            <a:ext cx="1263649" cy="643467"/>
            <a:chOff x="7942433" y="3354946"/>
            <a:chExt cx="948590" cy="482958"/>
          </a:xfrm>
        </p:grpSpPr>
        <p:sp>
          <p:nvSpPr>
            <p:cNvPr id="9329" name="Diamond 16">
              <a:extLst>
                <a:ext uri="{FF2B5EF4-FFF2-40B4-BE49-F238E27FC236}">
                  <a16:creationId xmlns:a16="http://schemas.microsoft.com/office/drawing/2014/main" id="{E7B4049D-40EC-81E4-C54F-984FC7A29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0" name="Chevron 58">
              <a:extLst>
                <a:ext uri="{FF2B5EF4-FFF2-40B4-BE49-F238E27FC236}">
                  <a16:creationId xmlns:a16="http://schemas.microsoft.com/office/drawing/2014/main" id="{8905CC2E-F1D1-05D2-A2E4-074B0D25C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8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9643F834-E83C-92B7-26A2-ADC671169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1" y="4881033"/>
            <a:ext cx="1113367" cy="374651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067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1067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5C1CEFDA-2A91-EAC7-16C0-C085ADF7B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5567" y="1145117"/>
            <a:ext cx="38183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69946187-D974-5CAE-9026-A37853B7E9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6918" y="1145117"/>
            <a:ext cx="3978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B59766FA-9787-9DBC-852D-B92A2450E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2390" y="1145117"/>
            <a:ext cx="4187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CF218BAA-5815-45A0-CCB3-5A9E98CB6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054" y="1145117"/>
            <a:ext cx="421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24A00033-8DD0-3259-C847-FCBDAF05B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8302" y="1145117"/>
            <a:ext cx="4235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37ACF26A-B27D-C1A5-E027-04AAFAA5B6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2980" y="1145117"/>
            <a:ext cx="3674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B2FEC1F7-81A2-07E3-52C7-354D95238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0135" y="1145117"/>
            <a:ext cx="38824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#113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AFD957D-5DCB-4616-8DDC-71D671ED0832}"/>
              </a:ext>
            </a:extLst>
          </p:cNvPr>
          <p:cNvSpPr txBox="1"/>
          <p:nvPr/>
        </p:nvSpPr>
        <p:spPr>
          <a:xfrm>
            <a:off x="6062134" y="745067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3D01DA7-1D91-CEF1-4B15-618E8E516EBA}"/>
              </a:ext>
            </a:extLst>
          </p:cNvPr>
          <p:cNvSpPr txBox="1"/>
          <p:nvPr/>
        </p:nvSpPr>
        <p:spPr>
          <a:xfrm>
            <a:off x="9516534" y="745067"/>
            <a:ext cx="7409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563E61E7-59FA-70A9-7590-92BAF8807014}"/>
              </a:ext>
            </a:extLst>
          </p:cNvPr>
          <p:cNvSpPr/>
          <p:nvPr/>
        </p:nvSpPr>
        <p:spPr bwMode="auto">
          <a:xfrm>
            <a:off x="3632200" y="4119034"/>
            <a:ext cx="178646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DEF45ADA-3545-017B-F0B5-CED8AD6D2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118" y="4478867"/>
            <a:ext cx="1094316" cy="321733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933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2AA333EB-6831-A761-2651-F379AF9C0F33}"/>
              </a:ext>
            </a:extLst>
          </p:cNvPr>
          <p:cNvSpPr/>
          <p:nvPr/>
        </p:nvSpPr>
        <p:spPr bwMode="auto">
          <a:xfrm>
            <a:off x="5202767" y="5666317"/>
            <a:ext cx="3333751" cy="30268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A75C9040-36E5-7581-B98D-5DE37B5E3717}"/>
              </a:ext>
            </a:extLst>
          </p:cNvPr>
          <p:cNvSpPr/>
          <p:nvPr/>
        </p:nvSpPr>
        <p:spPr bwMode="auto">
          <a:xfrm>
            <a:off x="5645152" y="6038851"/>
            <a:ext cx="2874433" cy="30056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01DEB6DB-EB09-B61B-E91A-397BD1A6D83D}"/>
              </a:ext>
            </a:extLst>
          </p:cNvPr>
          <p:cNvSpPr/>
          <p:nvPr/>
        </p:nvSpPr>
        <p:spPr bwMode="auto">
          <a:xfrm>
            <a:off x="6980767" y="6436784"/>
            <a:ext cx="2044700" cy="3196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7E29FBAC-4229-7D69-BD42-84CFD9F522FB}"/>
              </a:ext>
            </a:extLst>
          </p:cNvPr>
          <p:cNvSpPr/>
          <p:nvPr/>
        </p:nvSpPr>
        <p:spPr bwMode="auto">
          <a:xfrm>
            <a:off x="5084234" y="5321300"/>
            <a:ext cx="212301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5A20E2AB-F9D6-7F0B-1E05-DB0DA91F2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565" y="1145117"/>
            <a:ext cx="4187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483E9696-D720-B74C-B687-8BAA37233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6982" y="1145117"/>
            <a:ext cx="4812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9FD63B00-872E-33CE-DA3C-127E9A3E1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0485" y="4445000"/>
            <a:ext cx="1170516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933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ECD11BFD-C406-F943-0179-C6A4361C4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9534" y="4857751"/>
            <a:ext cx="1096433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933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9DDAED41-6C08-99FB-736E-78DE22B6C7F2}"/>
              </a:ext>
            </a:extLst>
          </p:cNvPr>
          <p:cNvSpPr txBox="1"/>
          <p:nvPr/>
        </p:nvSpPr>
        <p:spPr>
          <a:xfrm>
            <a:off x="643468" y="745067"/>
            <a:ext cx="68320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171B806-AF36-BFEF-974F-091879949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102" y="1145117"/>
            <a:ext cx="4780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C2AD7149-2E55-0FF7-CE1A-22348208A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975" y="1145117"/>
            <a:ext cx="4876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17CC39CD-8347-8A25-0898-198781C93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5310" y="1145117"/>
            <a:ext cx="4780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8AB430B9-B438-C254-0645-53AE3040C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8061" y="1145117"/>
            <a:ext cx="4780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79BCF954-FF6C-4E9B-B0C7-824F2CEE1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892" y="1310217"/>
            <a:ext cx="4171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C4A04589-D3F2-D779-5796-FF7D8E6A1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21" y="1145117"/>
            <a:ext cx="45717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BF2FAAD9-2ACD-7A92-93AE-CFB37992E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0042" y="1200151"/>
            <a:ext cx="4347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C1FB926B-599C-CE19-9C36-44C782E1D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1425" y="1310217"/>
            <a:ext cx="4171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FA0484FA-A892-7C9A-EC9F-27D0BB004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3225" y="1310217"/>
            <a:ext cx="4171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2EF5089C-C833-15E6-91A6-C2A38C253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2241" y="1310217"/>
            <a:ext cx="4171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040C1707-9ADC-A523-A987-3B280D474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0974" y="1310217"/>
            <a:ext cx="4171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5CA4AD96-13C9-1540-BC9B-8550CF87C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6125" y="1310217"/>
            <a:ext cx="4171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A20425A-1469-F8E3-EBE1-5DB2C2791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666" y="1322917"/>
            <a:ext cx="4090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78D70247-0244-6921-6E5D-FE00A767A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466" y="1322917"/>
            <a:ext cx="4090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4339CB61-61C2-068D-751A-FE3EC128E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0782" y="1322917"/>
            <a:ext cx="4090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F94B8216-9EF1-1121-D129-1C7E47837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9800" y="1322917"/>
            <a:ext cx="4090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09FA13D3-5779-FFCB-4FD7-C967EB02C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416" y="1322917"/>
            <a:ext cx="4090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70199D-E879-D317-339E-7CFC000E4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2733" y="1322917"/>
            <a:ext cx="4090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DF87C806-67CA-6E53-2AAB-AFD424E44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279" y="1312333"/>
            <a:ext cx="41229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D840902E-8F21-6D56-DB4F-EC29688DD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8489" y="1312333"/>
            <a:ext cx="41229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A97637B2-D307-A4F1-BC50-A889516E4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0396" y="1312333"/>
            <a:ext cx="41229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D9CB6858-D8C8-5D50-B73F-46AB3269F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979" y="1312333"/>
            <a:ext cx="41229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B6FF1826-4DF2-20D7-7AD5-4E2370787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3546" y="1312333"/>
            <a:ext cx="41229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3C148F64-115E-118F-A813-663752838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83512" y="1312333"/>
            <a:ext cx="41229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9B72C76B-7F28-301D-18C9-D4DE45770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962" y="1312333"/>
            <a:ext cx="421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9AE36757-3B8C-F55B-3CB2-CC2CF2222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5629" y="1312333"/>
            <a:ext cx="421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C8FF5A5D-4D20-D9A1-317E-AE6B72F56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8188" y="1312333"/>
            <a:ext cx="421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A5CF9ECB-AC0C-BFD7-C7C7-C862D0493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938" y="1312333"/>
            <a:ext cx="421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8E956309-1F68-5BDD-0B7F-6B9EE1C7A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8638" y="1312333"/>
            <a:ext cx="421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A792F133-DD6D-176E-385E-5FE265C07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4738" y="1312333"/>
            <a:ext cx="421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A2382533-998F-D926-5935-E396D6CA95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17018" y="1479552"/>
            <a:ext cx="4233" cy="507364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D988E85A-1562-321A-84B2-D8141EE81A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68284" y="1615018"/>
            <a:ext cx="0" cy="496570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74BFCC60-9B02-AD14-88A6-9C9257C89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4934" y="6489700"/>
            <a:ext cx="11599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838256" cy="4351338"/>
          </a:xfrm>
        </p:spPr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SA4 Rel-19 Aspects</a:t>
            </a:r>
          </a:p>
          <a:p>
            <a:r>
              <a:rPr lang="sv-SE" dirty="0"/>
              <a:t>6G Aspects</a:t>
            </a:r>
          </a:p>
          <a:p>
            <a:r>
              <a:rPr lang="sv-SE" dirty="0"/>
              <a:t>SA4 Calendar</a:t>
            </a:r>
          </a:p>
          <a:p>
            <a:r>
              <a:rPr lang="sv-SE" dirty="0"/>
              <a:t>Planning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General:</a:t>
            </a:r>
          </a:p>
          <a:p>
            <a:pPr lvl="1"/>
            <a:r>
              <a:rPr lang="en-GB" sz="2000" dirty="0"/>
              <a:t>3GPP TSG </a:t>
            </a:r>
            <a:r>
              <a:rPr lang="en-US" sz="2000" dirty="0"/>
              <a:t>SA#101 took place 11-15 September 2023 and was hosted by TSDSI in Bangalore, India. </a:t>
            </a:r>
          </a:p>
          <a:p>
            <a:endParaRPr lang="en-GB" sz="2400" u="sng" dirty="0"/>
          </a:p>
          <a:p>
            <a:r>
              <a:rPr lang="en-GB" sz="2400" u="sng" dirty="0"/>
              <a:t>Inputs</a:t>
            </a:r>
          </a:p>
          <a:p>
            <a:pPr lvl="1"/>
            <a:r>
              <a:rPr lang="en-GB" sz="2000" dirty="0"/>
              <a:t>The SA#101 documents: </a:t>
            </a:r>
            <a:r>
              <a:rPr lang="en-US" sz="2000" dirty="0">
                <a:hlinkClick r:id="rId2"/>
              </a:rPr>
              <a:t>https://www.3gpp.org/ftp/tsg_sa/TSG_SA/TSGs_101_Bangalore_2023-09/Docs</a:t>
            </a:r>
            <a:r>
              <a:rPr lang="en-US" sz="2000" dirty="0"/>
              <a:t>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SA#101 report: </a:t>
            </a:r>
            <a:r>
              <a:rPr lang="en-US" sz="2000" dirty="0">
                <a:hlinkClick r:id="rId3"/>
              </a:rPr>
              <a:t>https://www.3gpp.org/ftp/tsg_sa/TSG_SA/TSGs_101_Bangalore_2023-09/Report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4"/>
              </a:rPr>
              <a:t>SP-231126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RAN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5"/>
              </a:rPr>
              <a:t>SP-230821</a:t>
            </a:r>
            <a:endParaRPr lang="en-US" sz="2000" dirty="0"/>
          </a:p>
          <a:p>
            <a:pPr lvl="1"/>
            <a:r>
              <a:rPr lang="en-US" sz="2000" dirty="0"/>
              <a:t>CT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6"/>
              </a:rPr>
              <a:t>SP-230822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Workplan: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7"/>
              </a:rPr>
              <a:t>SP-231204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 - 1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There were a couple of comments on the SA4 Chair’s report:</a:t>
            </a:r>
          </a:p>
          <a:p>
            <a:pPr marL="0" indent="0">
              <a:buNone/>
            </a:pPr>
            <a:endParaRPr lang="en-US" sz="2400" dirty="0"/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SP-231126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(REPORT) SA WG4 Chair Status Report to TSG SA#101 (Source: SA WG4 Chair)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Document for: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Presentation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Abstract: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 WG4 Chair Status Report to TSG SA#101.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Plenary Discussion: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77290" lvl="1" indent="-72009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  <a:tab pos="457200" algn="l"/>
              </a:tabLst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Slide 40: The TSG SA Chair thanked the SA WG4 for the information on Rel-19 capacity. The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IVAS_Codec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reports need to be TSG SA approved in order to allow the payment for the laboratory evaluations to be completed.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77290" lvl="1" indent="-72009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  <a:tab pos="457200" algn="l"/>
              </a:tabLst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General: Deutsche Telekom welcomed the split of SA WG4 face to face and electronic meetings and encouraged other WGs to consider this as a model.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SA WG4 Chair was thanked for this report, which was </a:t>
            </a: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noted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Status: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Noted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US" sz="2400" dirty="0"/>
          </a:p>
          <a:p>
            <a:pPr lvl="1"/>
            <a:endParaRPr lang="en-US" sz="1400" dirty="0"/>
          </a:p>
          <a:p>
            <a:pPr lvl="1"/>
            <a:endParaRPr lang="en-US" sz="1600" dirty="0"/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6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 - 2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On </a:t>
            </a:r>
            <a:r>
              <a:rPr lang="en-US" sz="2400" dirty="0" err="1"/>
              <a:t>IVAS_Codec</a:t>
            </a:r>
            <a:r>
              <a:rPr lang="en-US" sz="2400" dirty="0"/>
              <a:t> Listening Labs and Global Analysis Lab reports </a:t>
            </a:r>
          </a:p>
          <a:p>
            <a:pPr marL="0" indent="0">
              <a:buNone/>
            </a:pPr>
            <a:endParaRPr lang="en-US" sz="2400" dirty="0"/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SP-230978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(REPORT) Listening Labs and Global Analysis Lab reports (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IVAS_Codec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) (Source: SA WG4)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Document for: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Approval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Abstract: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Listening Labs and Global Analysis Lab reports (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IVAS_Codec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) for approval to reimburse the evaluation services.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Plenary Discussion: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SA WG4 Chair clarified that the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IVAS_Codec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reports need to be TSG SA approved in order to allow the payment for the laboratory evaluations to be completed. It was acknowledged that these reports were </a:t>
            </a:r>
            <a:r>
              <a:rPr lang="en-GB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by SA WG4 and this report from SA WG4 in </a:t>
            </a: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SP-230978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was then </a:t>
            </a:r>
            <a:r>
              <a:rPr lang="en-GB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Status: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b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/>
          </a:p>
          <a:p>
            <a:endParaRPr lang="en-US" sz="2400" dirty="0"/>
          </a:p>
          <a:p>
            <a:pPr lvl="1"/>
            <a:endParaRPr lang="en-US" sz="1400" dirty="0"/>
          </a:p>
          <a:p>
            <a:pPr lvl="1"/>
            <a:endParaRPr lang="en-US" sz="1600" dirty="0"/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6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44435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 - 3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SA4 input </a:t>
            </a:r>
            <a:r>
              <a:rPr lang="en-US" sz="2400" dirty="0" err="1"/>
              <a:t>Tdocs</a:t>
            </a:r>
            <a:r>
              <a:rPr lang="en-US" sz="2400" dirty="0"/>
              <a:t> were either approved/agreed/noted as expected except:</a:t>
            </a:r>
            <a:endParaRPr lang="en-US" sz="1600" dirty="0"/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SP-230912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(CR PACK) CR Pack on 5GMS3 (Source: SA WG4)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Document for: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Approval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Abstract: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26.512 CR0043R1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; 26.247 CR0181R3; 26.247 CR0182R3.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Comment:</a:t>
            </a:r>
            <a:r>
              <a:rPr lang="en-GB" sz="1000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Proposed revision of 26.512 CR0043R1 in SP-231082.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Plenary Discussion: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26.512 CR0043R1 was considered as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revised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 The remaining CRs were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 (CR Pack was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partially 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).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Status: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Partially 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SP-231082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(CR) 26.512 CR0043R2 (Rel-16, 'F'): [5GMS3] Essential maintenance (Source: BBC)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Document for: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Approval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Abstract: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Consolidated Rel-16 maintenance changes (subset of Rel-17 changes in CR0037).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Plus YAML fixes in clauses C.2 and C.4.2.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Comment:</a:t>
            </a:r>
            <a:r>
              <a:rPr lang="en-GB" sz="1000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Company revision of  CR0043R1 in CR Pack SP-230912.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Plenary Discussion: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It was noted that there are revision marks on the cover page, which should be avoided in future. DSIT asked that meaningful CR titles are used in future. This CR was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Status: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lvl="1"/>
            <a:endParaRPr lang="en-US" sz="1600" dirty="0"/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6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7808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 - 4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SP-230913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(CR PACK) CR Pack on 5GMS3 (Source: SA WG4)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Document for: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Approval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Abstract: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26.512 CR0037R2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; 26.512 CR0053R2.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Comment:</a:t>
            </a:r>
            <a:r>
              <a:rPr lang="en-GB" sz="1000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Proposed revision of 26.512 CR0037R2 in SP-231053.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Plenary Discussion: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26.512 CR0037R2 was considered as revised. 26.512 CR0053R2 was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(the CR Pack was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partially 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).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Status: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Partially 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SP-231053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(CR) 26.512 CR0037R3 (Rel-17, 'F'): [5GMS3, TEI17] Essential maintenance (Source: BBC)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Document for: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Approval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Abstract: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Consolidated Rel-17 maintenance changes.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Plus YAML fixes in clauses C.2 and C.4.2.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Comment:</a:t>
            </a:r>
            <a:r>
              <a:rPr lang="en-GB" sz="1000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Company revision of  CR0037R2 in CR Pack SP-230913.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Plenary Discussion: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This CR was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14400" lvl="2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Status: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lvl="1"/>
            <a:endParaRPr lang="en-US" sz="1600" dirty="0"/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6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74256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1F7DEF2F-1E27-4045-857E-7F61676DE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SA4 Rel-19 capacity – as presented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7E90B1-601A-4188-AB44-98FAF9413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SA4 capacity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152</a:t>
            </a:r>
          </a:p>
          <a:p>
            <a:pPr lvl="2"/>
            <a:r>
              <a:rPr lang="en-US" altLang="en-US" sz="1400" dirty="0"/>
              <a:t>Additional buffer TUs: 32 (for Rel-19 alignment with other WGs, …)</a:t>
            </a:r>
          </a:p>
          <a:p>
            <a:pPr lvl="1"/>
            <a:r>
              <a:rPr lang="en-US" altLang="en-US" sz="1800" dirty="0"/>
              <a:t>Max number of SIs/WIs: 16 - 25</a:t>
            </a:r>
          </a:p>
          <a:p>
            <a:pPr lvl="2"/>
            <a:r>
              <a:rPr lang="en-US" altLang="en-US" sz="1400" dirty="0"/>
              <a:t>Note: one feature might result in up to 3 WI/SI: study, stage 2, stage 3, and counted separately. SA4 finds reasonable to handle 4 features per SWG at any one time. That would result in 16 features.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March 2024, End: Sept 2025 (18 months)</a:t>
            </a:r>
          </a:p>
          <a:p>
            <a:pPr lvl="1"/>
            <a:r>
              <a:rPr lang="en-US" altLang="en-US" sz="1800" dirty="0"/>
              <a:t>Number of ordinary meetings: 8</a:t>
            </a:r>
          </a:p>
          <a:p>
            <a:pPr lvl="2"/>
            <a:r>
              <a:rPr lang="en-US" altLang="en-US" sz="1400" dirty="0"/>
              <a:t>Note: 2025 calendar TBD</a:t>
            </a:r>
          </a:p>
          <a:p>
            <a:pPr lvl="1"/>
            <a:r>
              <a:rPr lang="en-US" altLang="en-US" sz="1800" dirty="0"/>
              <a:t>Expected total TUs per meeting (for all the work including maintenance and Rel-19): 27</a:t>
            </a:r>
          </a:p>
          <a:p>
            <a:pPr lvl="1"/>
            <a:r>
              <a:rPr lang="en-US" altLang="en-US" sz="1800" dirty="0"/>
              <a:t>Total TUs (for all releases): 216</a:t>
            </a:r>
          </a:p>
          <a:p>
            <a:pPr lvl="1"/>
            <a:r>
              <a:rPr lang="en-US" altLang="en-US" sz="1800" dirty="0"/>
              <a:t>TUs for maintenance of past releases: 32</a:t>
            </a:r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1F7DEF2F-1E27-4045-857E-7F61676DE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SA4 agreements for Rel-19</a:t>
            </a:r>
            <a:endParaRPr lang="en-US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7E90B1-601A-4188-AB44-98FAF9413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SA/SA2/RAN2 to let SA4 do stage-3 on media related topics. Early indication of potential impact to SA4 is nice-to-have.</a:t>
            </a:r>
          </a:p>
          <a:p>
            <a:r>
              <a:rPr lang="en-US" altLang="zh-CN" sz="2000" dirty="0"/>
              <a:t>SA4 is currently focused on Rel-18 Work and Rel-17 maintenance </a:t>
            </a:r>
          </a:p>
          <a:p>
            <a:r>
              <a:rPr lang="en-US" altLang="zh-CN" sz="2000" dirty="0"/>
              <a:t>SA4 hasn’t started Rel-19 planning. Several topics mentioned but no detailed discussions and conclusions. </a:t>
            </a:r>
          </a:p>
          <a:p>
            <a:pPr lvl="1"/>
            <a:r>
              <a:rPr lang="de-DE" sz="1600" dirty="0" err="1"/>
              <a:t>Example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potential larger </a:t>
            </a:r>
            <a:r>
              <a:rPr lang="de-DE" sz="1600" dirty="0" err="1"/>
              <a:t>work</a:t>
            </a:r>
            <a:r>
              <a:rPr lang="de-DE" sz="1600" dirty="0"/>
              <a:t> </a:t>
            </a:r>
            <a:r>
              <a:rPr lang="de-DE" sz="1600" dirty="0" err="1"/>
              <a:t>topics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SA4: New Video Codecs, Avatars, XR </a:t>
            </a:r>
            <a:r>
              <a:rPr lang="de-DE" sz="1600" dirty="0" err="1"/>
              <a:t>Extensions</a:t>
            </a:r>
            <a:r>
              <a:rPr lang="de-DE" sz="1600" dirty="0"/>
              <a:t>, 5G Media Streaming and MBS </a:t>
            </a:r>
            <a:r>
              <a:rPr lang="de-DE" sz="1600" dirty="0" err="1"/>
              <a:t>Extensions</a:t>
            </a:r>
            <a:r>
              <a:rPr lang="de-DE" sz="1600" dirty="0"/>
              <a:t>, AI/ML </a:t>
            </a:r>
            <a:r>
              <a:rPr lang="de-DE" sz="1600" dirty="0" err="1"/>
              <a:t>for</a:t>
            </a:r>
            <a:r>
              <a:rPr lang="de-DE" sz="1600" dirty="0"/>
              <a:t> Media</a:t>
            </a:r>
            <a:endParaRPr lang="en-US" altLang="zh-CN" sz="1600" dirty="0"/>
          </a:p>
          <a:p>
            <a:r>
              <a:rPr lang="en-US" altLang="zh-CN" sz="2000" dirty="0"/>
              <a:t>SA4#124 agreed to start Rel-19 discussions from December 2023:</a:t>
            </a:r>
          </a:p>
          <a:p>
            <a:pPr lvl="1"/>
            <a:r>
              <a:rPr lang="de-DE" sz="1800" dirty="0" err="1"/>
              <a:t>Build</a:t>
            </a:r>
            <a:r>
              <a:rPr lang="de-DE" sz="1800" dirty="0"/>
              <a:t> on </a:t>
            </a:r>
            <a:r>
              <a:rPr lang="de-DE" sz="1800" dirty="0" err="1"/>
              <a:t>leftovers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Rel-18, </a:t>
            </a:r>
            <a:r>
              <a:rPr lang="de-DE" sz="1800" dirty="0" err="1"/>
              <a:t>studies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Rel-18,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well</a:t>
            </a:r>
            <a:r>
              <a:rPr lang="de-DE" sz="1800" dirty="0"/>
              <a:t>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topics</a:t>
            </a:r>
            <a:r>
              <a:rPr lang="de-DE" sz="1800" dirty="0"/>
              <a:t> </a:t>
            </a:r>
            <a:r>
              <a:rPr lang="de-DE" sz="1800" dirty="0" err="1"/>
              <a:t>related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RAN and SA2 </a:t>
            </a:r>
            <a:r>
              <a:rPr lang="de-DE" sz="1800" dirty="0" err="1"/>
              <a:t>work</a:t>
            </a:r>
            <a:endParaRPr lang="de-DE" sz="1800" dirty="0"/>
          </a:p>
          <a:p>
            <a:pPr lvl="1"/>
            <a:r>
              <a:rPr lang="de-DE" sz="1800" dirty="0" err="1"/>
              <a:t>Identify</a:t>
            </a:r>
            <a:r>
              <a:rPr lang="de-DE" sz="1800" dirty="0"/>
              <a:t> substantial </a:t>
            </a:r>
            <a:r>
              <a:rPr lang="de-DE" sz="1800" dirty="0" err="1"/>
              <a:t>new</a:t>
            </a:r>
            <a:r>
              <a:rPr lang="de-DE" sz="1800" dirty="0"/>
              <a:t>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topics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Rel-19. </a:t>
            </a:r>
          </a:p>
          <a:p>
            <a:pPr lvl="1"/>
            <a:r>
              <a:rPr lang="de-DE" sz="1800" dirty="0"/>
              <a:t>Work </a:t>
            </a:r>
            <a:r>
              <a:rPr lang="de-DE" sz="1800" dirty="0" err="1"/>
              <a:t>with</a:t>
            </a:r>
            <a:r>
              <a:rPr lang="de-DE" sz="1800" dirty="0"/>
              <a:t> </a:t>
            </a:r>
            <a:r>
              <a:rPr lang="de-DE" sz="1800" dirty="0" err="1"/>
              <a:t>requirements</a:t>
            </a:r>
            <a:r>
              <a:rPr lang="de-DE" sz="1800" dirty="0"/>
              <a:t> and </a:t>
            </a:r>
            <a:r>
              <a:rPr lang="de-DE" sz="1800" dirty="0" err="1"/>
              <a:t>inputs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industry</a:t>
            </a:r>
            <a:r>
              <a:rPr lang="de-DE" sz="1800" dirty="0"/>
              <a:t>: 5G-MAG, Metaverse Standards Forum, etc.</a:t>
            </a:r>
            <a:endParaRPr lang="en-US" altLang="zh-CN" sz="2000" dirty="0"/>
          </a:p>
          <a:p>
            <a:r>
              <a:rPr lang="en-US" altLang="zh-CN" sz="2000" dirty="0"/>
              <a:t>SA4#124 agreed that TU mechanisms are not needed at this stage. Would consider in case of overload and regular handling is not sufficient to resolve.</a:t>
            </a:r>
          </a:p>
        </p:txBody>
      </p:sp>
    </p:spTree>
    <p:extLst>
      <p:ext uri="{BB962C8B-B14F-4D97-AF65-F5344CB8AC3E}">
        <p14:creationId xmlns:p14="http://schemas.microsoft.com/office/powerpoint/2010/main" val="10211477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2158</Words>
  <Application>Microsoft Office PowerPoint</Application>
  <PresentationFormat>Widescreen</PresentationFormat>
  <Paragraphs>363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Montserrat</vt:lpstr>
      <vt:lpstr>Times New Roman</vt:lpstr>
      <vt:lpstr>Office Theme</vt:lpstr>
      <vt:lpstr>Brief report from SA#101 on SA4 topics</vt:lpstr>
      <vt:lpstr>Outline</vt:lpstr>
      <vt:lpstr>General information</vt:lpstr>
      <vt:lpstr>Outcome of SA4 submissions - 1</vt:lpstr>
      <vt:lpstr>Outcome of SA4 submissions - 2</vt:lpstr>
      <vt:lpstr>Outcome of SA4 submissions - 3</vt:lpstr>
      <vt:lpstr>Outcome of SA4 submissions - 4</vt:lpstr>
      <vt:lpstr>SA4 Rel-19 capacity – as presented</vt:lpstr>
      <vt:lpstr>SA4 agreements for Rel-19</vt:lpstr>
      <vt:lpstr>Rel-19 aspects</vt:lpstr>
      <vt:lpstr>6G aspects</vt:lpstr>
      <vt:lpstr>SA4 calendar - 2023</vt:lpstr>
      <vt:lpstr>SA4 calendar - 2024</vt:lpstr>
      <vt:lpstr>Planning – Rel-18</vt:lpstr>
      <vt:lpstr>PowerPoint Presentation</vt:lpstr>
      <vt:lpstr>Planning – Rel-19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2023-11-13T10:50:37Z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