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5"/>
  </p:notesMasterIdLst>
  <p:handoutMasterIdLst>
    <p:handoutMasterId r:id="rId16"/>
  </p:handoutMasterIdLst>
  <p:sldIdLst>
    <p:sldId id="754" r:id="rId5"/>
    <p:sldId id="666" r:id="rId6"/>
    <p:sldId id="963" r:id="rId7"/>
    <p:sldId id="964" r:id="rId8"/>
    <p:sldId id="965" r:id="rId9"/>
    <p:sldId id="958" r:id="rId10"/>
    <p:sldId id="954" r:id="rId11"/>
    <p:sldId id="961" r:id="rId12"/>
    <p:sldId id="960" r:id="rId13"/>
    <p:sldId id="957" r:id="rId14"/>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2" autoAdjust="0"/>
    <p:restoredTop sz="97436" autoAdjust="0"/>
  </p:normalViewPr>
  <p:slideViewPr>
    <p:cSldViewPr>
      <p:cViewPr varScale="1">
        <p:scale>
          <a:sx n="104" d="100"/>
          <a:sy n="104" d="100"/>
        </p:scale>
        <p:origin x="150" y="12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07/11/2023</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2023 Guidelines for SA4#126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4_CODEC/TSGS4_126_Chicago/Templates" TargetMode="External"/><Relationship Id="rId2" Type="http://schemas.openxmlformats.org/officeDocument/2006/relationships/hyperlink" Target="https://www.3gpp.org/ftp/tsg_sa/WG4_CODEC/TSGS4_126_Chicago/Agenda/S4-231616.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hyperlink" Target="http://10.10.10.10/ftp/SA/SA4/Inbox/Drafts" TargetMode="External"/><Relationship Id="rId2" Type="http://schemas.openxmlformats.org/officeDocument/2006/relationships/hyperlink" Target="http://10.10.10.10/ftp/SA/SA4/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SA4#126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SA4#126</a:t>
            </a:r>
            <a:br>
              <a:rPr lang="ja-JP" altLang="en-GB" sz="2000" dirty="0"/>
            </a:br>
            <a:r>
              <a:rPr lang="en-US" altLang="ja-JP" sz="2000" dirty="0"/>
              <a:t>13-17 November 2023, Chicago, USA</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S4-231667</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solidFill>
                  <a:srgbClr val="FF0000"/>
                </a:solidFill>
              </a:rPr>
              <a:t> SA4#126 </a:t>
            </a:r>
            <a:r>
              <a:rPr lang="en-US" altLang="en-US" dirty="0"/>
              <a:t>will be run as a regular face-to-face meeting. But there will still be special ways of working – such as remote access and possible email agreement procedure - that require guidelines. The following guidelines apply to </a:t>
            </a:r>
            <a:r>
              <a:rPr lang="en-US" altLang="en-US" dirty="0">
                <a:solidFill>
                  <a:srgbClr val="FF0000"/>
                </a:solidFill>
              </a:rPr>
              <a:t>SA4#126.</a:t>
            </a:r>
          </a:p>
          <a:p>
            <a:endParaRPr lang="en-US" altLang="en-US" dirty="0">
              <a:solidFill>
                <a:srgbClr val="FF0000"/>
              </a:solidFill>
            </a:endParaRPr>
          </a:p>
          <a:p>
            <a:r>
              <a:rPr lang="en-US" altLang="en-US" dirty="0">
                <a:solidFill>
                  <a:srgbClr val="FF0000"/>
                </a:solidFill>
              </a:rPr>
              <a:t> SA4#126 will allow 2-way remote participation (listening and speaking) </a:t>
            </a:r>
          </a:p>
          <a:p>
            <a:pPr marL="0" indent="0">
              <a:buNone/>
            </a:pPr>
            <a:endParaRPr lang="en-US" altLang="en-US" sz="2800" dirty="0">
              <a:solidFill>
                <a:srgbClr val="FF0000"/>
              </a:solidFill>
            </a:endParaRPr>
          </a:p>
          <a:p>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pPr marL="357188" indent="-355600" eaLnBrk="1" hangingPunct="1">
              <a:defRPr/>
            </a:pPr>
            <a:r>
              <a:rPr lang="en-GB" altLang="en-US" sz="2000" dirty="0">
                <a:latin typeface="Century Gothic" panose="020B0502020202020204" pitchFamily="34" charset="0"/>
              </a:rPr>
              <a:t>There is no “hybrid” meeting in the 3GPP Working Procedures. A meeting is either F2F or electronic.</a:t>
            </a:r>
          </a:p>
          <a:p>
            <a:pPr marL="357188" indent="-357188">
              <a:lnSpc>
                <a:spcPct val="100000"/>
              </a:lnSpc>
              <a:spcBef>
                <a:spcPts val="600"/>
              </a:spcBef>
              <a:spcAft>
                <a:spcPts val="600"/>
              </a:spcAft>
            </a:pPr>
            <a:r>
              <a:rPr lang="en-GB" sz="2000" b="1" i="1" dirty="0">
                <a:solidFill>
                  <a:srgbClr val="4472C4"/>
                </a:solidFill>
                <a:effectLst/>
                <a:latin typeface="Century Gothic" panose="020B0502020202020204" pitchFamily="34" charset="0"/>
                <a:ea typeface="Calibri" panose="020F0502020204030204" pitchFamily="34" charset="0"/>
              </a:rPr>
              <a:t>Annex I:</a:t>
            </a:r>
            <a:endParaRPr lang="en-GB" sz="2000" b="1" dirty="0">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F.2       Ordinary meetings</a:t>
            </a:r>
            <a:endParaRPr lang="en-GB" sz="2000" dirty="0">
              <a:effectLst/>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If a meeting is designated as face to face, </a:t>
            </a:r>
            <a:r>
              <a:rPr lang="en-GB" sz="2000" i="1" dirty="0">
                <a:solidFill>
                  <a:srgbClr val="4472C4"/>
                </a:solidFill>
                <a:effectLst/>
                <a:highlight>
                  <a:srgbClr val="FFFF00"/>
                </a:highlight>
                <a:latin typeface="Century Gothic" panose="020B0502020202020204" pitchFamily="34" charset="0"/>
                <a:ea typeface="Calibri" panose="020F0502020204030204" pitchFamily="34" charset="0"/>
              </a:rPr>
              <a:t>provisions to support remote participation</a:t>
            </a:r>
            <a:r>
              <a:rPr lang="en-GB" sz="2000" i="1" dirty="0">
                <a:solidFill>
                  <a:srgbClr val="4472C4"/>
                </a:solidFill>
                <a:effectLst/>
                <a:latin typeface="Century Gothic" panose="020B0502020202020204" pitchFamily="34" charset="0"/>
                <a:ea typeface="Calibri" panose="020F0502020204030204" pitchFamily="34" charset="0"/>
              </a:rPr>
              <a:t> (e.g. by using additional audio/video capabilities) </a:t>
            </a:r>
            <a:r>
              <a:rPr lang="en-GB" sz="2000" i="1" dirty="0">
                <a:solidFill>
                  <a:srgbClr val="4472C4"/>
                </a:solidFill>
                <a:effectLst/>
                <a:highlight>
                  <a:srgbClr val="FFFF00"/>
                </a:highlight>
                <a:latin typeface="Century Gothic" panose="020B0502020202020204" pitchFamily="34" charset="0"/>
                <a:ea typeface="Calibri" panose="020F0502020204030204" pitchFamily="34" charset="0"/>
              </a:rPr>
              <a:t>would be at the discretion of the host and leadership. In a meeting designated as face to face, those participating remotely are not to be counted toward quorum or attendance, and are not allowed to vote.</a:t>
            </a:r>
            <a:endParaRPr lang="en-GB" sz="2000" dirty="0">
              <a:effectLst/>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Following each ordinary meeting, the Support Team shall publish a list of IMs that have gained or lost voting rights at that meeting.</a:t>
            </a:r>
            <a:endParaRPr lang="en-GB" sz="1800" i="1" dirty="0">
              <a:solidFill>
                <a:srgbClr val="4472C4"/>
              </a:solidFill>
              <a:effectLst/>
              <a:latin typeface="Century Gothic" panose="020B0502020202020204" pitchFamily="34" charset="0"/>
              <a:ea typeface="Calibri" panose="020F0502020204030204" pitchFamily="34" charset="0"/>
            </a:endParaRPr>
          </a:p>
          <a:p>
            <a:pPr marL="0" indent="0">
              <a:buNone/>
            </a:pPr>
            <a:endParaRPr lang="en-US" altLang="en-US" sz="2000" dirty="0">
              <a:solidFill>
                <a:srgbClr val="FF0000"/>
              </a:solidFill>
            </a:endParaRP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SA4#126 – </a:t>
            </a:r>
            <a:r>
              <a:rPr lang="en-US" altLang="en-US" sz="3200" dirty="0"/>
              <a:t>decision making during F2F meeting with remote participation - 1</a:t>
            </a:r>
            <a:endParaRPr lang="en-US" altLang="en-US" dirty="0"/>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3041730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pPr marL="357188" indent="-357188">
              <a:lnSpc>
                <a:spcPct val="100000"/>
              </a:lnSpc>
              <a:spcBef>
                <a:spcPts val="300"/>
              </a:spcBef>
              <a:spcAft>
                <a:spcPts val="300"/>
              </a:spcAft>
            </a:pPr>
            <a:r>
              <a:rPr lang="en-GB" sz="1400" b="1" i="1" dirty="0">
                <a:solidFill>
                  <a:srgbClr val="4472C4"/>
                </a:solidFill>
                <a:effectLst/>
                <a:latin typeface="Century Gothic" panose="020B0502020202020204" pitchFamily="34" charset="0"/>
                <a:ea typeface="Calibri" panose="020F0502020204030204" pitchFamily="34" charset="0"/>
              </a:rPr>
              <a:t>Annex I:</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Article 30A:      TSG and WG participation</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The text in article 30A shall be replaced with:</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IMs wishing to progress work on topics in 3GPP are expected to participate in both face to face meetings and electronic meetings.</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If a 3GPP IM is materially interested in a specific topic but </a:t>
            </a:r>
            <a:r>
              <a:rPr lang="en-GB" sz="1400" i="1" dirty="0">
                <a:solidFill>
                  <a:srgbClr val="4472C4"/>
                </a:solidFill>
                <a:effectLst/>
                <a:highlight>
                  <a:srgbClr val="FFFF00"/>
                </a:highlight>
                <a:latin typeface="Century Gothic" panose="020B0502020202020204" pitchFamily="34" charset="0"/>
                <a:ea typeface="Calibri" panose="020F0502020204030204" pitchFamily="34" charset="0"/>
              </a:rPr>
              <a:t>is unable to participate in a meeting </a:t>
            </a:r>
            <a:r>
              <a:rPr lang="en-GB" sz="1400" b="1" i="1" dirty="0">
                <a:solidFill>
                  <a:srgbClr val="4472C4"/>
                </a:solidFill>
                <a:effectLst/>
                <a:highlight>
                  <a:srgbClr val="FFFF00"/>
                </a:highlight>
                <a:latin typeface="Century Gothic" panose="020B0502020202020204" pitchFamily="34" charset="0"/>
                <a:ea typeface="Calibri" panose="020F0502020204030204" pitchFamily="34" charset="0"/>
              </a:rPr>
              <a:t>by sending a delegate</a:t>
            </a:r>
            <a:r>
              <a:rPr lang="en-GB" sz="1400" i="1" dirty="0">
                <a:solidFill>
                  <a:srgbClr val="4472C4"/>
                </a:solidFill>
                <a:effectLst/>
                <a:latin typeface="Century Gothic" panose="020B0502020202020204" pitchFamily="34" charset="0"/>
                <a:ea typeface="Calibri" panose="020F0502020204030204" pitchFamily="34" charset="0"/>
              </a:rPr>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GB" altLang="en-US" sz="1400" dirty="0">
              <a:latin typeface="Century Gothic" panose="020B0502020202020204" pitchFamily="34" charset="0"/>
            </a:endParaRPr>
          </a:p>
          <a:p>
            <a:pPr marL="357188" indent="-355600" eaLnBrk="1" hangingPunct="1">
              <a:defRPr/>
            </a:pPr>
            <a:r>
              <a:rPr lang="en-GB" altLang="en-US" sz="1800" dirty="0">
                <a:latin typeface="Century Gothic" panose="020B0502020202020204" pitchFamily="34" charset="0"/>
              </a:rPr>
              <a:t>F2F_DM document OPf220026:</a:t>
            </a:r>
          </a:p>
          <a:p>
            <a:pPr marL="357188" indent="0">
              <a:buNone/>
            </a:pPr>
            <a:r>
              <a:rPr lang="en-US" sz="1400" i="1" dirty="0">
                <a:solidFill>
                  <a:srgbClr val="4472C4"/>
                </a:solidFill>
                <a:effectLst/>
                <a:latin typeface="Century Gothic" panose="020B0502020202020204" pitchFamily="34" charset="0"/>
                <a:ea typeface="Times New Roman" panose="02020603050405020304" pitchFamily="18" charset="0"/>
              </a:rPr>
              <a:t>Even though remote participation is not formally counted as participation to the meeting, the leadership and the group agree to handle and consider remote participant interventions in the same way as intervention from F2F participants.  Note that:</a:t>
            </a:r>
            <a:endParaRPr lang="en-GB" sz="1400" dirty="0">
              <a:solidFill>
                <a:srgbClr val="4472C4"/>
              </a:solidFill>
              <a:effectLst/>
              <a:latin typeface="Century Gothic" panose="020B0502020202020204" pitchFamily="34" charset="0"/>
              <a:ea typeface="Calibri" panose="020F0502020204030204" pitchFamily="34" charset="0"/>
            </a:endParaRPr>
          </a:p>
          <a:p>
            <a:pPr marL="742950" lvl="1" indent="-285750">
              <a:lnSpc>
                <a:spcPct val="105000"/>
              </a:lnSpc>
              <a:buFont typeface="Courier New" panose="02070309020205020404" pitchFamily="49" charset="0"/>
              <a:buChar char="o"/>
            </a:pPr>
            <a:r>
              <a:rPr lang="en-US" sz="1400" i="1" dirty="0">
                <a:solidFill>
                  <a:srgbClr val="4472C4"/>
                </a:solidFill>
                <a:effectLst/>
                <a:latin typeface="Century Gothic" panose="020B0502020202020204" pitchFamily="34" charset="0"/>
                <a:ea typeface="Times New Roman" panose="02020603050405020304" pitchFamily="18" charset="0"/>
              </a:rPr>
              <a:t>Voting rights may not be accrued through remote participation, but Hardship Exemption applies to all Individual Members for the entirety of 2022 (as per PCG#48 decision)</a:t>
            </a:r>
            <a:endParaRPr lang="en-GB" sz="1400" dirty="0">
              <a:solidFill>
                <a:srgbClr val="4472C4"/>
              </a:solidFill>
              <a:effectLst/>
              <a:latin typeface="Century Gothic" panose="020B0502020202020204" pitchFamily="34" charset="0"/>
              <a:ea typeface="Calibri" panose="020F0502020204030204" pitchFamily="34" charset="0"/>
            </a:endParaRPr>
          </a:p>
          <a:p>
            <a:pPr marL="742950" lvl="1" indent="-285750">
              <a:lnSpc>
                <a:spcPct val="105000"/>
              </a:lnSpc>
              <a:spcAft>
                <a:spcPts val="800"/>
              </a:spcAft>
              <a:buFont typeface="Courier New" panose="02070309020205020404" pitchFamily="49" charset="0"/>
              <a:buChar char="o"/>
            </a:pPr>
            <a:r>
              <a:rPr lang="en-US" sz="1400" i="1" dirty="0">
                <a:solidFill>
                  <a:srgbClr val="4472C4"/>
                </a:solidFill>
                <a:effectLst/>
                <a:highlight>
                  <a:srgbClr val="FFFF00"/>
                </a:highlight>
                <a:latin typeface="Century Gothic" panose="020B0502020202020204" pitchFamily="34" charset="0"/>
                <a:ea typeface="Times New Roman" panose="02020603050405020304" pitchFamily="18" charset="0"/>
              </a:rPr>
              <a:t>Remote participants cannot formally object to decisions taken in the meeting</a:t>
            </a:r>
            <a:endParaRPr lang="en-GB" sz="1400" dirty="0">
              <a:solidFill>
                <a:srgbClr val="4472C4"/>
              </a:solidFill>
              <a:effectLst/>
              <a:latin typeface="Century Gothic" panose="020B0502020202020204" pitchFamily="34" charset="0"/>
              <a:ea typeface="Calibri" panose="020F0502020204030204" pitchFamily="34" charset="0"/>
            </a:endParaRPr>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SA4#126 – </a:t>
            </a:r>
            <a:r>
              <a:rPr lang="en-US" altLang="en-US" sz="3200" dirty="0"/>
              <a:t>decision making during F2F meeting with remote participation - 2</a:t>
            </a:r>
            <a:endParaRPr lang="en-US" altLang="en-US" dirty="0"/>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502844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hlinkClick r:id="rId2"/>
              </a:rPr>
              <a:t>SA4#126 agenda</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r>
              <a:rPr lang="en-US" altLang="en-US" sz="1400" dirty="0">
                <a:solidFill>
                  <a:srgbClr val="FF0000"/>
                </a:solidFill>
              </a:rPr>
              <a:t>Please use </a:t>
            </a:r>
            <a:r>
              <a:rPr lang="en-US" altLang="en-US" sz="1400" dirty="0" err="1">
                <a:solidFill>
                  <a:srgbClr val="FF0000"/>
                </a:solidFill>
              </a:rPr>
              <a:t>Tdoc</a:t>
            </a:r>
            <a:r>
              <a:rPr lang="en-US" altLang="en-US" sz="1400" dirty="0">
                <a:solidFill>
                  <a:srgbClr val="FF0000"/>
                </a:solidFill>
              </a:rPr>
              <a:t> templates available at: </a:t>
            </a:r>
            <a:r>
              <a:rPr lang="en-US" altLang="en-US" sz="1400" dirty="0">
                <a:hlinkClick r:id="rId3"/>
              </a:rPr>
              <a:t>https://www.3gpp.org/ftp/tsg_sa/WG4_CODEC/TSGS4_126_Chicago/Templates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Tuesday 7th November 2023 (23:59 CET) 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t>do not use the type </a:t>
            </a:r>
            <a:r>
              <a:rPr lang="en-US" altLang="en-US" sz="1400" b="1" dirty="0" err="1"/>
              <a:t>draftCR</a:t>
            </a:r>
            <a:r>
              <a:rPr lang="en-US" altLang="en-US" sz="1400" dirty="0"/>
              <a:t>. We won’t use that type any longer.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solidFill>
                  <a:srgbClr val="FF0000"/>
                </a:solidFill>
                <a:hlinkClick r:id="rId2">
                  <a:extLst>
                    <a:ext uri="{A12FA001-AC4F-418D-AE19-62706E023703}">
                      <ahyp:hlinkClr xmlns:ahyp="http://schemas.microsoft.com/office/drawing/2018/hyperlinkcolor" val="tx"/>
                    </a:ext>
                  </a:extLst>
                </a:hlinkClick>
              </a:rPr>
              <a:t>http://10.10.10.10/ftp/SA/SA4/Inbox</a:t>
            </a:r>
            <a:r>
              <a:rPr lang="en-US" altLang="fr-FR" sz="1400" dirty="0">
                <a:solidFill>
                  <a:srgbClr val="FF0000"/>
                </a:solidFill>
              </a:rPr>
              <a:t> </a:t>
            </a:r>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“S4-23xxxx.zip.”)</a:t>
            </a:r>
          </a:p>
          <a:p>
            <a:pPr lvl="1"/>
            <a:r>
              <a:rPr lang="en-US" altLang="fr-FR" sz="1400" dirty="0"/>
              <a:t>“Drafts” folder: </a:t>
            </a:r>
            <a:r>
              <a:rPr lang="en-US" altLang="fr-FR" sz="1400" dirty="0">
                <a:solidFill>
                  <a:srgbClr val="FF0000"/>
                </a:solidFill>
                <a:hlinkClick r:id="rId3">
                  <a:extLst>
                    <a:ext uri="{A12FA001-AC4F-418D-AE19-62706E023703}">
                      <ahyp:hlinkClr xmlns:ahyp="http://schemas.microsoft.com/office/drawing/2018/hyperlinkcolor" val="tx"/>
                    </a:ext>
                  </a:extLst>
                </a:hlinkClick>
              </a:rPr>
              <a:t>http://10.10.10.10/ftp/SA/SA4/Inbox/Drafts</a:t>
            </a:r>
            <a:endParaRPr lang="en-US" altLang="fr-FR" sz="1400" dirty="0">
              <a:solidFill>
                <a:srgbClr val="FF0000"/>
              </a:solidFill>
            </a:endParaRP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endParaRPr lang="en-US" altLang="fr-FR" sz="1050" dirty="0">
              <a:solidFill>
                <a:srgbClr val="FF0000"/>
              </a:solidFill>
            </a:endParaRPr>
          </a:p>
          <a:p>
            <a:pPr lvl="1"/>
            <a:r>
              <a:rPr lang="en-US" altLang="fr-FR" sz="1200" dirty="0">
                <a:solidFill>
                  <a:srgbClr val="FF0000"/>
                </a:solidFill>
              </a:rPr>
              <a:t>This ftp server will be made accessible to remote attendees with specific credentials</a:t>
            </a:r>
          </a:p>
          <a:p>
            <a:r>
              <a:rPr lang="en-US" altLang="fr-FR" sz="1600" dirty="0"/>
              <a:t>Review of documents during the meeting: </a:t>
            </a:r>
          </a:p>
          <a:p>
            <a:pPr lvl="1"/>
            <a:r>
              <a:rPr lang="en-US" altLang="fr-FR" sz="1200" dirty="0"/>
              <a:t>delegates should revise documents only on request from the appropriate chairperson using 3GU tool and indicate the </a:t>
            </a:r>
            <a:r>
              <a:rPr lang="en-US" altLang="fr-FR" sz="1200" dirty="0" err="1"/>
              <a:t>Tdoc</a:t>
            </a:r>
            <a:r>
              <a:rPr lang="en-US" altLang="fr-FR" sz="1200" dirty="0"/>
              <a:t> number and information to the appropriate chairperson immediately.</a:t>
            </a:r>
          </a:p>
          <a:p>
            <a:pPr lvl="1"/>
            <a:r>
              <a:rPr lang="en-US" altLang="fr-FR" sz="1200" dirty="0"/>
              <a:t>Other SA4 </a:t>
            </a:r>
            <a:r>
              <a:rPr lang="en-US" altLang="fr-FR" sz="1200" dirty="0" err="1"/>
              <a:t>Tdoc</a:t>
            </a:r>
            <a:r>
              <a:rPr lang="en-US" altLang="fr-FR" sz="1200" dirty="0"/>
              <a:t> # requests (during the meeting e.g. LSs, reports): ask first for approval from the appropriate chairperson, when approved, use 3GU and indicate the </a:t>
            </a:r>
            <a:r>
              <a:rPr lang="en-US" altLang="fr-FR" sz="1200" dirty="0" err="1"/>
              <a:t>Tdoc</a:t>
            </a:r>
            <a:r>
              <a:rPr lang="en-US" altLang="fr-FR" sz="1200" dirty="0"/>
              <a:t> number and information to the appropriate chairperson immediately</a:t>
            </a:r>
            <a:endParaRPr lang="en-US" altLang="fr-FR" sz="1200" strike="sngStrike" dirty="0"/>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9736" y="5445224"/>
            <a:ext cx="2524909"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S4-231234_Banana)	</a:t>
            </a:r>
          </a:p>
          <a:p>
            <a:pPr lvl="2">
              <a:defRPr/>
            </a:pPr>
            <a:r>
              <a:rPr lang="en-US" sz="1200" dirty="0"/>
              <a:t>Revision template (by author) </a:t>
            </a:r>
            <a:r>
              <a:rPr lang="en-US" sz="1200" b="1" dirty="0">
                <a:solidFill>
                  <a:srgbClr val="FF0000"/>
                </a:solidFill>
              </a:rPr>
              <a:t>i.e. Tdoc|r|2_digits_rev_number (e.g. S4-231234r01)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S4-231234r07_Pear_Plum_Cherry)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Docs/S4-231234 (author Banana)		</a:t>
            </a:r>
          </a:p>
          <a:p>
            <a:pPr lvl="3">
              <a:defRPr/>
            </a:pPr>
            <a:r>
              <a:rPr lang="en-US" sz="1000" b="1" dirty="0">
                <a:solidFill>
                  <a:srgbClr val="FF0000"/>
                </a:solidFill>
              </a:rPr>
              <a:t>Delegate from company “Pear” provides updates 	Drafts/Video/S4-231234_Pear</a:t>
            </a:r>
          </a:p>
          <a:p>
            <a:pPr lvl="3">
              <a:defRPr/>
            </a:pPr>
            <a:r>
              <a:rPr lang="en-US" sz="1000" b="1" dirty="0">
                <a:solidFill>
                  <a:srgbClr val="FF0000"/>
                </a:solidFill>
              </a:rPr>
              <a:t>Delegate from company “Plum” provides updates 	Drafts/Video/S4-231234_Pear_Plum</a:t>
            </a:r>
          </a:p>
          <a:p>
            <a:pPr lvl="3">
              <a:defRPr/>
            </a:pPr>
            <a:r>
              <a:rPr lang="en-US" sz="1000" b="1" dirty="0">
                <a:solidFill>
                  <a:srgbClr val="FF0000"/>
                </a:solidFill>
              </a:rPr>
              <a:t>Author provides a revision based on those inputs	Drafts/Video/S4-231234r01</a:t>
            </a:r>
          </a:p>
          <a:p>
            <a:pPr lvl="3">
              <a:defRPr/>
            </a:pPr>
            <a:r>
              <a:rPr lang="en-US" sz="1000" b="1" dirty="0">
                <a:solidFill>
                  <a:srgbClr val="FF0000"/>
                </a:solidFill>
              </a:rPr>
              <a:t>Email comments trigger a further revision 	Drafts/Video/S4-231234r02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Inbox/S4-231235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S4-23xxx, S4-23yyy,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S4-23zzzz,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2338</TotalTime>
  <Words>1966</Words>
  <Application>Microsoft Office PowerPoint</Application>
  <PresentationFormat>Widescreen</PresentationFormat>
  <Paragraphs>116</Paragraphs>
  <Slides>10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vt:lpstr>
      <vt:lpstr>Calibri</vt:lpstr>
      <vt:lpstr>Century Gothic</vt:lpstr>
      <vt:lpstr>Courier New</vt:lpstr>
      <vt:lpstr>Office Theme</vt:lpstr>
      <vt:lpstr>Guidelines for  3GPP SA4#126  as face-to-face Meeting</vt:lpstr>
      <vt:lpstr>Introduction</vt:lpstr>
      <vt:lpstr>Guidelines for SA4#126 – decision making during F2F meeting with remote participation - 1</vt:lpstr>
      <vt:lpstr>Guidelines for SA4#126 – decision making during F2F meeting with remote participation - 2</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7372</cp:revision>
  <dcterms:created xsi:type="dcterms:W3CDTF">2009-06-02T04:11:18Z</dcterms:created>
  <dcterms:modified xsi:type="dcterms:W3CDTF">2023-11-07T21:23:37Z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