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755" r:id="rId4"/>
    <p:sldId id="745" r:id="rId5"/>
    <p:sldId id="756" r:id="rId6"/>
    <p:sldId id="757" r:id="rId7"/>
    <p:sldId id="746" r:id="rId8"/>
    <p:sldId id="759" r:id="rId9"/>
    <p:sldId id="763" r:id="rId10"/>
    <p:sldId id="767" r:id="rId11"/>
    <p:sldId id="524" r:id="rId12"/>
    <p:sldId id="764" r:id="rId13"/>
    <p:sldId id="399" r:id="rId14"/>
    <p:sldId id="765" r:id="rId15"/>
    <p:sldId id="766" r:id="rId16"/>
    <p:sldId id="270" r:id="rId17"/>
    <p:sldId id="762" r:id="rId18"/>
    <p:sldId id="263" r:id="rId1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AF345F-170E-4F33-B954-DFD0D554DBA5}" v="6" dt="2023-08-14T14:22:37.6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59" d="100"/>
          <a:sy n="159" d="100"/>
        </p:scale>
        <p:origin x="1854" y="13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 Burman" userId="95a34bf2-5b4b-41a4-b174-d1bc36aace6a" providerId="ADAL" clId="{E1AF345F-170E-4F33-B954-DFD0D554DBA5}"/>
    <pc:docChg chg="undo custSel modSld">
      <pc:chgData name="Bo Burman" userId="95a34bf2-5b4b-41a4-b174-d1bc36aace6a" providerId="ADAL" clId="{E1AF345F-170E-4F33-B954-DFD0D554DBA5}" dt="2023-08-14T14:52:49.079" v="338" actId="729"/>
      <pc:docMkLst>
        <pc:docMk/>
      </pc:docMkLst>
      <pc:sldChg chg="modSp mod">
        <pc:chgData name="Bo Burman" userId="95a34bf2-5b4b-41a4-b174-d1bc36aace6a" providerId="ADAL" clId="{E1AF345F-170E-4F33-B954-DFD0D554DBA5}" dt="2023-08-14T14:27:05.395" v="229" actId="15"/>
        <pc:sldMkLst>
          <pc:docMk/>
          <pc:sldMk cId="0" sldId="524"/>
        </pc:sldMkLst>
        <pc:spChg chg="mod">
          <ac:chgData name="Bo Burman" userId="95a34bf2-5b4b-41a4-b174-d1bc36aace6a" providerId="ADAL" clId="{E1AF345F-170E-4F33-B954-DFD0D554DBA5}" dt="2023-08-14T14:27:05.395" v="229" actId="15"/>
          <ac:spMkLst>
            <pc:docMk/>
            <pc:sldMk cId="0" sldId="524"/>
            <ac:spMk id="14339" creationId="{3B9DA2A0-8B16-AF4E-F1BA-5B8E58DC208C}"/>
          </ac:spMkLst>
        </pc:spChg>
      </pc:sldChg>
      <pc:sldChg chg="modSp mod">
        <pc:chgData name="Bo Burman" userId="95a34bf2-5b4b-41a4-b174-d1bc36aace6a" providerId="ADAL" clId="{E1AF345F-170E-4F33-B954-DFD0D554DBA5}" dt="2023-08-14T14:09:50.953" v="123" actId="14100"/>
        <pc:sldMkLst>
          <pc:docMk/>
          <pc:sldMk cId="0" sldId="745"/>
        </pc:sldMkLst>
        <pc:spChg chg="mod">
          <ac:chgData name="Bo Burman" userId="95a34bf2-5b4b-41a4-b174-d1bc36aace6a" providerId="ADAL" clId="{E1AF345F-170E-4F33-B954-DFD0D554DBA5}" dt="2023-08-14T14:09:50.953" v="123" actId="14100"/>
          <ac:spMkLst>
            <pc:docMk/>
            <pc:sldMk cId="0" sldId="745"/>
            <ac:spMk id="3" creationId="{3306B570-3852-1029-FAFB-9412524341D3}"/>
          </ac:spMkLst>
        </pc:spChg>
      </pc:sldChg>
      <pc:sldChg chg="modSp mod">
        <pc:chgData name="Bo Burman" userId="95a34bf2-5b4b-41a4-b174-d1bc36aace6a" providerId="ADAL" clId="{E1AF345F-170E-4F33-B954-DFD0D554DBA5}" dt="2023-08-14T14:40:01.308" v="337" actId="6549"/>
        <pc:sldMkLst>
          <pc:docMk/>
          <pc:sldMk cId="0" sldId="756"/>
        </pc:sldMkLst>
        <pc:spChg chg="mod">
          <ac:chgData name="Bo Burman" userId="95a34bf2-5b4b-41a4-b174-d1bc36aace6a" providerId="ADAL" clId="{E1AF345F-170E-4F33-B954-DFD0D554DBA5}" dt="2023-08-14T14:40:01.308" v="337" actId="6549"/>
          <ac:spMkLst>
            <pc:docMk/>
            <pc:sldMk cId="0" sldId="756"/>
            <ac:spMk id="3" creationId="{92282D28-13AD-D57C-BA5C-423B5BC6F9F5}"/>
          </ac:spMkLst>
        </pc:spChg>
      </pc:sldChg>
      <pc:sldChg chg="modSp">
        <pc:chgData name="Bo Burman" userId="95a34bf2-5b4b-41a4-b174-d1bc36aace6a" providerId="ADAL" clId="{E1AF345F-170E-4F33-B954-DFD0D554DBA5}" dt="2023-08-14T14:15:18.384" v="150" actId="1076"/>
        <pc:sldMkLst>
          <pc:docMk/>
          <pc:sldMk cId="0" sldId="757"/>
        </pc:sldMkLst>
        <pc:picChg chg="mod">
          <ac:chgData name="Bo Burman" userId="95a34bf2-5b4b-41a4-b174-d1bc36aace6a" providerId="ADAL" clId="{E1AF345F-170E-4F33-B954-DFD0D554DBA5}" dt="2023-08-14T14:15:18.384" v="150" actId="1076"/>
          <ac:picMkLst>
            <pc:docMk/>
            <pc:sldMk cId="0" sldId="757"/>
            <ac:picMk id="9220" creationId="{95FFB5E2-A812-CDF7-F5C5-244CB0E30D4A}"/>
          </ac:picMkLst>
        </pc:picChg>
      </pc:sldChg>
      <pc:sldChg chg="modSp mod">
        <pc:chgData name="Bo Burman" userId="95a34bf2-5b4b-41a4-b174-d1bc36aace6a" providerId="ADAL" clId="{E1AF345F-170E-4F33-B954-DFD0D554DBA5}" dt="2023-08-14T14:33:46.582" v="239" actId="207"/>
        <pc:sldMkLst>
          <pc:docMk/>
          <pc:sldMk cId="0" sldId="759"/>
        </pc:sldMkLst>
        <pc:spChg chg="mod">
          <ac:chgData name="Bo Burman" userId="95a34bf2-5b4b-41a4-b174-d1bc36aace6a" providerId="ADAL" clId="{E1AF345F-170E-4F33-B954-DFD0D554DBA5}" dt="2023-08-14T14:33:46.582" v="239" actId="207"/>
          <ac:spMkLst>
            <pc:docMk/>
            <pc:sldMk cId="0" sldId="759"/>
            <ac:spMk id="11266" creationId="{EAEE0156-6604-A7D6-C7A5-ACB54A4EA616}"/>
          </ac:spMkLst>
        </pc:spChg>
      </pc:sldChg>
      <pc:sldChg chg="modSp mod">
        <pc:chgData name="Bo Burman" userId="95a34bf2-5b4b-41a4-b174-d1bc36aace6a" providerId="ADAL" clId="{E1AF345F-170E-4F33-B954-DFD0D554DBA5}" dt="2023-08-14T14:29:24.326" v="231" actId="20577"/>
        <pc:sldMkLst>
          <pc:docMk/>
          <pc:sldMk cId="0" sldId="762"/>
        </pc:sldMkLst>
        <pc:spChg chg="mod">
          <ac:chgData name="Bo Burman" userId="95a34bf2-5b4b-41a4-b174-d1bc36aace6a" providerId="ADAL" clId="{E1AF345F-170E-4F33-B954-DFD0D554DBA5}" dt="2023-08-14T14:29:24.326" v="231" actId="20577"/>
          <ac:spMkLst>
            <pc:docMk/>
            <pc:sldMk cId="0" sldId="762"/>
            <ac:spMk id="21506" creationId="{264F5824-B4C6-175E-F7E1-016215CF0E86}"/>
          </ac:spMkLst>
        </pc:spChg>
      </pc:sldChg>
      <pc:sldChg chg="modSp mod">
        <pc:chgData name="Bo Burman" userId="95a34bf2-5b4b-41a4-b174-d1bc36aace6a" providerId="ADAL" clId="{E1AF345F-170E-4F33-B954-DFD0D554DBA5}" dt="2023-08-14T14:16:44.837" v="167" actId="20577"/>
        <pc:sldMkLst>
          <pc:docMk/>
          <pc:sldMk cId="0" sldId="763"/>
        </pc:sldMkLst>
        <pc:spChg chg="mod">
          <ac:chgData name="Bo Burman" userId="95a34bf2-5b4b-41a4-b174-d1bc36aace6a" providerId="ADAL" clId="{E1AF345F-170E-4F33-B954-DFD0D554DBA5}" dt="2023-08-14T14:16:44.837" v="167" actId="20577"/>
          <ac:spMkLst>
            <pc:docMk/>
            <pc:sldMk cId="0" sldId="763"/>
            <ac:spMk id="4" creationId="{88AA6E72-F531-7F2A-B614-5A685653B71B}"/>
          </ac:spMkLst>
        </pc:spChg>
      </pc:sldChg>
      <pc:sldChg chg="modSp">
        <pc:chgData name="Bo Burman" userId="95a34bf2-5b4b-41a4-b174-d1bc36aace6a" providerId="ADAL" clId="{E1AF345F-170E-4F33-B954-DFD0D554DBA5}" dt="2023-08-14T14:22:37.620" v="169" actId="1076"/>
        <pc:sldMkLst>
          <pc:docMk/>
          <pc:sldMk cId="0" sldId="764"/>
        </pc:sldMkLst>
        <pc:picChg chg="mod">
          <ac:chgData name="Bo Burman" userId="95a34bf2-5b4b-41a4-b174-d1bc36aace6a" providerId="ADAL" clId="{E1AF345F-170E-4F33-B954-DFD0D554DBA5}" dt="2023-08-14T14:22:37.620" v="169" actId="1076"/>
          <ac:picMkLst>
            <pc:docMk/>
            <pc:sldMk cId="0" sldId="764"/>
            <ac:picMk id="15366" creationId="{BDE26F36-2052-3BAC-13D4-58AEE1F5256D}"/>
          </ac:picMkLst>
        </pc:picChg>
      </pc:sldChg>
      <pc:sldChg chg="mod modShow">
        <pc:chgData name="Bo Burman" userId="95a34bf2-5b4b-41a4-b174-d1bc36aace6a" providerId="ADAL" clId="{E1AF345F-170E-4F33-B954-DFD0D554DBA5}" dt="2023-08-14T14:52:49.079" v="338" actId="729"/>
        <pc:sldMkLst>
          <pc:docMk/>
          <pc:sldMk cId="0" sldId="765"/>
        </pc:sldMkLst>
      </pc:sldChg>
      <pc:sldChg chg="modSp mod">
        <pc:chgData name="Bo Burman" userId="95a34bf2-5b4b-41a4-b174-d1bc36aace6a" providerId="ADAL" clId="{E1AF345F-170E-4F33-B954-DFD0D554DBA5}" dt="2023-08-14T14:32:02.699" v="233" actId="404"/>
        <pc:sldMkLst>
          <pc:docMk/>
          <pc:sldMk cId="0" sldId="767"/>
        </pc:sldMkLst>
        <pc:spChg chg="mod">
          <ac:chgData name="Bo Burman" userId="95a34bf2-5b4b-41a4-b174-d1bc36aace6a" providerId="ADAL" clId="{E1AF345F-170E-4F33-B954-DFD0D554DBA5}" dt="2023-08-14T14:32:02.699" v="233" actId="404"/>
          <ac:spMkLst>
            <pc:docMk/>
            <pc:sldMk cId="0" sldId="767"/>
            <ac:spMk id="13315" creationId="{B6B3FE3D-75DD-1070-E152-D5D7DA6F29D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E074F07-3F0A-87EF-AC97-B84D9030C74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a:extLst>
              <a:ext uri="{FF2B5EF4-FFF2-40B4-BE49-F238E27FC236}">
                <a16:creationId xmlns:a16="http://schemas.microsoft.com/office/drawing/2014/main" id="{4E0C7052-951B-0992-B2BE-88BBDC14AB2B}"/>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E9156A3D-75C6-4F58-B7E9-62A6C38361DA}" type="datetimeFigureOut">
              <a:rPr lang="en-US"/>
              <a:pPr>
                <a:defRPr/>
              </a:pPr>
              <a:t>8/14/2023</a:t>
            </a:fld>
            <a:endParaRPr lang="en-US"/>
          </a:p>
        </p:txBody>
      </p:sp>
      <p:sp>
        <p:nvSpPr>
          <p:cNvPr id="4" name="Slide Image Placeholder 3">
            <a:extLst>
              <a:ext uri="{FF2B5EF4-FFF2-40B4-BE49-F238E27FC236}">
                <a16:creationId xmlns:a16="http://schemas.microsoft.com/office/drawing/2014/main" id="{C7C52A72-0E8F-95F9-E938-E4791CA61FAD}"/>
              </a:ext>
            </a:extLst>
          </p:cNvPr>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3595A904-E9B5-862F-71B6-40BECB672431}"/>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BEA9A48-B57A-F7FE-F6DF-46381903749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a:extLst>
              <a:ext uri="{FF2B5EF4-FFF2-40B4-BE49-F238E27FC236}">
                <a16:creationId xmlns:a16="http://schemas.microsoft.com/office/drawing/2014/main" id="{1A196FF4-47B0-B764-ED59-5DA23C8063A6}"/>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07D08CC6-47FD-4420-805C-343C71EB54A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D5C79E25-9BF0-82F6-1F91-8099EB18A89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a:extLst>
              <a:ext uri="{FF2B5EF4-FFF2-40B4-BE49-F238E27FC236}">
                <a16:creationId xmlns:a16="http://schemas.microsoft.com/office/drawing/2014/main" id="{23A6E1A8-682C-1CF6-2A35-E173D612063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SE" altLang="en-SE"/>
          </a:p>
        </p:txBody>
      </p:sp>
      <p:sp>
        <p:nvSpPr>
          <p:cNvPr id="19460" name="Slide Number Placeholder 3">
            <a:extLst>
              <a:ext uri="{FF2B5EF4-FFF2-40B4-BE49-F238E27FC236}">
                <a16:creationId xmlns:a16="http://schemas.microsoft.com/office/drawing/2014/main" id="{85E83046-53A5-1D9D-B026-02191F1C9E1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910811B-8290-449A-A7DF-CB9FD265E1F0}" type="slidenum">
              <a:rPr lang="en-US" altLang="en-SE" smtClean="0"/>
              <a:pPr/>
              <a:t>15</a:t>
            </a:fld>
            <a:endParaRPr lang="en-US" altLang="en-S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33B39FF-8E61-0B37-94E3-A61C88A41614}"/>
              </a:ext>
            </a:extLst>
          </p:cNvPr>
          <p:cNvSpPr>
            <a:spLocks noGrp="1"/>
          </p:cNvSpPr>
          <p:nvPr>
            <p:ph type="dt" sz="half" idx="10"/>
          </p:nvPr>
        </p:nvSpPr>
        <p:spPr/>
        <p:txBody>
          <a:bodyPr/>
          <a:lstStyle>
            <a:lvl1pPr>
              <a:defRPr/>
            </a:lvl1pPr>
          </a:lstStyle>
          <a:p>
            <a:pPr>
              <a:defRPr/>
            </a:pPr>
            <a:fld id="{9A2FF428-BD2B-4A12-BAFB-B6F4BCD335CD}" type="datetimeFigureOut">
              <a:rPr lang="en-GB"/>
              <a:pPr>
                <a:defRPr/>
              </a:pPr>
              <a:t>14/08/2023</a:t>
            </a:fld>
            <a:endParaRPr lang="en-GB"/>
          </a:p>
        </p:txBody>
      </p:sp>
      <p:sp>
        <p:nvSpPr>
          <p:cNvPr id="5" name="Footer Placeholder 4">
            <a:extLst>
              <a:ext uri="{FF2B5EF4-FFF2-40B4-BE49-F238E27FC236}">
                <a16:creationId xmlns:a16="http://schemas.microsoft.com/office/drawing/2014/main" id="{77537C62-63D7-A0F0-C093-FCB6A635DB7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328013E-62E7-74A5-9CBF-C4CB5D6DC5D9}"/>
              </a:ext>
            </a:extLst>
          </p:cNvPr>
          <p:cNvSpPr>
            <a:spLocks noGrp="1"/>
          </p:cNvSpPr>
          <p:nvPr>
            <p:ph type="sldNum" sz="quarter" idx="12"/>
          </p:nvPr>
        </p:nvSpPr>
        <p:spPr/>
        <p:txBody>
          <a:bodyPr/>
          <a:lstStyle>
            <a:lvl1pPr>
              <a:defRPr/>
            </a:lvl1pPr>
          </a:lstStyle>
          <a:p>
            <a:pPr>
              <a:defRPr/>
            </a:pPr>
            <a:fld id="{FA3428FC-8CF8-4A24-BED8-9A819A7521C5}" type="slidenum">
              <a:rPr lang="en-GB" altLang="en-US"/>
              <a:pPr>
                <a:defRPr/>
              </a:pPr>
              <a:t>‹#›</a:t>
            </a:fld>
            <a:endParaRPr lang="en-GB" altLang="en-US"/>
          </a:p>
        </p:txBody>
      </p:sp>
    </p:spTree>
    <p:extLst>
      <p:ext uri="{BB962C8B-B14F-4D97-AF65-F5344CB8AC3E}">
        <p14:creationId xmlns:p14="http://schemas.microsoft.com/office/powerpoint/2010/main" val="3635003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0C4B7C8-55FA-0CC0-CE3D-72488FD56F28}"/>
              </a:ext>
            </a:extLst>
          </p:cNvPr>
          <p:cNvSpPr>
            <a:spLocks noGrp="1"/>
          </p:cNvSpPr>
          <p:nvPr>
            <p:ph type="dt" sz="half" idx="10"/>
          </p:nvPr>
        </p:nvSpPr>
        <p:spPr/>
        <p:txBody>
          <a:bodyPr/>
          <a:lstStyle>
            <a:lvl1pPr>
              <a:defRPr/>
            </a:lvl1pPr>
          </a:lstStyle>
          <a:p>
            <a:pPr>
              <a:defRPr/>
            </a:pPr>
            <a:fld id="{1F01E911-CB84-40CB-B179-6205C35DA650}" type="datetimeFigureOut">
              <a:rPr lang="en-GB"/>
              <a:pPr>
                <a:defRPr/>
              </a:pPr>
              <a:t>14/08/2023</a:t>
            </a:fld>
            <a:endParaRPr lang="en-GB"/>
          </a:p>
        </p:txBody>
      </p:sp>
      <p:sp>
        <p:nvSpPr>
          <p:cNvPr id="5" name="Footer Placeholder 4">
            <a:extLst>
              <a:ext uri="{FF2B5EF4-FFF2-40B4-BE49-F238E27FC236}">
                <a16:creationId xmlns:a16="http://schemas.microsoft.com/office/drawing/2014/main" id="{AA7D3E87-4CF3-B251-B555-FA034DE02A7D}"/>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9A8D97A-067B-54D1-DC00-3A43C9884C0D}"/>
              </a:ext>
            </a:extLst>
          </p:cNvPr>
          <p:cNvSpPr>
            <a:spLocks noGrp="1"/>
          </p:cNvSpPr>
          <p:nvPr>
            <p:ph type="sldNum" sz="quarter" idx="12"/>
          </p:nvPr>
        </p:nvSpPr>
        <p:spPr/>
        <p:txBody>
          <a:bodyPr/>
          <a:lstStyle>
            <a:lvl1pPr>
              <a:defRPr/>
            </a:lvl1pPr>
          </a:lstStyle>
          <a:p>
            <a:pPr>
              <a:defRPr/>
            </a:pPr>
            <a:fld id="{39F40BFC-CE9D-4673-AD7C-05771B51FE96}" type="slidenum">
              <a:rPr lang="en-GB" altLang="en-US"/>
              <a:pPr>
                <a:defRPr/>
              </a:pPr>
              <a:t>‹#›</a:t>
            </a:fld>
            <a:endParaRPr lang="en-GB" altLang="en-US"/>
          </a:p>
        </p:txBody>
      </p:sp>
    </p:spTree>
    <p:extLst>
      <p:ext uri="{BB962C8B-B14F-4D97-AF65-F5344CB8AC3E}">
        <p14:creationId xmlns:p14="http://schemas.microsoft.com/office/powerpoint/2010/main" val="4081750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03A1928-A9A0-99A3-3BFA-3B506CBB7E15}"/>
              </a:ext>
            </a:extLst>
          </p:cNvPr>
          <p:cNvSpPr>
            <a:spLocks noGrp="1"/>
          </p:cNvSpPr>
          <p:nvPr>
            <p:ph type="dt" sz="half" idx="10"/>
          </p:nvPr>
        </p:nvSpPr>
        <p:spPr/>
        <p:txBody>
          <a:bodyPr/>
          <a:lstStyle>
            <a:lvl1pPr>
              <a:defRPr/>
            </a:lvl1pPr>
          </a:lstStyle>
          <a:p>
            <a:pPr>
              <a:defRPr/>
            </a:pPr>
            <a:fld id="{3217E469-F89F-49FD-8B29-43432CB7CFD5}" type="datetimeFigureOut">
              <a:rPr lang="en-GB"/>
              <a:pPr>
                <a:defRPr/>
              </a:pPr>
              <a:t>14/08/2023</a:t>
            </a:fld>
            <a:endParaRPr lang="en-GB"/>
          </a:p>
        </p:txBody>
      </p:sp>
      <p:sp>
        <p:nvSpPr>
          <p:cNvPr id="5" name="Footer Placeholder 4">
            <a:extLst>
              <a:ext uri="{FF2B5EF4-FFF2-40B4-BE49-F238E27FC236}">
                <a16:creationId xmlns:a16="http://schemas.microsoft.com/office/drawing/2014/main" id="{514AD4BE-054A-F210-0335-003184B96D59}"/>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8C3A505-7DF8-E373-1E4E-120CF681468F}"/>
              </a:ext>
            </a:extLst>
          </p:cNvPr>
          <p:cNvSpPr>
            <a:spLocks noGrp="1"/>
          </p:cNvSpPr>
          <p:nvPr>
            <p:ph type="sldNum" sz="quarter" idx="12"/>
          </p:nvPr>
        </p:nvSpPr>
        <p:spPr/>
        <p:txBody>
          <a:bodyPr/>
          <a:lstStyle>
            <a:lvl1pPr>
              <a:defRPr/>
            </a:lvl1pPr>
          </a:lstStyle>
          <a:p>
            <a:pPr>
              <a:defRPr/>
            </a:pPr>
            <a:fld id="{FC5BBC0A-E2DE-42A5-ABC1-5206C64BB31C}" type="slidenum">
              <a:rPr lang="en-GB" altLang="en-US"/>
              <a:pPr>
                <a:defRPr/>
              </a:pPr>
              <a:t>‹#›</a:t>
            </a:fld>
            <a:endParaRPr lang="en-GB" altLang="en-US"/>
          </a:p>
        </p:txBody>
      </p:sp>
    </p:spTree>
    <p:extLst>
      <p:ext uri="{BB962C8B-B14F-4D97-AF65-F5344CB8AC3E}">
        <p14:creationId xmlns:p14="http://schemas.microsoft.com/office/powerpoint/2010/main" val="30147486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Tree>
    <p:extLst>
      <p:ext uri="{BB962C8B-B14F-4D97-AF65-F5344CB8AC3E}">
        <p14:creationId xmlns:p14="http://schemas.microsoft.com/office/powerpoint/2010/main" val="1992765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1D6F22-41F0-4FC3-FACB-783B563F823A}"/>
              </a:ext>
            </a:extLst>
          </p:cNvPr>
          <p:cNvSpPr>
            <a:spLocks noGrp="1"/>
          </p:cNvSpPr>
          <p:nvPr>
            <p:ph type="dt" sz="half" idx="10"/>
          </p:nvPr>
        </p:nvSpPr>
        <p:spPr/>
        <p:txBody>
          <a:bodyPr/>
          <a:lstStyle>
            <a:lvl1pPr>
              <a:defRPr/>
            </a:lvl1pPr>
          </a:lstStyle>
          <a:p>
            <a:pPr>
              <a:defRPr/>
            </a:pPr>
            <a:fld id="{08B134DB-57F3-41D4-932A-3A29868D21BF}" type="datetimeFigureOut">
              <a:rPr lang="en-GB"/>
              <a:pPr>
                <a:defRPr/>
              </a:pPr>
              <a:t>14/08/2023</a:t>
            </a:fld>
            <a:endParaRPr lang="en-GB"/>
          </a:p>
        </p:txBody>
      </p:sp>
      <p:sp>
        <p:nvSpPr>
          <p:cNvPr id="5" name="Footer Placeholder 4">
            <a:extLst>
              <a:ext uri="{FF2B5EF4-FFF2-40B4-BE49-F238E27FC236}">
                <a16:creationId xmlns:a16="http://schemas.microsoft.com/office/drawing/2014/main" id="{C244F30F-4735-E14E-0746-7C19D5273C0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5BCA7F8B-98E4-4A25-7163-3715BDA8BD63}"/>
              </a:ext>
            </a:extLst>
          </p:cNvPr>
          <p:cNvSpPr>
            <a:spLocks noGrp="1"/>
          </p:cNvSpPr>
          <p:nvPr>
            <p:ph type="sldNum" sz="quarter" idx="12"/>
          </p:nvPr>
        </p:nvSpPr>
        <p:spPr/>
        <p:txBody>
          <a:bodyPr/>
          <a:lstStyle>
            <a:lvl1pPr>
              <a:defRPr/>
            </a:lvl1pPr>
          </a:lstStyle>
          <a:p>
            <a:pPr>
              <a:defRPr/>
            </a:pPr>
            <a:fld id="{B13FCF01-0D01-4F78-A3CB-AC13681AAEF7}" type="slidenum">
              <a:rPr lang="en-GB" altLang="en-US"/>
              <a:pPr>
                <a:defRPr/>
              </a:pPr>
              <a:t>‹#›</a:t>
            </a:fld>
            <a:endParaRPr lang="en-GB" altLang="en-US"/>
          </a:p>
        </p:txBody>
      </p:sp>
    </p:spTree>
    <p:extLst>
      <p:ext uri="{BB962C8B-B14F-4D97-AF65-F5344CB8AC3E}">
        <p14:creationId xmlns:p14="http://schemas.microsoft.com/office/powerpoint/2010/main" val="1324900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872CC3-9EBF-F38C-30A2-D8888E424010}"/>
              </a:ext>
            </a:extLst>
          </p:cNvPr>
          <p:cNvSpPr>
            <a:spLocks noGrp="1"/>
          </p:cNvSpPr>
          <p:nvPr>
            <p:ph type="dt" sz="half" idx="10"/>
          </p:nvPr>
        </p:nvSpPr>
        <p:spPr/>
        <p:txBody>
          <a:bodyPr/>
          <a:lstStyle>
            <a:lvl1pPr>
              <a:defRPr/>
            </a:lvl1pPr>
          </a:lstStyle>
          <a:p>
            <a:pPr>
              <a:defRPr/>
            </a:pPr>
            <a:fld id="{AD7B971E-4969-4551-9067-E2428C894BD8}" type="datetimeFigureOut">
              <a:rPr lang="en-GB"/>
              <a:pPr>
                <a:defRPr/>
              </a:pPr>
              <a:t>14/08/2023</a:t>
            </a:fld>
            <a:endParaRPr lang="en-GB"/>
          </a:p>
        </p:txBody>
      </p:sp>
      <p:sp>
        <p:nvSpPr>
          <p:cNvPr id="5" name="Footer Placeholder 4">
            <a:extLst>
              <a:ext uri="{FF2B5EF4-FFF2-40B4-BE49-F238E27FC236}">
                <a16:creationId xmlns:a16="http://schemas.microsoft.com/office/drawing/2014/main" id="{A6AE4B0B-589E-DB7A-8D0B-2951A7ACB54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05C69547-66E8-F3CB-C50B-B8F5E6D12832}"/>
              </a:ext>
            </a:extLst>
          </p:cNvPr>
          <p:cNvSpPr>
            <a:spLocks noGrp="1"/>
          </p:cNvSpPr>
          <p:nvPr>
            <p:ph type="sldNum" sz="quarter" idx="12"/>
          </p:nvPr>
        </p:nvSpPr>
        <p:spPr/>
        <p:txBody>
          <a:bodyPr/>
          <a:lstStyle>
            <a:lvl1pPr>
              <a:defRPr/>
            </a:lvl1pPr>
          </a:lstStyle>
          <a:p>
            <a:pPr>
              <a:defRPr/>
            </a:pPr>
            <a:fld id="{4B5E8BF1-3DC8-4E8B-A0EF-9BE234B5F74D}" type="slidenum">
              <a:rPr lang="en-GB" altLang="en-US"/>
              <a:pPr>
                <a:defRPr/>
              </a:pPr>
              <a:t>‹#›</a:t>
            </a:fld>
            <a:endParaRPr lang="en-GB" altLang="en-US"/>
          </a:p>
        </p:txBody>
      </p:sp>
    </p:spTree>
    <p:extLst>
      <p:ext uri="{BB962C8B-B14F-4D97-AF65-F5344CB8AC3E}">
        <p14:creationId xmlns:p14="http://schemas.microsoft.com/office/powerpoint/2010/main" val="2020359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6F962E52-AB25-DE60-5C79-FA48CEB650C4}"/>
              </a:ext>
            </a:extLst>
          </p:cNvPr>
          <p:cNvSpPr>
            <a:spLocks noGrp="1"/>
          </p:cNvSpPr>
          <p:nvPr>
            <p:ph type="dt" sz="half" idx="10"/>
          </p:nvPr>
        </p:nvSpPr>
        <p:spPr/>
        <p:txBody>
          <a:bodyPr/>
          <a:lstStyle>
            <a:lvl1pPr>
              <a:defRPr/>
            </a:lvl1pPr>
          </a:lstStyle>
          <a:p>
            <a:pPr>
              <a:defRPr/>
            </a:pPr>
            <a:fld id="{2816DB14-6C30-4F9C-99BE-F247E4CBCD74}" type="datetimeFigureOut">
              <a:rPr lang="en-GB"/>
              <a:pPr>
                <a:defRPr/>
              </a:pPr>
              <a:t>14/08/2023</a:t>
            </a:fld>
            <a:endParaRPr lang="en-GB"/>
          </a:p>
        </p:txBody>
      </p:sp>
      <p:sp>
        <p:nvSpPr>
          <p:cNvPr id="6" name="Footer Placeholder 4">
            <a:extLst>
              <a:ext uri="{FF2B5EF4-FFF2-40B4-BE49-F238E27FC236}">
                <a16:creationId xmlns:a16="http://schemas.microsoft.com/office/drawing/2014/main" id="{812896B5-8729-3406-9191-0AA13109187E}"/>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DC29011F-FB3D-EF07-B97B-FB50FF64D350}"/>
              </a:ext>
            </a:extLst>
          </p:cNvPr>
          <p:cNvSpPr>
            <a:spLocks noGrp="1"/>
          </p:cNvSpPr>
          <p:nvPr>
            <p:ph type="sldNum" sz="quarter" idx="12"/>
          </p:nvPr>
        </p:nvSpPr>
        <p:spPr/>
        <p:txBody>
          <a:bodyPr/>
          <a:lstStyle>
            <a:lvl1pPr>
              <a:defRPr/>
            </a:lvl1pPr>
          </a:lstStyle>
          <a:p>
            <a:pPr>
              <a:defRPr/>
            </a:pPr>
            <a:fld id="{7E2DA83C-CAFB-4DA6-A768-2C2A4F321791}" type="slidenum">
              <a:rPr lang="en-GB" altLang="en-US"/>
              <a:pPr>
                <a:defRPr/>
              </a:pPr>
              <a:t>‹#›</a:t>
            </a:fld>
            <a:endParaRPr lang="en-GB" altLang="en-US"/>
          </a:p>
        </p:txBody>
      </p:sp>
    </p:spTree>
    <p:extLst>
      <p:ext uri="{BB962C8B-B14F-4D97-AF65-F5344CB8AC3E}">
        <p14:creationId xmlns:p14="http://schemas.microsoft.com/office/powerpoint/2010/main" val="3778447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836C340-BCF9-AB3E-C8CF-3BA91696419A}"/>
              </a:ext>
            </a:extLst>
          </p:cNvPr>
          <p:cNvSpPr>
            <a:spLocks noGrp="1"/>
          </p:cNvSpPr>
          <p:nvPr>
            <p:ph type="dt" sz="half" idx="10"/>
          </p:nvPr>
        </p:nvSpPr>
        <p:spPr/>
        <p:txBody>
          <a:bodyPr/>
          <a:lstStyle>
            <a:lvl1pPr>
              <a:defRPr/>
            </a:lvl1pPr>
          </a:lstStyle>
          <a:p>
            <a:pPr>
              <a:defRPr/>
            </a:pPr>
            <a:fld id="{F7EAFE19-CF23-4C52-BF5F-E07CEF523E32}" type="datetimeFigureOut">
              <a:rPr lang="en-GB"/>
              <a:pPr>
                <a:defRPr/>
              </a:pPr>
              <a:t>14/08/2023</a:t>
            </a:fld>
            <a:endParaRPr lang="en-GB"/>
          </a:p>
        </p:txBody>
      </p:sp>
      <p:sp>
        <p:nvSpPr>
          <p:cNvPr id="8" name="Footer Placeholder 4">
            <a:extLst>
              <a:ext uri="{FF2B5EF4-FFF2-40B4-BE49-F238E27FC236}">
                <a16:creationId xmlns:a16="http://schemas.microsoft.com/office/drawing/2014/main" id="{392ABA83-BF77-E018-980E-CAE26224157D}"/>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1CFDC59-969D-7360-66AB-7708D080F8BE}"/>
              </a:ext>
            </a:extLst>
          </p:cNvPr>
          <p:cNvSpPr>
            <a:spLocks noGrp="1"/>
          </p:cNvSpPr>
          <p:nvPr>
            <p:ph type="sldNum" sz="quarter" idx="12"/>
          </p:nvPr>
        </p:nvSpPr>
        <p:spPr/>
        <p:txBody>
          <a:bodyPr/>
          <a:lstStyle>
            <a:lvl1pPr>
              <a:defRPr/>
            </a:lvl1pPr>
          </a:lstStyle>
          <a:p>
            <a:pPr>
              <a:defRPr/>
            </a:pPr>
            <a:fld id="{A797FA09-FF13-4900-99B0-04DB764FEF90}" type="slidenum">
              <a:rPr lang="en-GB" altLang="en-US"/>
              <a:pPr>
                <a:defRPr/>
              </a:pPr>
              <a:t>‹#›</a:t>
            </a:fld>
            <a:endParaRPr lang="en-GB" altLang="en-US"/>
          </a:p>
        </p:txBody>
      </p:sp>
    </p:spTree>
    <p:extLst>
      <p:ext uri="{BB962C8B-B14F-4D97-AF65-F5344CB8AC3E}">
        <p14:creationId xmlns:p14="http://schemas.microsoft.com/office/powerpoint/2010/main" val="236572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4B351210-250E-0C10-B84E-A40C78D293C1}"/>
              </a:ext>
            </a:extLst>
          </p:cNvPr>
          <p:cNvSpPr>
            <a:spLocks noGrp="1"/>
          </p:cNvSpPr>
          <p:nvPr>
            <p:ph type="dt" sz="half" idx="10"/>
          </p:nvPr>
        </p:nvSpPr>
        <p:spPr/>
        <p:txBody>
          <a:bodyPr/>
          <a:lstStyle>
            <a:lvl1pPr>
              <a:defRPr/>
            </a:lvl1pPr>
          </a:lstStyle>
          <a:p>
            <a:pPr>
              <a:defRPr/>
            </a:pPr>
            <a:fld id="{24D711CF-3F07-41F0-B11D-202B78EADC94}" type="datetimeFigureOut">
              <a:rPr lang="en-GB"/>
              <a:pPr>
                <a:defRPr/>
              </a:pPr>
              <a:t>14/08/2023</a:t>
            </a:fld>
            <a:endParaRPr lang="en-GB"/>
          </a:p>
        </p:txBody>
      </p:sp>
      <p:sp>
        <p:nvSpPr>
          <p:cNvPr id="4" name="Footer Placeholder 4">
            <a:extLst>
              <a:ext uri="{FF2B5EF4-FFF2-40B4-BE49-F238E27FC236}">
                <a16:creationId xmlns:a16="http://schemas.microsoft.com/office/drawing/2014/main" id="{EF0B6ADC-9A73-1C6E-2967-BD3566D8B568}"/>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ED8089A1-BA81-B981-2B38-EF17442DDED1}"/>
              </a:ext>
            </a:extLst>
          </p:cNvPr>
          <p:cNvSpPr>
            <a:spLocks noGrp="1"/>
          </p:cNvSpPr>
          <p:nvPr>
            <p:ph type="sldNum" sz="quarter" idx="12"/>
          </p:nvPr>
        </p:nvSpPr>
        <p:spPr/>
        <p:txBody>
          <a:bodyPr/>
          <a:lstStyle>
            <a:lvl1pPr>
              <a:defRPr/>
            </a:lvl1pPr>
          </a:lstStyle>
          <a:p>
            <a:pPr>
              <a:defRPr/>
            </a:pPr>
            <a:fld id="{8E0FD64E-2FE1-479B-97CB-C40C82F1F162}" type="slidenum">
              <a:rPr lang="en-GB" altLang="en-US"/>
              <a:pPr>
                <a:defRPr/>
              </a:pPr>
              <a:t>‹#›</a:t>
            </a:fld>
            <a:endParaRPr lang="en-GB" altLang="en-US"/>
          </a:p>
        </p:txBody>
      </p:sp>
    </p:spTree>
    <p:extLst>
      <p:ext uri="{BB962C8B-B14F-4D97-AF65-F5344CB8AC3E}">
        <p14:creationId xmlns:p14="http://schemas.microsoft.com/office/powerpoint/2010/main" val="835770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03CABFB9-A000-9E3E-EA86-E73D2711BF74}"/>
              </a:ext>
            </a:extLst>
          </p:cNvPr>
          <p:cNvSpPr>
            <a:spLocks noGrp="1"/>
          </p:cNvSpPr>
          <p:nvPr>
            <p:ph type="dt" sz="half" idx="10"/>
          </p:nvPr>
        </p:nvSpPr>
        <p:spPr/>
        <p:txBody>
          <a:bodyPr/>
          <a:lstStyle>
            <a:lvl1pPr>
              <a:defRPr/>
            </a:lvl1pPr>
          </a:lstStyle>
          <a:p>
            <a:pPr>
              <a:defRPr/>
            </a:pPr>
            <a:fld id="{D4F0C883-1A98-4A2B-9AE0-D6A158861E88}" type="datetimeFigureOut">
              <a:rPr lang="en-GB"/>
              <a:pPr>
                <a:defRPr/>
              </a:pPr>
              <a:t>14/08/2023</a:t>
            </a:fld>
            <a:endParaRPr lang="en-GB"/>
          </a:p>
        </p:txBody>
      </p:sp>
      <p:sp>
        <p:nvSpPr>
          <p:cNvPr id="3" name="Footer Placeholder 4">
            <a:extLst>
              <a:ext uri="{FF2B5EF4-FFF2-40B4-BE49-F238E27FC236}">
                <a16:creationId xmlns:a16="http://schemas.microsoft.com/office/drawing/2014/main" id="{6D1DD028-8893-1E8F-BA05-BE4F34495AF1}"/>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C4CFF596-CFA1-9BBE-5F33-65254FF11A48}"/>
              </a:ext>
            </a:extLst>
          </p:cNvPr>
          <p:cNvSpPr>
            <a:spLocks noGrp="1"/>
          </p:cNvSpPr>
          <p:nvPr>
            <p:ph type="sldNum" sz="quarter" idx="12"/>
          </p:nvPr>
        </p:nvSpPr>
        <p:spPr/>
        <p:txBody>
          <a:bodyPr/>
          <a:lstStyle>
            <a:lvl1pPr>
              <a:defRPr/>
            </a:lvl1pPr>
          </a:lstStyle>
          <a:p>
            <a:pPr>
              <a:defRPr/>
            </a:pPr>
            <a:fld id="{303F0EA0-5E37-4C15-A82D-174F797E1108}" type="slidenum">
              <a:rPr lang="en-GB" altLang="en-US"/>
              <a:pPr>
                <a:defRPr/>
              </a:pPr>
              <a:t>‹#›</a:t>
            </a:fld>
            <a:endParaRPr lang="en-GB" altLang="en-US"/>
          </a:p>
        </p:txBody>
      </p:sp>
    </p:spTree>
    <p:extLst>
      <p:ext uri="{BB962C8B-B14F-4D97-AF65-F5344CB8AC3E}">
        <p14:creationId xmlns:p14="http://schemas.microsoft.com/office/powerpoint/2010/main" val="1004362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07208926-43AB-63E6-7E4B-0ABB00C8CDAD}"/>
              </a:ext>
            </a:extLst>
          </p:cNvPr>
          <p:cNvSpPr>
            <a:spLocks noGrp="1"/>
          </p:cNvSpPr>
          <p:nvPr>
            <p:ph type="dt" sz="half" idx="10"/>
          </p:nvPr>
        </p:nvSpPr>
        <p:spPr/>
        <p:txBody>
          <a:bodyPr/>
          <a:lstStyle>
            <a:lvl1pPr>
              <a:defRPr/>
            </a:lvl1pPr>
          </a:lstStyle>
          <a:p>
            <a:pPr>
              <a:defRPr/>
            </a:pPr>
            <a:fld id="{12F715B1-FD10-4A0B-BBB8-2447AF0284F8}" type="datetimeFigureOut">
              <a:rPr lang="en-GB"/>
              <a:pPr>
                <a:defRPr/>
              </a:pPr>
              <a:t>14/08/2023</a:t>
            </a:fld>
            <a:endParaRPr lang="en-GB"/>
          </a:p>
        </p:txBody>
      </p:sp>
      <p:sp>
        <p:nvSpPr>
          <p:cNvPr id="6" name="Footer Placeholder 4">
            <a:extLst>
              <a:ext uri="{FF2B5EF4-FFF2-40B4-BE49-F238E27FC236}">
                <a16:creationId xmlns:a16="http://schemas.microsoft.com/office/drawing/2014/main" id="{E033BC4E-8FD3-4B2C-C68B-B709873B9E23}"/>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48F9909-8E6C-1F99-32A8-9C17B5E71BEB}"/>
              </a:ext>
            </a:extLst>
          </p:cNvPr>
          <p:cNvSpPr>
            <a:spLocks noGrp="1"/>
          </p:cNvSpPr>
          <p:nvPr>
            <p:ph type="sldNum" sz="quarter" idx="12"/>
          </p:nvPr>
        </p:nvSpPr>
        <p:spPr/>
        <p:txBody>
          <a:bodyPr/>
          <a:lstStyle>
            <a:lvl1pPr>
              <a:defRPr/>
            </a:lvl1pPr>
          </a:lstStyle>
          <a:p>
            <a:pPr>
              <a:defRPr/>
            </a:pPr>
            <a:fld id="{046951CA-EAF9-44B9-B882-E472988C6B13}" type="slidenum">
              <a:rPr lang="en-GB" altLang="en-US"/>
              <a:pPr>
                <a:defRPr/>
              </a:pPr>
              <a:t>‹#›</a:t>
            </a:fld>
            <a:endParaRPr lang="en-GB" altLang="en-US"/>
          </a:p>
        </p:txBody>
      </p:sp>
    </p:spTree>
    <p:extLst>
      <p:ext uri="{BB962C8B-B14F-4D97-AF65-F5344CB8AC3E}">
        <p14:creationId xmlns:p14="http://schemas.microsoft.com/office/powerpoint/2010/main" val="2461275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6B64A81C-E426-6C6C-8DDC-3AAE1BDB7BA5}"/>
              </a:ext>
            </a:extLst>
          </p:cNvPr>
          <p:cNvSpPr>
            <a:spLocks noGrp="1"/>
          </p:cNvSpPr>
          <p:nvPr>
            <p:ph type="dt" sz="half" idx="10"/>
          </p:nvPr>
        </p:nvSpPr>
        <p:spPr/>
        <p:txBody>
          <a:bodyPr/>
          <a:lstStyle>
            <a:lvl1pPr>
              <a:defRPr/>
            </a:lvl1pPr>
          </a:lstStyle>
          <a:p>
            <a:pPr>
              <a:defRPr/>
            </a:pPr>
            <a:fld id="{7CD2C7A0-C702-4CA9-95C6-98B1941115E0}" type="datetimeFigureOut">
              <a:rPr lang="en-GB"/>
              <a:pPr>
                <a:defRPr/>
              </a:pPr>
              <a:t>14/08/2023</a:t>
            </a:fld>
            <a:endParaRPr lang="en-GB"/>
          </a:p>
        </p:txBody>
      </p:sp>
      <p:sp>
        <p:nvSpPr>
          <p:cNvPr id="6" name="Footer Placeholder 4">
            <a:extLst>
              <a:ext uri="{FF2B5EF4-FFF2-40B4-BE49-F238E27FC236}">
                <a16:creationId xmlns:a16="http://schemas.microsoft.com/office/drawing/2014/main" id="{D8D3596E-5A0F-CD43-3187-F04B13F93756}"/>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4CB1CB9-20D6-F1BC-4179-EACAC3AA44ED}"/>
              </a:ext>
            </a:extLst>
          </p:cNvPr>
          <p:cNvSpPr>
            <a:spLocks noGrp="1"/>
          </p:cNvSpPr>
          <p:nvPr>
            <p:ph type="sldNum" sz="quarter" idx="12"/>
          </p:nvPr>
        </p:nvSpPr>
        <p:spPr/>
        <p:txBody>
          <a:bodyPr/>
          <a:lstStyle>
            <a:lvl1pPr>
              <a:defRPr/>
            </a:lvl1pPr>
          </a:lstStyle>
          <a:p>
            <a:pPr>
              <a:defRPr/>
            </a:pPr>
            <a:fld id="{99FA6915-181B-441E-81E4-47C168C13C3A}" type="slidenum">
              <a:rPr lang="en-GB" altLang="en-US"/>
              <a:pPr>
                <a:defRPr/>
              </a:pPr>
              <a:t>‹#›</a:t>
            </a:fld>
            <a:endParaRPr lang="en-GB" altLang="en-US"/>
          </a:p>
        </p:txBody>
      </p:sp>
    </p:spTree>
    <p:extLst>
      <p:ext uri="{BB962C8B-B14F-4D97-AF65-F5344CB8AC3E}">
        <p14:creationId xmlns:p14="http://schemas.microsoft.com/office/powerpoint/2010/main" val="4146372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35C6758-F8A0-F55E-121B-D0C36EF05167}"/>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D6C5C8D-BA31-BB68-DF0D-49018C30DAB8}"/>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229D2613-4211-FB90-C404-6F54E005FA1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744A6C80-FC3A-4744-815E-6BA193B671F1}" type="datetimeFigureOut">
              <a:rPr lang="en-GB"/>
              <a:pPr>
                <a:defRPr/>
              </a:pPr>
              <a:t>14/08/2023</a:t>
            </a:fld>
            <a:endParaRPr lang="en-GB"/>
          </a:p>
        </p:txBody>
      </p:sp>
      <p:sp>
        <p:nvSpPr>
          <p:cNvPr id="5" name="Footer Placeholder 4">
            <a:extLst>
              <a:ext uri="{FF2B5EF4-FFF2-40B4-BE49-F238E27FC236}">
                <a16:creationId xmlns:a16="http://schemas.microsoft.com/office/drawing/2014/main" id="{3EB6F520-8DF1-1EE0-C17E-01F6AE766440}"/>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a:extLst>
              <a:ext uri="{FF2B5EF4-FFF2-40B4-BE49-F238E27FC236}">
                <a16:creationId xmlns:a16="http://schemas.microsoft.com/office/drawing/2014/main" id="{AB39267E-748D-1889-52A5-6C0D3325214E}"/>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90BAB0E1-DBC2-4179-A142-CBEF61D89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google.se/maps/search/restaurants/@57.6974404,11.9866032,17z?entry=ttu"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mailto:alberto.schiavon@etsi.org" TargetMode="External"/><Relationship Id="rId2" Type="http://schemas.openxmlformats.org/officeDocument/2006/relationships/hyperlink" Target="mailto:elisabetta.comin@etsi.org"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www.vasttrafik.se/en/" TargetMode="External"/><Relationship Id="rId2" Type="http://schemas.openxmlformats.org/officeDocument/2006/relationships/hyperlink" Target="https://www.vasttrafik.se/en/Tickets/more-about-tickets/vasttrafik-to-go/"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mailto:contact@eurofriends3.org" TargetMode="External"/><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s://www.stromma.com/en-se/gothenburg/sightseeing/sightseeing-by-boat/the-paddan-tour/" TargetMode="External"/><Relationship Id="rId13" Type="http://schemas.openxmlformats.org/officeDocument/2006/relationships/hyperlink" Target="https://www.goteborg.com/en/guides/a-guide-to-the-gothenburg-archipelago" TargetMode="External"/><Relationship Id="rId3" Type="http://schemas.openxmlformats.org/officeDocument/2006/relationships/hyperlink" Target="https://www.goteborg.com/en/guides/magasinsgatan" TargetMode="External"/><Relationship Id="rId7" Type="http://schemas.openxmlformats.org/officeDocument/2006/relationships/hyperlink" Target="https://www.botaniska.se/en/" TargetMode="External"/><Relationship Id="rId12" Type="http://schemas.openxmlformats.org/officeDocument/2006/relationships/hyperlink" Target="https://www.gotheborg.se/" TargetMode="External"/><Relationship Id="rId2" Type="http://schemas.openxmlformats.org/officeDocument/2006/relationships/hyperlink" Target="https://goteborgskonstmuseum.se/en/" TargetMode="External"/><Relationship Id="rId16"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hyperlink" Target="https://oceanbus.se/en/" TargetMode="External"/><Relationship Id="rId11" Type="http://schemas.openxmlformats.org/officeDocument/2006/relationships/hyperlink" Target="https://www.goteborg.com/en/places/delsjon" TargetMode="External"/><Relationship Id="rId5" Type="http://schemas.openxmlformats.org/officeDocument/2006/relationships/hyperlink" Target="https://www.liseberg.com/" TargetMode="External"/><Relationship Id="rId15" Type="http://schemas.openxmlformats.org/officeDocument/2006/relationships/hyperlink" Target="https://visitsweden.com/what-to-do/food-drink/swedish-kitchen/all-about-swedish-fika/" TargetMode="External"/><Relationship Id="rId10" Type="http://schemas.openxmlformats.org/officeDocument/2006/relationships/hyperlink" Target="https://volvomuseum.com/" TargetMode="External"/><Relationship Id="rId4" Type="http://schemas.openxmlformats.org/officeDocument/2006/relationships/hyperlink" Target="https://nordstan.se/en/" TargetMode="External"/><Relationship Id="rId9" Type="http://schemas.openxmlformats.org/officeDocument/2006/relationships/hyperlink" Target="https://goteborg.se/wps/portal/enhetssida/tradgardsforeningen/english" TargetMode="External"/><Relationship Id="rId14" Type="http://schemas.openxmlformats.org/officeDocument/2006/relationships/hyperlink" Target="https://www.goteborg.com/en/guides/haga"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cornergbg.se/" TargetMode="External"/><Relationship Id="rId2" Type="http://schemas.openxmlformats.org/officeDocument/2006/relationships/hyperlink" Target="https://gothiatowers.com/ata/twentyfourseven/" TargetMode="External"/><Relationship Id="rId1" Type="http://schemas.openxmlformats.org/officeDocument/2006/relationships/slideLayout" Target="../slideLayouts/slideLayout1.xml"/><Relationship Id="rId5" Type="http://schemas.openxmlformats.org/officeDocument/2006/relationships/hyperlink" Target="https://heaven23.se/?_gl=1%2A1j981na%2A_ga%2AMTA4OTczNTI4MS4xNjkwMjcyODYy%2A_ga_6ZVD95PSV2%2AMTY5MDI3Mjg2MS4xLjEuMTY5MDI3Mjg3NS40Ni4wLjA." TargetMode="External"/><Relationship Id="rId4" Type="http://schemas.openxmlformats.org/officeDocument/2006/relationships/hyperlink" Target="https://westcoastgbg.s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9DDCF-83A1-68FE-48C2-EBF4C591E244}"/>
              </a:ext>
            </a:extLst>
          </p:cNvPr>
          <p:cNvSpPr>
            <a:spLocks noGrp="1"/>
          </p:cNvSpPr>
          <p:nvPr>
            <p:ph type="ctrTitle"/>
          </p:nvPr>
        </p:nvSpPr>
        <p:spPr>
          <a:xfrm>
            <a:off x="685800" y="476250"/>
            <a:ext cx="7772400" cy="5545138"/>
          </a:xfrm>
        </p:spPr>
        <p:txBody>
          <a:bodyPr rtlCol="0">
            <a:normAutofit fontScale="90000"/>
          </a:bodyPr>
          <a:lstStyle/>
          <a:p>
            <a:pPr eaLnBrk="1" fontAlgn="auto" hangingPunct="1">
              <a:spcAft>
                <a:spcPts val="0"/>
              </a:spcAft>
              <a:defRPr/>
            </a:pPr>
            <a:br>
              <a:rPr lang="en-US" sz="2800" b="1" dirty="0"/>
            </a:br>
            <a:br>
              <a:rPr lang="en-US" sz="2800" b="1" dirty="0"/>
            </a:br>
            <a:br>
              <a:rPr lang="en-US" sz="2800" b="1" dirty="0"/>
            </a:br>
            <a:br>
              <a:rPr lang="en-US" sz="2800" b="1" dirty="0"/>
            </a:br>
            <a:r>
              <a:rPr lang="en-US" sz="2800" b="1" dirty="0"/>
              <a:t>The European Friends of 3GPP</a:t>
            </a: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r>
              <a:rPr lang="en-US" sz="2400" b="1" dirty="0"/>
              <a:t>ETSI has </a:t>
            </a:r>
            <a:r>
              <a:rPr lang="en-GB" sz="2000" dirty="0"/>
              <a:t>the pleasure of welcoming you to </a:t>
            </a:r>
            <a:r>
              <a:rPr lang="en-GB" sz="2000" dirty="0" err="1"/>
              <a:t>Gothia</a:t>
            </a:r>
            <a:r>
              <a:rPr lang="en-GB" sz="2000" dirty="0"/>
              <a:t> Towers, Goteborg</a:t>
            </a:r>
            <a:br>
              <a:rPr lang="en-GB" sz="2000" dirty="0"/>
            </a:br>
            <a:r>
              <a:rPr lang="en-GB" sz="2000" dirty="0"/>
              <a:t>3GPP SA WGs and CT WGs</a:t>
            </a:r>
            <a:br>
              <a:rPr lang="en-GB" sz="2000" dirty="0"/>
            </a:br>
            <a:r>
              <a:rPr lang="en-GB" sz="2000" dirty="0"/>
              <a:t>from Monday 21 to Friday 25 August 2023</a:t>
            </a:r>
            <a:br>
              <a:rPr lang="en-GB" sz="2000" dirty="0"/>
            </a:br>
            <a:br>
              <a:rPr lang="en-GB" sz="2200" b="1" dirty="0"/>
            </a:br>
            <a:br>
              <a:rPr lang="en-GB" sz="2200" b="1" dirty="0"/>
            </a:br>
            <a:endParaRPr lang="en-GB" sz="1600" dirty="0">
              <a:latin typeface="+mn-lt"/>
            </a:endParaRPr>
          </a:p>
        </p:txBody>
      </p:sp>
      <p:pic>
        <p:nvPicPr>
          <p:cNvPr id="4099" name="Picture 3">
            <a:extLst>
              <a:ext uri="{FF2B5EF4-FFF2-40B4-BE49-F238E27FC236}">
                <a16:creationId xmlns:a16="http://schemas.microsoft.com/office/drawing/2014/main" id="{F7835DA1-00F5-2ABA-D170-BEF2101A8E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49275"/>
            <a:ext cx="91440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65F202E9-F2D8-A003-CEB2-808781EA4AEA}"/>
              </a:ext>
            </a:extLst>
          </p:cNvPr>
          <p:cNvSpPr>
            <a:spLocks noGrp="1"/>
          </p:cNvSpPr>
          <p:nvPr>
            <p:ph type="title"/>
          </p:nvPr>
        </p:nvSpPr>
        <p:spPr>
          <a:xfrm>
            <a:off x="457200" y="-80963"/>
            <a:ext cx="8229600" cy="1143001"/>
          </a:xfrm>
        </p:spPr>
        <p:txBody>
          <a:bodyPr/>
          <a:lstStyle/>
          <a:p>
            <a:r>
              <a:rPr lang="en-GB" altLang="en-US"/>
              <a:t>Lunch restaurants</a:t>
            </a:r>
          </a:p>
        </p:txBody>
      </p:sp>
      <p:sp>
        <p:nvSpPr>
          <p:cNvPr id="13315" name="Content Placeholder 2">
            <a:extLst>
              <a:ext uri="{FF2B5EF4-FFF2-40B4-BE49-F238E27FC236}">
                <a16:creationId xmlns:a16="http://schemas.microsoft.com/office/drawing/2014/main" id="{B6B3FE3D-75DD-1070-E152-D5D7DA6F29DF}"/>
              </a:ext>
            </a:extLst>
          </p:cNvPr>
          <p:cNvSpPr>
            <a:spLocks noGrp="1"/>
          </p:cNvSpPr>
          <p:nvPr>
            <p:ph idx="1"/>
          </p:nvPr>
        </p:nvSpPr>
        <p:spPr>
          <a:xfrm>
            <a:off x="312738" y="981075"/>
            <a:ext cx="8518525" cy="4176713"/>
          </a:xfrm>
        </p:spPr>
        <p:txBody>
          <a:bodyPr/>
          <a:lstStyle/>
          <a:p>
            <a:pPr marL="0" indent="0">
              <a:buFont typeface="Arial" panose="020B0604020202020204" pitchFamily="34" charset="0"/>
              <a:buNone/>
            </a:pPr>
            <a:r>
              <a:rPr lang="en-US" altLang="en-SE" sz="2000" dirty="0"/>
              <a:t>There are plenty of options for lunch and dinner close to </a:t>
            </a:r>
            <a:r>
              <a:rPr lang="en-US" altLang="en-SE" sz="2000" dirty="0" err="1"/>
              <a:t>Gothia</a:t>
            </a:r>
            <a:r>
              <a:rPr lang="en-US" altLang="en-SE" sz="2000" dirty="0"/>
              <a:t> Towers.</a:t>
            </a:r>
          </a:p>
          <a:p>
            <a:pPr marL="0" indent="0">
              <a:buFont typeface="Arial" panose="020B0604020202020204" pitchFamily="34" charset="0"/>
              <a:buNone/>
            </a:pPr>
            <a:endParaRPr lang="en-US" altLang="en-SE" sz="2000" dirty="0"/>
          </a:p>
          <a:p>
            <a:pPr marL="0" indent="0">
              <a:buFont typeface="Arial" panose="020B0604020202020204" pitchFamily="34" charset="0"/>
              <a:buNone/>
            </a:pPr>
            <a:r>
              <a:rPr lang="en-US" altLang="en-SE" sz="2000" dirty="0"/>
              <a:t>Best is probably to search the internet, e.g. </a:t>
            </a:r>
            <a:r>
              <a:rPr lang="en-US" altLang="en-SE" sz="2000" dirty="0">
                <a:hlinkClick r:id="rId2"/>
              </a:rPr>
              <a:t>link</a:t>
            </a:r>
            <a:endParaRPr lang="en-GB" altLang="en-SE" sz="2000" dirty="0"/>
          </a:p>
          <a:p>
            <a:pPr marL="0" indent="0">
              <a:buFont typeface="Arial" panose="020B0604020202020204" pitchFamily="34" charset="0"/>
              <a:buNone/>
            </a:pPr>
            <a:r>
              <a:rPr lang="en-GB" altLang="en-SE" sz="1600" dirty="0"/>
              <a:t>(To visit restaurants inside the amusement park </a:t>
            </a:r>
            <a:r>
              <a:rPr lang="en-GB" altLang="en-SE" sz="1600" dirty="0" err="1"/>
              <a:t>Liseberg</a:t>
            </a:r>
            <a:r>
              <a:rPr lang="en-GB" altLang="en-SE" sz="1600" dirty="0"/>
              <a:t>, entrance fee to the park has to be paid.)</a:t>
            </a:r>
          </a:p>
          <a:p>
            <a:pPr marL="0" indent="0">
              <a:buFont typeface="Arial" panose="020B0604020202020204" pitchFamily="34" charset="0"/>
              <a:buNone/>
            </a:pPr>
            <a:endParaRPr lang="en-GB" altLang="en-SE" sz="2000" dirty="0"/>
          </a:p>
          <a:p>
            <a:pPr marL="0" indent="0">
              <a:buFont typeface="Arial" panose="020B0604020202020204" pitchFamily="34" charset="0"/>
              <a:buNone/>
            </a:pPr>
            <a:endParaRPr lang="en-GB" altLang="en-SE" sz="2000" dirty="0"/>
          </a:p>
          <a:p>
            <a:pPr marL="0" indent="0">
              <a:buFont typeface="Arial" panose="020B0604020202020204" pitchFamily="34" charset="0"/>
              <a:buNone/>
            </a:pPr>
            <a:r>
              <a:rPr lang="en-GB" altLang="en-SE" sz="2000" dirty="0"/>
              <a:t>Supermarket (ICA Focus) is available close to </a:t>
            </a:r>
            <a:r>
              <a:rPr lang="en-GB" altLang="en-SE" sz="2000" dirty="0" err="1"/>
              <a:t>Gothia</a:t>
            </a:r>
            <a:r>
              <a:rPr lang="en-GB" altLang="en-SE" sz="2000" dirty="0"/>
              <a:t> Towers (~200m). </a:t>
            </a:r>
          </a:p>
          <a:p>
            <a:pPr marL="0" indent="0">
              <a:buFont typeface="Arial" panose="020B0604020202020204" pitchFamily="34" charset="0"/>
              <a:buNone/>
            </a:pPr>
            <a:r>
              <a:rPr lang="en-GB" altLang="en-SE" sz="2000" dirty="0"/>
              <a:t> </a:t>
            </a:r>
            <a:endParaRPr lang="sv-SE" altLang="en-SE" sz="2000" dirty="0"/>
          </a:p>
        </p:txBody>
      </p:sp>
      <p:pic>
        <p:nvPicPr>
          <p:cNvPr id="13316" name="Picture 3">
            <a:extLst>
              <a:ext uri="{FF2B5EF4-FFF2-40B4-BE49-F238E27FC236}">
                <a16:creationId xmlns:a16="http://schemas.microsoft.com/office/drawing/2014/main" id="{0E0D6BAD-3D00-8B81-F56F-ADCDD8CD18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825" y="3933825"/>
            <a:ext cx="3192463"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a:extLst>
              <a:ext uri="{FF2B5EF4-FFF2-40B4-BE49-F238E27FC236}">
                <a16:creationId xmlns:a16="http://schemas.microsoft.com/office/drawing/2014/main" id="{43679EF3-76C0-0C9B-A795-506099E6931C}"/>
              </a:ext>
            </a:extLst>
          </p:cNvPr>
          <p:cNvSpPr/>
          <p:nvPr/>
        </p:nvSpPr>
        <p:spPr>
          <a:xfrm>
            <a:off x="6672263" y="4149725"/>
            <a:ext cx="1081087" cy="358775"/>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Oval 5">
            <a:extLst>
              <a:ext uri="{FF2B5EF4-FFF2-40B4-BE49-F238E27FC236}">
                <a16:creationId xmlns:a16="http://schemas.microsoft.com/office/drawing/2014/main" id="{8E912B0B-9B70-C2E9-2B89-53F2C900FC6A}"/>
              </a:ext>
            </a:extLst>
          </p:cNvPr>
          <p:cNvSpPr/>
          <p:nvPr/>
        </p:nvSpPr>
        <p:spPr>
          <a:xfrm>
            <a:off x="5219700" y="4652963"/>
            <a:ext cx="1081088" cy="360362"/>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14480-0521-CF56-BBCD-2ED95E70B481}"/>
              </a:ext>
            </a:extLst>
          </p:cNvPr>
          <p:cNvSpPr>
            <a:spLocks noGrp="1"/>
          </p:cNvSpPr>
          <p:nvPr>
            <p:ph type="title"/>
          </p:nvPr>
        </p:nvSpPr>
        <p:spPr>
          <a:xfrm rot="10800000" flipV="1">
            <a:off x="769938" y="5405438"/>
            <a:ext cx="7983537" cy="34925"/>
          </a:xfrm>
        </p:spPr>
        <p:txBody>
          <a:bodyPr>
            <a:normAutofit fontScale="90000"/>
          </a:bodyPr>
          <a:lstStyle/>
          <a:p>
            <a:pPr>
              <a:defRPr/>
            </a:pPr>
            <a:br>
              <a:rPr lang="en-US" dirty="0">
                <a:cs typeface="Calibri Light"/>
              </a:rPr>
            </a:br>
            <a:br>
              <a:rPr lang="en-US" dirty="0">
                <a:cs typeface="Calibri Light"/>
              </a:rPr>
            </a:br>
            <a:endParaRPr lang="en-US" dirty="0"/>
          </a:p>
        </p:txBody>
      </p:sp>
      <p:sp>
        <p:nvSpPr>
          <p:cNvPr id="14339" name="TextBox 2">
            <a:extLst>
              <a:ext uri="{FF2B5EF4-FFF2-40B4-BE49-F238E27FC236}">
                <a16:creationId xmlns:a16="http://schemas.microsoft.com/office/drawing/2014/main" id="{3B9DA2A0-8B16-AF4E-F1BA-5B8E58DC208C}"/>
              </a:ext>
            </a:extLst>
          </p:cNvPr>
          <p:cNvSpPr txBox="1">
            <a:spLocks noChangeArrowheads="1"/>
          </p:cNvSpPr>
          <p:nvPr/>
        </p:nvSpPr>
        <p:spPr bwMode="auto">
          <a:xfrm>
            <a:off x="77788" y="2074863"/>
            <a:ext cx="8675687" cy="4262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300" dirty="0">
              <a:solidFill>
                <a:srgbClr val="000000"/>
              </a:solidFill>
              <a:latin typeface="Calibri Light" panose="020F0302020204030204" pitchFamily="34" charset="0"/>
            </a:endParaRPr>
          </a:p>
          <a:p>
            <a:pPr>
              <a:spcBef>
                <a:spcPct val="0"/>
              </a:spcBef>
              <a:buFontTx/>
              <a:buNone/>
            </a:pPr>
            <a:r>
              <a:rPr lang="en-GB" altLang="en-US" sz="1800" dirty="0">
                <a:latin typeface="Calibri Light" panose="020F0302020204030204" pitchFamily="34" charset="0"/>
              </a:rPr>
              <a:t>Registration &amp; Badge</a:t>
            </a:r>
          </a:p>
          <a:p>
            <a:pPr>
              <a:spcBef>
                <a:spcPct val="0"/>
              </a:spcBef>
              <a:buFontTx/>
              <a:buNone/>
            </a:pPr>
            <a:endParaRPr lang="en-GB" altLang="en-US" sz="1800" dirty="0"/>
          </a:p>
          <a:p>
            <a:pPr>
              <a:spcBef>
                <a:spcPct val="0"/>
              </a:spcBef>
              <a:buFontTx/>
              <a:buNone/>
            </a:pPr>
            <a:r>
              <a:rPr lang="en-GB" altLang="en-US" sz="1800" dirty="0"/>
              <a:t>Please register on the 3GPP Portal (same process as usual)</a:t>
            </a:r>
          </a:p>
          <a:p>
            <a:pPr>
              <a:spcBef>
                <a:spcPct val="0"/>
              </a:spcBef>
              <a:buFontTx/>
              <a:buNone/>
            </a:pPr>
            <a:r>
              <a:rPr lang="en-GB" altLang="en-US" sz="1800" dirty="0"/>
              <a:t>The confirmation email will contain the usual token as well as a QR code</a:t>
            </a:r>
          </a:p>
          <a:p>
            <a:pPr>
              <a:spcBef>
                <a:spcPct val="0"/>
              </a:spcBef>
              <a:buFontTx/>
              <a:buNone/>
            </a:pPr>
            <a:r>
              <a:rPr lang="en-GB" altLang="en-US" sz="1800" dirty="0"/>
              <a:t>Delegates already registered do not need to register again</a:t>
            </a:r>
          </a:p>
          <a:p>
            <a:pPr>
              <a:spcBef>
                <a:spcPct val="0"/>
              </a:spcBef>
              <a:buFontTx/>
              <a:buNone/>
            </a:pPr>
            <a:endParaRPr lang="en-GB" altLang="en-US" sz="1800" dirty="0">
              <a:solidFill>
                <a:srgbClr val="6EAC45"/>
              </a:solidFill>
            </a:endParaRPr>
          </a:p>
          <a:p>
            <a:pPr>
              <a:spcBef>
                <a:spcPct val="0"/>
              </a:spcBef>
              <a:buFontTx/>
              <a:buNone/>
            </a:pPr>
            <a:r>
              <a:rPr lang="en-GB" altLang="en-US" sz="1800" dirty="0">
                <a:solidFill>
                  <a:srgbClr val="6EAC45"/>
                </a:solidFill>
              </a:rPr>
              <a:t>First day:</a:t>
            </a:r>
          </a:p>
          <a:p>
            <a:pPr lvl="1">
              <a:spcBef>
                <a:spcPct val="0"/>
              </a:spcBef>
              <a:buNone/>
            </a:pPr>
            <a:r>
              <a:rPr lang="en-GB" altLang="en-US" sz="1400" dirty="0">
                <a:solidFill>
                  <a:srgbClr val="000000"/>
                </a:solidFill>
              </a:rPr>
              <a:t>While entering the meeting venue please make sure that you have your QR code available (either on paper or on your mobile phone)</a:t>
            </a:r>
          </a:p>
          <a:p>
            <a:pPr lvl="1">
              <a:spcBef>
                <a:spcPct val="0"/>
              </a:spcBef>
              <a:buNone/>
            </a:pPr>
            <a:r>
              <a:rPr lang="en-GB" altLang="en-US" sz="1400" dirty="0">
                <a:solidFill>
                  <a:srgbClr val="000000"/>
                </a:solidFill>
              </a:rPr>
              <a:t>Please scan your QR code on the self-printing desk.</a:t>
            </a:r>
          </a:p>
          <a:p>
            <a:pPr lvl="1">
              <a:spcBef>
                <a:spcPct val="0"/>
              </a:spcBef>
              <a:buNone/>
            </a:pPr>
            <a:r>
              <a:rPr lang="en-GB" altLang="en-US" sz="1400" dirty="0">
                <a:solidFill>
                  <a:srgbClr val="000000"/>
                </a:solidFill>
              </a:rPr>
              <a:t>Your badge will be printed (one badge for all the groups)</a:t>
            </a:r>
          </a:p>
          <a:p>
            <a:pPr>
              <a:spcBef>
                <a:spcPct val="0"/>
              </a:spcBef>
              <a:buFontTx/>
              <a:buNone/>
            </a:pPr>
            <a:endParaRPr lang="en-GB" altLang="en-US" sz="1800" dirty="0">
              <a:solidFill>
                <a:srgbClr val="000000"/>
              </a:solidFill>
            </a:endParaRPr>
          </a:p>
          <a:p>
            <a:pPr>
              <a:spcBef>
                <a:spcPct val="0"/>
              </a:spcBef>
              <a:buFontTx/>
              <a:buNone/>
            </a:pPr>
            <a:r>
              <a:rPr lang="en-GB" altLang="en-US" sz="1800" dirty="0">
                <a:solidFill>
                  <a:srgbClr val="000000"/>
                </a:solidFill>
              </a:rPr>
              <a:t>Please wear your badge all week</a:t>
            </a:r>
          </a:p>
          <a:p>
            <a:pPr>
              <a:spcBef>
                <a:spcPct val="0"/>
              </a:spcBef>
              <a:buFontTx/>
              <a:buNone/>
            </a:pPr>
            <a:endParaRPr lang="en-GB" altLang="en-US" sz="1800" dirty="0">
              <a:solidFill>
                <a:srgbClr val="6EAC45"/>
              </a:solidFill>
              <a:latin typeface="Arial" panose="020B0604020202020204" pitchFamily="34" charset="0"/>
            </a:endParaRPr>
          </a:p>
          <a:p>
            <a:pPr>
              <a:spcBef>
                <a:spcPct val="0"/>
              </a:spcBef>
              <a:buFontTx/>
              <a:buNone/>
            </a:pPr>
            <a:endParaRPr lang="en-GB" altLang="en-US" sz="1800" dirty="0">
              <a:solidFill>
                <a:srgbClr val="6EAC45"/>
              </a:solidFill>
              <a:latin typeface="Arial" panose="020B0604020202020204" pitchFamily="34" charset="0"/>
            </a:endParaRPr>
          </a:p>
        </p:txBody>
      </p:sp>
      <p:sp>
        <p:nvSpPr>
          <p:cNvPr id="4" name="TextBox 3">
            <a:extLst>
              <a:ext uri="{FF2B5EF4-FFF2-40B4-BE49-F238E27FC236}">
                <a16:creationId xmlns:a16="http://schemas.microsoft.com/office/drawing/2014/main" id="{15972C14-FCCE-C987-1354-274F0CBB343E}"/>
              </a:ext>
            </a:extLst>
          </p:cNvPr>
          <p:cNvSpPr txBox="1"/>
          <p:nvPr/>
        </p:nvSpPr>
        <p:spPr>
          <a:xfrm>
            <a:off x="77788" y="1339850"/>
            <a:ext cx="8675687" cy="714375"/>
          </a:xfrm>
          <a:prstGeom prst="rect">
            <a:avLst/>
          </a:prstGeom>
          <a:noFill/>
        </p:spPr>
        <p:txBody>
          <a:bodyPr>
            <a:spAutoFit/>
          </a:bodyPr>
          <a:lstStyle/>
          <a:p>
            <a:pPr>
              <a:defRPr/>
            </a:pPr>
            <a:endParaRPr lang="en-GB" sz="1350" dirty="0">
              <a:solidFill>
                <a:srgbClr val="000000"/>
              </a:solidFill>
              <a:latin typeface="Calibri Light" panose="020F0302020204030204" pitchFamily="34" charset="0"/>
            </a:endParaRPr>
          </a:p>
          <a:p>
            <a:pPr>
              <a:defRPr/>
            </a:pPr>
            <a:r>
              <a:rPr lang="en-GB" sz="2700" b="1" dirty="0">
                <a:latin typeface="Calibri Light" panose="020F0302020204030204" pitchFamily="34" charset="0"/>
              </a:rPr>
              <a:t>To Process your badge</a:t>
            </a:r>
            <a:endParaRPr lang="en-GB" sz="1500" b="1" dirty="0">
              <a:solidFill>
                <a:srgbClr val="000000"/>
              </a:solidFill>
              <a:latin typeface="Calibri Light" panose="020F0302020204030204" pitchFamily="34" charset="0"/>
            </a:endParaRPr>
          </a:p>
        </p:txBody>
      </p:sp>
      <p:sp>
        <p:nvSpPr>
          <p:cNvPr id="14341" name="TextBox 5">
            <a:extLst>
              <a:ext uri="{FF2B5EF4-FFF2-40B4-BE49-F238E27FC236}">
                <a16:creationId xmlns:a16="http://schemas.microsoft.com/office/drawing/2014/main" id="{2D9867B8-1224-9EFD-8096-A8D192BF5EC6}"/>
              </a:ext>
            </a:extLst>
          </p:cNvPr>
          <p:cNvSpPr txBox="1">
            <a:spLocks noChangeArrowheads="1"/>
          </p:cNvSpPr>
          <p:nvPr/>
        </p:nvSpPr>
        <p:spPr bwMode="auto">
          <a:xfrm>
            <a:off x="2700338" y="620713"/>
            <a:ext cx="4594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2800">
                <a:latin typeface="Arial" panose="020B0604020202020204" pitchFamily="34" charset="0"/>
              </a:rPr>
              <a:t>Meeting Access Control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6ECE6-9F75-91A0-3D75-362441F7C794}"/>
              </a:ext>
            </a:extLst>
          </p:cNvPr>
          <p:cNvSpPr>
            <a:spLocks noGrp="1"/>
          </p:cNvSpPr>
          <p:nvPr>
            <p:ph type="title"/>
          </p:nvPr>
        </p:nvSpPr>
        <p:spPr>
          <a:xfrm rot="10800000" flipV="1">
            <a:off x="769938" y="5405438"/>
            <a:ext cx="7983537" cy="34925"/>
          </a:xfrm>
        </p:spPr>
        <p:txBody>
          <a:bodyPr>
            <a:normAutofit fontScale="90000"/>
          </a:bodyPr>
          <a:lstStyle/>
          <a:p>
            <a:pPr>
              <a:defRPr/>
            </a:pPr>
            <a:br>
              <a:rPr lang="en-US" dirty="0">
                <a:cs typeface="Calibri Light"/>
              </a:rPr>
            </a:br>
            <a:br>
              <a:rPr lang="en-US" dirty="0">
                <a:cs typeface="Calibri Light"/>
              </a:rPr>
            </a:br>
            <a:endParaRPr lang="en-US" dirty="0"/>
          </a:p>
        </p:txBody>
      </p:sp>
      <p:sp>
        <p:nvSpPr>
          <p:cNvPr id="15363" name="TextBox 2">
            <a:extLst>
              <a:ext uri="{FF2B5EF4-FFF2-40B4-BE49-F238E27FC236}">
                <a16:creationId xmlns:a16="http://schemas.microsoft.com/office/drawing/2014/main" id="{5822354B-23EB-FC8E-F5C2-16CCAC7D3A33}"/>
              </a:ext>
            </a:extLst>
          </p:cNvPr>
          <p:cNvSpPr txBox="1">
            <a:spLocks noChangeArrowheads="1"/>
          </p:cNvSpPr>
          <p:nvPr/>
        </p:nvSpPr>
        <p:spPr bwMode="auto">
          <a:xfrm>
            <a:off x="323850" y="1085850"/>
            <a:ext cx="8226425"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GB" altLang="en-US" sz="1300">
              <a:solidFill>
                <a:srgbClr val="000000"/>
              </a:solidFill>
              <a:latin typeface="Calibri Light" panose="020F0302020204030204" pitchFamily="34" charset="0"/>
            </a:endParaRPr>
          </a:p>
          <a:p>
            <a:pPr algn="ctr">
              <a:spcBef>
                <a:spcPct val="0"/>
              </a:spcBef>
              <a:buFontTx/>
              <a:buNone/>
            </a:pPr>
            <a:r>
              <a:rPr lang="en-GB" altLang="en-US" sz="1800">
                <a:solidFill>
                  <a:srgbClr val="6EAC45"/>
                </a:solidFill>
                <a:latin typeface="Arial" panose="020B0604020202020204" pitchFamily="34" charset="0"/>
              </a:rPr>
              <a:t>Your badge will be scanned regularly as shown here below</a:t>
            </a:r>
          </a:p>
          <a:p>
            <a:pPr algn="ctr">
              <a:spcBef>
                <a:spcPct val="0"/>
              </a:spcBef>
              <a:buFontTx/>
              <a:buNone/>
            </a:pPr>
            <a:r>
              <a:rPr lang="en-GB" altLang="en-US" sz="1800">
                <a:solidFill>
                  <a:srgbClr val="6EAC45"/>
                </a:solidFill>
                <a:latin typeface="Arial" panose="020B0604020202020204" pitchFamily="34" charset="0"/>
              </a:rPr>
              <a:t> (two areas to cover all the meeting rooms)</a:t>
            </a:r>
          </a:p>
          <a:p>
            <a:pPr>
              <a:spcBef>
                <a:spcPct val="0"/>
              </a:spcBef>
              <a:buFontTx/>
              <a:buNone/>
            </a:pPr>
            <a:endParaRPr lang="en-GB" altLang="en-US" sz="1800">
              <a:solidFill>
                <a:srgbClr val="6EAC45"/>
              </a:solidFill>
              <a:latin typeface="Arial" panose="020B0604020202020204" pitchFamily="34" charset="0"/>
            </a:endParaRPr>
          </a:p>
          <a:p>
            <a:pPr>
              <a:spcBef>
                <a:spcPct val="0"/>
              </a:spcBef>
              <a:buFontTx/>
              <a:buNone/>
            </a:pPr>
            <a:endParaRPr lang="en-GB" altLang="en-US" sz="1800">
              <a:solidFill>
                <a:srgbClr val="6EAC45"/>
              </a:solidFill>
              <a:latin typeface="Arial" panose="020B0604020202020204" pitchFamily="34" charset="0"/>
            </a:endParaRPr>
          </a:p>
          <a:p>
            <a:pPr>
              <a:spcBef>
                <a:spcPct val="0"/>
              </a:spcBef>
              <a:buFontTx/>
              <a:buNone/>
            </a:pPr>
            <a:endParaRPr lang="en-GB" altLang="en-US" sz="1800">
              <a:latin typeface="Arial" panose="020B0604020202020204" pitchFamily="34" charset="0"/>
            </a:endParaRPr>
          </a:p>
        </p:txBody>
      </p:sp>
      <p:sp>
        <p:nvSpPr>
          <p:cNvPr id="4" name="TextBox 3">
            <a:extLst>
              <a:ext uri="{FF2B5EF4-FFF2-40B4-BE49-F238E27FC236}">
                <a16:creationId xmlns:a16="http://schemas.microsoft.com/office/drawing/2014/main" id="{FF037AC4-24B9-5672-7F7F-E62ECED2A6CF}"/>
              </a:ext>
            </a:extLst>
          </p:cNvPr>
          <p:cNvSpPr txBox="1"/>
          <p:nvPr/>
        </p:nvSpPr>
        <p:spPr>
          <a:xfrm>
            <a:off x="423863" y="1136650"/>
            <a:ext cx="8675687" cy="300038"/>
          </a:xfrm>
          <a:prstGeom prst="rect">
            <a:avLst/>
          </a:prstGeom>
          <a:noFill/>
        </p:spPr>
        <p:txBody>
          <a:bodyPr>
            <a:spAutoFit/>
          </a:bodyPr>
          <a:lstStyle/>
          <a:p>
            <a:pPr>
              <a:defRPr/>
            </a:pPr>
            <a:endParaRPr lang="en-GB" sz="1350" dirty="0">
              <a:solidFill>
                <a:srgbClr val="000000"/>
              </a:solidFill>
              <a:latin typeface="Calibri Light" panose="020F0302020204030204" pitchFamily="34" charset="0"/>
            </a:endParaRPr>
          </a:p>
        </p:txBody>
      </p:sp>
      <p:sp>
        <p:nvSpPr>
          <p:cNvPr id="15365" name="TextBox 5">
            <a:extLst>
              <a:ext uri="{FF2B5EF4-FFF2-40B4-BE49-F238E27FC236}">
                <a16:creationId xmlns:a16="http://schemas.microsoft.com/office/drawing/2014/main" id="{58A13E76-51BF-A08D-D3E5-AB21E37C9D68}"/>
              </a:ext>
            </a:extLst>
          </p:cNvPr>
          <p:cNvSpPr txBox="1">
            <a:spLocks noChangeArrowheads="1"/>
          </p:cNvSpPr>
          <p:nvPr/>
        </p:nvSpPr>
        <p:spPr bwMode="auto">
          <a:xfrm>
            <a:off x="2700338" y="620713"/>
            <a:ext cx="4594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2800">
                <a:latin typeface="Arial" panose="020B0604020202020204" pitchFamily="34" charset="0"/>
              </a:rPr>
              <a:t>Meeting Access Control</a:t>
            </a:r>
          </a:p>
        </p:txBody>
      </p:sp>
      <p:pic>
        <p:nvPicPr>
          <p:cNvPr id="15366" name="Bildobjekt 2">
            <a:extLst>
              <a:ext uri="{FF2B5EF4-FFF2-40B4-BE49-F238E27FC236}">
                <a16:creationId xmlns:a16="http://schemas.microsoft.com/office/drawing/2014/main" id="{BDE26F36-2052-3BAC-13D4-58AEE1F525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2188" y="1973263"/>
            <a:ext cx="6892925" cy="442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TextBox 2">
            <a:extLst>
              <a:ext uri="{FF2B5EF4-FFF2-40B4-BE49-F238E27FC236}">
                <a16:creationId xmlns:a16="http://schemas.microsoft.com/office/drawing/2014/main" id="{F85C91DF-DE0D-3C7D-751A-4A5CECF01981}"/>
              </a:ext>
            </a:extLst>
          </p:cNvPr>
          <p:cNvSpPr txBox="1">
            <a:spLocks noChangeArrowheads="1"/>
          </p:cNvSpPr>
          <p:nvPr/>
        </p:nvSpPr>
        <p:spPr bwMode="auto">
          <a:xfrm>
            <a:off x="5148263" y="2254250"/>
            <a:ext cx="1655762" cy="2619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SE" sz="1100">
                <a:latin typeface="Arial" panose="020B0604020202020204" pitchFamily="34" charset="0"/>
              </a:rPr>
              <a:t>3GPP Aug 2023</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F4114501-CE03-0DC1-21DD-CFAB21D63863}"/>
              </a:ext>
            </a:extLst>
          </p:cNvPr>
          <p:cNvSpPr>
            <a:spLocks noGrp="1"/>
          </p:cNvSpPr>
          <p:nvPr>
            <p:ph type="title"/>
          </p:nvPr>
        </p:nvSpPr>
        <p:spPr/>
        <p:txBody>
          <a:bodyPr/>
          <a:lstStyle/>
          <a:p>
            <a:r>
              <a:rPr lang="en-US" altLang="en-US">
                <a:cs typeface="Calibri Light" panose="020F0302020204030204" pitchFamily="34" charset="0"/>
              </a:rPr>
              <a:t>3GPP Wireless LAN</a:t>
            </a:r>
            <a:endParaRPr lang="en-US" altLang="en-US"/>
          </a:p>
        </p:txBody>
      </p:sp>
      <p:sp>
        <p:nvSpPr>
          <p:cNvPr id="3" name="Content Placeholder 2">
            <a:extLst>
              <a:ext uri="{FF2B5EF4-FFF2-40B4-BE49-F238E27FC236}">
                <a16:creationId xmlns:a16="http://schemas.microsoft.com/office/drawing/2014/main" id="{8553A657-808A-A71D-04C5-B2852061330E}"/>
              </a:ext>
            </a:extLst>
          </p:cNvPr>
          <p:cNvSpPr>
            <a:spLocks noGrp="1"/>
          </p:cNvSpPr>
          <p:nvPr>
            <p:ph idx="1"/>
          </p:nvPr>
        </p:nvSpPr>
        <p:spPr/>
        <p:txBody>
          <a:bodyPr/>
          <a:lstStyle/>
          <a:p>
            <a:pPr marL="0" indent="0">
              <a:buFont typeface="Arial" panose="020B0604020202020204" pitchFamily="34" charset="0"/>
              <a:buNone/>
              <a:defRPr/>
            </a:pPr>
            <a:endParaRPr lang="en-US" b="1">
              <a:highlight>
                <a:srgbClr val="00FF00"/>
              </a:highlight>
              <a:cs typeface="Calibri"/>
            </a:endParaRPr>
          </a:p>
          <a:p>
            <a:pPr marL="0" indent="0">
              <a:buFont typeface="Arial" panose="020B0604020202020204" pitchFamily="34" charset="0"/>
              <a:buNone/>
              <a:defRPr/>
            </a:pPr>
            <a:r>
              <a:rPr lang="en-US" b="1">
                <a:cs typeface="Calibri"/>
              </a:rPr>
              <a:t>Wireless LAN: </a:t>
            </a:r>
          </a:p>
          <a:p>
            <a:pPr marL="0" indent="0">
              <a:buFont typeface="Arial" panose="020B0604020202020204" pitchFamily="34" charset="0"/>
              <a:buNone/>
              <a:defRPr/>
            </a:pPr>
            <a:r>
              <a:rPr lang="en-US">
                <a:cs typeface="Calibri"/>
              </a:rPr>
              <a:t>SSID: 3GPPWIFI</a:t>
            </a:r>
            <a:endParaRPr lang="en-US"/>
          </a:p>
          <a:p>
            <a:pPr marL="0" indent="0">
              <a:buFont typeface="Arial" panose="020B0604020202020204" pitchFamily="34" charset="0"/>
              <a:buNone/>
              <a:defRPr/>
            </a:pPr>
            <a:r>
              <a:rPr lang="en-US">
                <a:cs typeface="Calibri"/>
              </a:rPr>
              <a:t>Password: 3GPP3GPPM (CAPITAL LETTERS!)</a:t>
            </a:r>
          </a:p>
          <a:p>
            <a:pPr marL="0" indent="0">
              <a:buFont typeface="Arial" panose="020B0604020202020204" pitchFamily="34" charset="0"/>
              <a:buNone/>
              <a:defRPr/>
            </a:pPr>
            <a:r>
              <a:rPr lang="en-US">
                <a:cs typeface="Calibri"/>
              </a:rPr>
              <a:t>IP address: 10.10.10.10</a:t>
            </a:r>
          </a:p>
          <a:p>
            <a:pPr marL="0" indent="0">
              <a:buFont typeface="Arial" panose="020B0604020202020204" pitchFamily="34" charset="0"/>
              <a:buNone/>
              <a:defRPr/>
            </a:pPr>
            <a:r>
              <a:rPr lang="en-US" b="1" u="sng">
                <a:solidFill>
                  <a:srgbClr val="FF0000"/>
                </a:solidFill>
                <a:cs typeface="Calibri"/>
              </a:rPr>
              <a:t>--&gt; USUAL SETTING</a:t>
            </a:r>
            <a:endParaRPr lang="en-US" u="sng">
              <a:solidFill>
                <a:srgbClr val="000000"/>
              </a:solidFill>
              <a:cs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E8E2FC17-1A47-9ECE-7F12-694D5E05B387}"/>
              </a:ext>
            </a:extLst>
          </p:cNvPr>
          <p:cNvSpPr>
            <a:spLocks noGrp="1"/>
          </p:cNvSpPr>
          <p:nvPr>
            <p:ph type="ctrTitle"/>
          </p:nvPr>
        </p:nvSpPr>
        <p:spPr>
          <a:xfrm>
            <a:off x="755650" y="115888"/>
            <a:ext cx="7702550" cy="865187"/>
          </a:xfrm>
        </p:spPr>
        <p:txBody>
          <a:bodyPr/>
          <a:lstStyle/>
          <a:p>
            <a:pPr eaLnBrk="1" hangingPunct="1"/>
            <a:r>
              <a:rPr lang="en-GB" altLang="en-US" sz="3200">
                <a:solidFill>
                  <a:srgbClr val="002060"/>
                </a:solidFill>
              </a:rPr>
              <a:t>CT meeting rooms</a:t>
            </a:r>
          </a:p>
        </p:txBody>
      </p:sp>
      <p:sp>
        <p:nvSpPr>
          <p:cNvPr id="17411" name="Subtitle 2">
            <a:extLst>
              <a:ext uri="{FF2B5EF4-FFF2-40B4-BE49-F238E27FC236}">
                <a16:creationId xmlns:a16="http://schemas.microsoft.com/office/drawing/2014/main" id="{A3C8C3DB-1713-9C35-CC31-F91776FADF78}"/>
              </a:ext>
            </a:extLst>
          </p:cNvPr>
          <p:cNvSpPr>
            <a:spLocks noGrp="1"/>
          </p:cNvSpPr>
          <p:nvPr>
            <p:ph type="subTitle" idx="1"/>
          </p:nvPr>
        </p:nvSpPr>
        <p:spPr>
          <a:xfrm>
            <a:off x="71438" y="684213"/>
            <a:ext cx="9001125" cy="6057900"/>
          </a:xfrm>
        </p:spPr>
        <p:txBody>
          <a:bodyPr/>
          <a:lstStyle/>
          <a:p>
            <a:pPr algn="l" eaLnBrk="1" hangingPunct="1"/>
            <a:endParaRPr lang="en-GB" altLang="en-US" sz="1600" b="1">
              <a:solidFill>
                <a:schemeClr val="tx1"/>
              </a:solidFill>
            </a:endParaRPr>
          </a:p>
          <a:p>
            <a:pPr algn="l" eaLnBrk="1" hangingPunct="1"/>
            <a:endParaRPr lang="en-GB" altLang="en-US" sz="1600" b="1">
              <a:solidFill>
                <a:schemeClr val="tx1"/>
              </a:solidFill>
            </a:endParaRPr>
          </a:p>
          <a:p>
            <a:pPr algn="l" eaLnBrk="1" hangingPunct="1"/>
            <a:endParaRPr lang="fr-FR" altLang="en-US" sz="1600">
              <a:solidFill>
                <a:schemeClr val="tx1"/>
              </a:solidFill>
            </a:endParaRPr>
          </a:p>
          <a:p>
            <a:pPr algn="l" eaLnBrk="1" hangingPunct="1"/>
            <a:endParaRPr lang="fr-FR" altLang="en-US" sz="1600">
              <a:solidFill>
                <a:schemeClr val="tx1"/>
              </a:solidFill>
            </a:endParaRPr>
          </a:p>
          <a:p>
            <a:pPr algn="l" eaLnBrk="1" hangingPunct="1"/>
            <a:endParaRPr lang="fr-FR" altLang="en-US" sz="1600">
              <a:solidFill>
                <a:schemeClr val="tx1"/>
              </a:solidFill>
            </a:endParaRPr>
          </a:p>
        </p:txBody>
      </p:sp>
      <p:sp>
        <p:nvSpPr>
          <p:cNvPr id="17412" name="TextBox 13">
            <a:extLst>
              <a:ext uri="{FF2B5EF4-FFF2-40B4-BE49-F238E27FC236}">
                <a16:creationId xmlns:a16="http://schemas.microsoft.com/office/drawing/2014/main" id="{66613D52-737C-FA99-1588-54D597B0FC08}"/>
              </a:ext>
            </a:extLst>
          </p:cNvPr>
          <p:cNvSpPr txBox="1">
            <a:spLocks noChangeArrowheads="1"/>
          </p:cNvSpPr>
          <p:nvPr/>
        </p:nvSpPr>
        <p:spPr bwMode="auto">
          <a:xfrm>
            <a:off x="7308850" y="4508500"/>
            <a:ext cx="328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Clr>
                <a:srgbClr val="7030A0"/>
              </a:buClr>
              <a:buFont typeface="Calibri" panose="020F0502020204030204" pitchFamily="34" charset="0"/>
              <a:buChar char="•"/>
            </a:pPr>
            <a:endParaRPr lang="en-GB" altLang="en-US" sz="1800"/>
          </a:p>
        </p:txBody>
      </p:sp>
      <p:graphicFrame>
        <p:nvGraphicFramePr>
          <p:cNvPr id="2" name="Table 1">
            <a:extLst>
              <a:ext uri="{FF2B5EF4-FFF2-40B4-BE49-F238E27FC236}">
                <a16:creationId xmlns:a16="http://schemas.microsoft.com/office/drawing/2014/main" id="{EFD1E409-DD6A-BEDF-0598-7C83F336DF13}"/>
              </a:ext>
            </a:extLst>
          </p:cNvPr>
          <p:cNvGraphicFramePr>
            <a:graphicFrameLocks noGrp="1"/>
          </p:cNvGraphicFramePr>
          <p:nvPr/>
        </p:nvGraphicFramePr>
        <p:xfrm>
          <a:off x="1803400" y="765175"/>
          <a:ext cx="5800725" cy="4383085"/>
        </p:xfrm>
        <a:graphic>
          <a:graphicData uri="http://schemas.openxmlformats.org/drawingml/2006/table">
            <a:tbl>
              <a:tblPr firstRow="1" firstCol="1" bandRow="1">
                <a:tableStyleId>{5C22544A-7EE6-4342-B048-85BDC9FD1C3A}</a:tableStyleId>
              </a:tblPr>
              <a:tblGrid>
                <a:gridCol w="5800725">
                  <a:extLst>
                    <a:ext uri="{9D8B030D-6E8A-4147-A177-3AD203B41FA5}">
                      <a16:colId xmlns:a16="http://schemas.microsoft.com/office/drawing/2014/main" val="20000"/>
                    </a:ext>
                  </a:extLst>
                </a:gridCol>
              </a:tblGrid>
              <a:tr h="391834">
                <a:tc>
                  <a:txBody>
                    <a:bodyPr/>
                    <a:lstStyle/>
                    <a:p>
                      <a:pPr marL="457200" algn="ctr"/>
                      <a:r>
                        <a:rPr lang="en-GB" sz="2400" dirty="0">
                          <a:effectLst/>
                        </a:rPr>
                        <a:t>CT1</a:t>
                      </a:r>
                      <a:endParaRPr lang="en-GB" sz="2400" dirty="0">
                        <a:effectLst/>
                        <a:latin typeface="Calibri" panose="020F0502020204030204" pitchFamily="34" charset="0"/>
                        <a:ea typeface="Calibri" panose="020F0502020204030204" pitchFamily="34" charset="0"/>
                      </a:endParaRPr>
                    </a:p>
                  </a:txBody>
                  <a:tcPr marL="68568" marR="68568" marT="0" marB="0"/>
                </a:tc>
                <a:extLst>
                  <a:ext uri="{0D108BD9-81ED-4DB2-BD59-A6C34878D82A}">
                    <a16:rowId xmlns:a16="http://schemas.microsoft.com/office/drawing/2014/main" val="10000"/>
                  </a:ext>
                </a:extLst>
              </a:tr>
              <a:tr h="391834">
                <a:tc>
                  <a:txBody>
                    <a:bodyPr/>
                    <a:lstStyle/>
                    <a:p>
                      <a:r>
                        <a:rPr lang="en-GB" sz="2000" dirty="0">
                          <a:effectLst/>
                        </a:rPr>
                        <a:t>                - </a:t>
                      </a:r>
                      <a:r>
                        <a:rPr lang="en-GB" sz="2000" u="sng" dirty="0">
                          <a:effectLst/>
                        </a:rPr>
                        <a:t>Main: H2 </a:t>
                      </a:r>
                      <a:r>
                        <a:rPr lang="en-GB" sz="2000" dirty="0">
                          <a:effectLst/>
                        </a:rPr>
                        <a:t>for 140</a:t>
                      </a:r>
                      <a:endParaRPr lang="en-GB" sz="2000" dirty="0">
                        <a:effectLst/>
                        <a:latin typeface="Calibri" panose="020F0502020204030204" pitchFamily="34" charset="0"/>
                        <a:ea typeface="Calibri" panose="020F0502020204030204" pitchFamily="34" charset="0"/>
                      </a:endParaRPr>
                    </a:p>
                  </a:txBody>
                  <a:tcPr marL="68568" marR="68568" marT="0" marB="0"/>
                </a:tc>
                <a:extLst>
                  <a:ext uri="{0D108BD9-81ED-4DB2-BD59-A6C34878D82A}">
                    <a16:rowId xmlns:a16="http://schemas.microsoft.com/office/drawing/2014/main" val="10001"/>
                  </a:ext>
                </a:extLst>
              </a:tr>
              <a:tr h="391834">
                <a:tc>
                  <a:txBody>
                    <a:bodyPr/>
                    <a:lstStyle/>
                    <a:p>
                      <a:r>
                        <a:rPr lang="en-GB" sz="2000" dirty="0">
                          <a:effectLst/>
                        </a:rPr>
                        <a:t>                - </a:t>
                      </a:r>
                      <a:r>
                        <a:rPr lang="en-GB" sz="2000" u="sng" dirty="0">
                          <a:effectLst/>
                        </a:rPr>
                        <a:t>Break out: G2 </a:t>
                      </a:r>
                      <a:r>
                        <a:rPr lang="en-GB" sz="2000" dirty="0">
                          <a:effectLst/>
                        </a:rPr>
                        <a:t>for 40 </a:t>
                      </a:r>
                      <a:r>
                        <a:rPr lang="en-GB" sz="1600" dirty="0">
                          <a:effectLst/>
                        </a:rPr>
                        <a:t>(Tuesday-Thursday)</a:t>
                      </a:r>
                      <a:endParaRPr lang="en-GB" sz="2000" dirty="0">
                        <a:effectLst/>
                        <a:latin typeface="Calibri" panose="020F0502020204030204" pitchFamily="34" charset="0"/>
                        <a:ea typeface="Calibri" panose="020F0502020204030204" pitchFamily="34" charset="0"/>
                      </a:endParaRPr>
                    </a:p>
                  </a:txBody>
                  <a:tcPr marL="68568" marR="68568" marT="0" marB="0"/>
                </a:tc>
                <a:extLst>
                  <a:ext uri="{0D108BD9-81ED-4DB2-BD59-A6C34878D82A}">
                    <a16:rowId xmlns:a16="http://schemas.microsoft.com/office/drawing/2014/main" val="10002"/>
                  </a:ext>
                </a:extLst>
              </a:tr>
              <a:tr h="391834">
                <a:tc>
                  <a:txBody>
                    <a:bodyPr/>
                    <a:lstStyle/>
                    <a:p>
                      <a:pPr marL="457200" algn="ctr" defTabSz="914400" rtl="0" eaLnBrk="1" latinLnBrk="0" hangingPunct="1"/>
                      <a:r>
                        <a:rPr lang="en-GB" sz="2400" b="1" kern="1200" dirty="0">
                          <a:solidFill>
                            <a:schemeClr val="bg1"/>
                          </a:solidFill>
                          <a:effectLst/>
                          <a:latin typeface="+mn-lt"/>
                          <a:ea typeface="+mn-ea"/>
                          <a:cs typeface="+mn-cs"/>
                        </a:rPr>
                        <a:t>CT3</a:t>
                      </a:r>
                    </a:p>
                  </a:txBody>
                  <a:tcPr marL="68568" marR="68568" marT="0" marB="0"/>
                </a:tc>
                <a:extLst>
                  <a:ext uri="{0D108BD9-81ED-4DB2-BD59-A6C34878D82A}">
                    <a16:rowId xmlns:a16="http://schemas.microsoft.com/office/drawing/2014/main" val="10003"/>
                  </a:ext>
                </a:extLst>
              </a:tr>
              <a:tr h="391834">
                <a:tc>
                  <a:txBody>
                    <a:bodyPr/>
                    <a:lstStyle/>
                    <a:p>
                      <a:r>
                        <a:rPr lang="en-GB" sz="2000" dirty="0">
                          <a:solidFill>
                            <a:schemeClr val="bg1"/>
                          </a:solidFill>
                          <a:effectLst/>
                        </a:rPr>
                        <a:t>                - </a:t>
                      </a:r>
                      <a:r>
                        <a:rPr lang="en-GB" sz="2000" u="sng" dirty="0">
                          <a:solidFill>
                            <a:schemeClr val="bg1"/>
                          </a:solidFill>
                          <a:effectLst/>
                        </a:rPr>
                        <a:t>Main: G4 </a:t>
                      </a:r>
                      <a:r>
                        <a:rPr lang="en-GB" sz="2000" dirty="0">
                          <a:solidFill>
                            <a:schemeClr val="bg1"/>
                          </a:solidFill>
                          <a:effectLst/>
                        </a:rPr>
                        <a:t>for 60</a:t>
                      </a:r>
                      <a:endParaRPr lang="en-GB" sz="2000" dirty="0">
                        <a:solidFill>
                          <a:schemeClr val="bg1"/>
                        </a:solidFill>
                        <a:effectLst/>
                        <a:latin typeface="Calibri" panose="020F0502020204030204" pitchFamily="34" charset="0"/>
                        <a:ea typeface="Calibri" panose="020F0502020204030204" pitchFamily="34" charset="0"/>
                      </a:endParaRPr>
                    </a:p>
                  </a:txBody>
                  <a:tcPr marL="68568" marR="68568" marT="0" marB="0"/>
                </a:tc>
                <a:extLst>
                  <a:ext uri="{0D108BD9-81ED-4DB2-BD59-A6C34878D82A}">
                    <a16:rowId xmlns:a16="http://schemas.microsoft.com/office/drawing/2014/main" val="10004"/>
                  </a:ext>
                </a:extLst>
              </a:tr>
              <a:tr h="391834">
                <a:tc>
                  <a:txBody>
                    <a:bodyPr/>
                    <a:lstStyle/>
                    <a:p>
                      <a:r>
                        <a:rPr lang="en-GB" sz="2000" dirty="0">
                          <a:solidFill>
                            <a:schemeClr val="bg1"/>
                          </a:solidFill>
                          <a:effectLst/>
                        </a:rPr>
                        <a:t>                - </a:t>
                      </a:r>
                      <a:r>
                        <a:rPr lang="en-GB" sz="2000" u="sng" dirty="0">
                          <a:solidFill>
                            <a:schemeClr val="bg1"/>
                          </a:solidFill>
                          <a:effectLst/>
                        </a:rPr>
                        <a:t>Break out</a:t>
                      </a:r>
                      <a:r>
                        <a:rPr lang="en-GB" sz="2000" dirty="0">
                          <a:solidFill>
                            <a:schemeClr val="bg1"/>
                          </a:solidFill>
                          <a:effectLst/>
                        </a:rPr>
                        <a:t>:</a:t>
                      </a:r>
                      <a:r>
                        <a:rPr lang="en-GB" sz="2000" u="sng" dirty="0">
                          <a:solidFill>
                            <a:schemeClr val="bg1"/>
                          </a:solidFill>
                          <a:effectLst/>
                        </a:rPr>
                        <a:t> R14 </a:t>
                      </a:r>
                      <a:r>
                        <a:rPr lang="en-GB" sz="2000" dirty="0">
                          <a:solidFill>
                            <a:schemeClr val="bg1"/>
                          </a:solidFill>
                          <a:effectLst/>
                        </a:rPr>
                        <a:t>for 20 (Tuesday)</a:t>
                      </a:r>
                      <a:endParaRPr lang="en-GB" sz="2000" dirty="0">
                        <a:solidFill>
                          <a:schemeClr val="bg1"/>
                        </a:solidFill>
                        <a:effectLst/>
                        <a:latin typeface="Calibri" panose="020F0502020204030204" pitchFamily="34" charset="0"/>
                        <a:ea typeface="Calibri" panose="020F0502020204030204" pitchFamily="34" charset="0"/>
                      </a:endParaRPr>
                    </a:p>
                  </a:txBody>
                  <a:tcPr marL="68568" marR="68568" marT="0" marB="0"/>
                </a:tc>
                <a:extLst>
                  <a:ext uri="{0D108BD9-81ED-4DB2-BD59-A6C34878D82A}">
                    <a16:rowId xmlns:a16="http://schemas.microsoft.com/office/drawing/2014/main" val="10005"/>
                  </a:ext>
                </a:extLst>
              </a:tr>
              <a:tr h="391834">
                <a:tc>
                  <a:txBody>
                    <a:bodyPr/>
                    <a:lstStyle/>
                    <a:p>
                      <a:pPr marL="457200" algn="ctr" defTabSz="914400" rtl="0" eaLnBrk="1" latinLnBrk="0" hangingPunct="1"/>
                      <a:r>
                        <a:rPr lang="en-GB" sz="2400" b="1" kern="1200" dirty="0">
                          <a:solidFill>
                            <a:schemeClr val="lt1"/>
                          </a:solidFill>
                          <a:effectLst/>
                          <a:latin typeface="+mn-lt"/>
                          <a:ea typeface="+mn-ea"/>
                          <a:cs typeface="+mn-cs"/>
                        </a:rPr>
                        <a:t>CT4</a:t>
                      </a:r>
                    </a:p>
                  </a:txBody>
                  <a:tcPr marL="68568" marR="68568" marT="0" marB="0"/>
                </a:tc>
                <a:extLst>
                  <a:ext uri="{0D108BD9-81ED-4DB2-BD59-A6C34878D82A}">
                    <a16:rowId xmlns:a16="http://schemas.microsoft.com/office/drawing/2014/main" val="10006"/>
                  </a:ext>
                </a:extLst>
              </a:tr>
              <a:tr h="391834">
                <a:tc>
                  <a:txBody>
                    <a:bodyPr/>
                    <a:lstStyle/>
                    <a:p>
                      <a:r>
                        <a:rPr lang="en-GB" sz="2000" dirty="0">
                          <a:effectLst/>
                        </a:rPr>
                        <a:t>                - </a:t>
                      </a:r>
                      <a:r>
                        <a:rPr lang="en-GB" sz="2000" u="sng" dirty="0">
                          <a:effectLst/>
                        </a:rPr>
                        <a:t>Main: H1 </a:t>
                      </a:r>
                      <a:r>
                        <a:rPr lang="en-GB" sz="2000" dirty="0">
                          <a:effectLst/>
                        </a:rPr>
                        <a:t>for 100</a:t>
                      </a:r>
                      <a:endParaRPr lang="en-GB" sz="2000" dirty="0">
                        <a:effectLst/>
                        <a:latin typeface="Calibri" panose="020F0502020204030204" pitchFamily="34" charset="0"/>
                        <a:ea typeface="Calibri" panose="020F0502020204030204" pitchFamily="34" charset="0"/>
                      </a:endParaRPr>
                    </a:p>
                  </a:txBody>
                  <a:tcPr marL="68568" marR="68568" marT="0" marB="0"/>
                </a:tc>
                <a:extLst>
                  <a:ext uri="{0D108BD9-81ED-4DB2-BD59-A6C34878D82A}">
                    <a16:rowId xmlns:a16="http://schemas.microsoft.com/office/drawing/2014/main" val="10007"/>
                  </a:ext>
                </a:extLst>
              </a:tr>
              <a:tr h="464745">
                <a:tc>
                  <a:txBody>
                    <a:bodyPr/>
                    <a:lstStyle/>
                    <a:p>
                      <a:r>
                        <a:rPr lang="en-GB" sz="2000" dirty="0">
                          <a:effectLst/>
                        </a:rPr>
                        <a:t>                - </a:t>
                      </a:r>
                      <a:r>
                        <a:rPr lang="en-GB" sz="2000" u="sng" dirty="0">
                          <a:effectLst/>
                        </a:rPr>
                        <a:t>Break out: R17-R18 </a:t>
                      </a:r>
                      <a:r>
                        <a:rPr lang="en-GB" sz="2000" dirty="0">
                          <a:effectLst/>
                        </a:rPr>
                        <a:t>for 50 </a:t>
                      </a:r>
                      <a:r>
                        <a:rPr lang="en-GB" sz="1800" dirty="0">
                          <a:effectLst/>
                        </a:rPr>
                        <a:t>(Tuesday-Thursday)</a:t>
                      </a:r>
                      <a:endParaRPr lang="en-GB" sz="2000" dirty="0">
                        <a:effectLst/>
                        <a:latin typeface="Calibri" panose="020F0502020204030204" pitchFamily="34" charset="0"/>
                        <a:ea typeface="Calibri" panose="020F0502020204030204" pitchFamily="34" charset="0"/>
                      </a:endParaRPr>
                    </a:p>
                  </a:txBody>
                  <a:tcPr marL="68568" marR="68568" marT="0" marB="0"/>
                </a:tc>
                <a:extLst>
                  <a:ext uri="{0D108BD9-81ED-4DB2-BD59-A6C34878D82A}">
                    <a16:rowId xmlns:a16="http://schemas.microsoft.com/office/drawing/2014/main" val="10008"/>
                  </a:ext>
                </a:extLst>
              </a:tr>
              <a:tr h="391834">
                <a:tc>
                  <a:txBody>
                    <a:bodyPr/>
                    <a:lstStyle/>
                    <a:p>
                      <a:pPr marL="457200" algn="ctr" defTabSz="914400" rtl="0" eaLnBrk="1" latinLnBrk="0" hangingPunct="1"/>
                      <a:r>
                        <a:rPr lang="en-GB" sz="2400" b="1" kern="1200" dirty="0">
                          <a:solidFill>
                            <a:schemeClr val="bg1"/>
                          </a:solidFill>
                          <a:effectLst/>
                          <a:latin typeface="+mn-lt"/>
                          <a:ea typeface="+mn-ea"/>
                          <a:cs typeface="+mn-cs"/>
                        </a:rPr>
                        <a:t>CT6</a:t>
                      </a:r>
                    </a:p>
                  </a:txBody>
                  <a:tcPr marL="68568" marR="68568" marT="0" marB="0"/>
                </a:tc>
                <a:extLst>
                  <a:ext uri="{0D108BD9-81ED-4DB2-BD59-A6C34878D82A}">
                    <a16:rowId xmlns:a16="http://schemas.microsoft.com/office/drawing/2014/main" val="10009"/>
                  </a:ext>
                </a:extLst>
              </a:tr>
              <a:tr h="391834">
                <a:tc>
                  <a:txBody>
                    <a:bodyPr/>
                    <a:lstStyle/>
                    <a:p>
                      <a:r>
                        <a:rPr lang="en-GB" sz="2000" b="1" kern="1200" dirty="0">
                          <a:solidFill>
                            <a:schemeClr val="bg1"/>
                          </a:solidFill>
                          <a:effectLst/>
                          <a:latin typeface="+mn-lt"/>
                          <a:ea typeface="+mn-ea"/>
                          <a:cs typeface="+mn-cs"/>
                        </a:rPr>
                        <a:t>                - </a:t>
                      </a:r>
                      <a:r>
                        <a:rPr lang="en-GB" sz="2000" b="1" u="sng" kern="1200" dirty="0">
                          <a:solidFill>
                            <a:schemeClr val="bg1"/>
                          </a:solidFill>
                          <a:effectLst/>
                          <a:latin typeface="+mn-lt"/>
                          <a:ea typeface="+mn-ea"/>
                          <a:cs typeface="+mn-cs"/>
                        </a:rPr>
                        <a:t>Main: R15 </a:t>
                      </a:r>
                      <a:r>
                        <a:rPr lang="en-GB" sz="2000" b="1" kern="1200" dirty="0">
                          <a:solidFill>
                            <a:schemeClr val="bg1"/>
                          </a:solidFill>
                          <a:effectLst/>
                          <a:latin typeface="+mn-lt"/>
                          <a:ea typeface="+mn-ea"/>
                          <a:cs typeface="+mn-cs"/>
                        </a:rPr>
                        <a:t>for 15 (Tuesday-Friday</a:t>
                      </a:r>
                      <a:r>
                        <a:rPr lang="en-GB" sz="2000" dirty="0">
                          <a:solidFill>
                            <a:schemeClr val="bg1"/>
                          </a:solidFill>
                          <a:effectLst/>
                        </a:rPr>
                        <a:t>)</a:t>
                      </a:r>
                      <a:endParaRPr lang="en-GB" sz="1100" dirty="0">
                        <a:solidFill>
                          <a:schemeClr val="bg1"/>
                        </a:solidFill>
                        <a:effectLst/>
                        <a:latin typeface="Calibri" panose="020F0502020204030204" pitchFamily="34" charset="0"/>
                        <a:ea typeface="+mn-ea"/>
                      </a:endParaRPr>
                    </a:p>
                  </a:txBody>
                  <a:tcPr marL="68568" marR="68568" marT="0" marB="0"/>
                </a:tc>
                <a:extLst>
                  <a:ext uri="{0D108BD9-81ED-4DB2-BD59-A6C34878D82A}">
                    <a16:rowId xmlns:a16="http://schemas.microsoft.com/office/drawing/2014/main" val="10010"/>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3BA695F3-2D1E-52FE-D9D6-024FCEF9F589}"/>
              </a:ext>
            </a:extLst>
          </p:cNvPr>
          <p:cNvSpPr>
            <a:spLocks noGrp="1"/>
          </p:cNvSpPr>
          <p:nvPr>
            <p:ph type="ctrTitle"/>
          </p:nvPr>
        </p:nvSpPr>
        <p:spPr>
          <a:xfrm>
            <a:off x="755650" y="115888"/>
            <a:ext cx="7702550" cy="649287"/>
          </a:xfrm>
        </p:spPr>
        <p:txBody>
          <a:bodyPr/>
          <a:lstStyle/>
          <a:p>
            <a:pPr eaLnBrk="1" hangingPunct="1"/>
            <a:r>
              <a:rPr lang="en-GB" altLang="en-US" sz="3200">
                <a:solidFill>
                  <a:srgbClr val="002060"/>
                </a:solidFill>
              </a:rPr>
              <a:t>SA meeting rooms</a:t>
            </a:r>
          </a:p>
        </p:txBody>
      </p:sp>
      <p:sp>
        <p:nvSpPr>
          <p:cNvPr id="18435" name="Subtitle 2">
            <a:extLst>
              <a:ext uri="{FF2B5EF4-FFF2-40B4-BE49-F238E27FC236}">
                <a16:creationId xmlns:a16="http://schemas.microsoft.com/office/drawing/2014/main" id="{849B9B56-4B6C-D9F8-F3B9-AF16B8CE1D0D}"/>
              </a:ext>
            </a:extLst>
          </p:cNvPr>
          <p:cNvSpPr>
            <a:spLocks noGrp="1"/>
          </p:cNvSpPr>
          <p:nvPr>
            <p:ph type="subTitle" idx="1"/>
          </p:nvPr>
        </p:nvSpPr>
        <p:spPr>
          <a:xfrm>
            <a:off x="71438" y="688975"/>
            <a:ext cx="9001125" cy="6048375"/>
          </a:xfrm>
        </p:spPr>
        <p:txBody>
          <a:bodyPr/>
          <a:lstStyle/>
          <a:p>
            <a:pPr algn="l" eaLnBrk="1" hangingPunct="1"/>
            <a:endParaRPr lang="en-GB" altLang="en-US" sz="1600" b="1">
              <a:solidFill>
                <a:schemeClr val="tx1"/>
              </a:solidFill>
            </a:endParaRPr>
          </a:p>
          <a:p>
            <a:pPr algn="l" eaLnBrk="1" hangingPunct="1"/>
            <a:endParaRPr lang="en-GB" altLang="en-US" sz="1600" b="1">
              <a:solidFill>
                <a:schemeClr val="tx1"/>
              </a:solidFill>
            </a:endParaRPr>
          </a:p>
          <a:p>
            <a:pPr algn="l" eaLnBrk="1" hangingPunct="1"/>
            <a:endParaRPr lang="fr-FR" altLang="en-US" sz="1600">
              <a:solidFill>
                <a:schemeClr val="tx1"/>
              </a:solidFill>
            </a:endParaRPr>
          </a:p>
          <a:p>
            <a:pPr algn="l" eaLnBrk="1" hangingPunct="1"/>
            <a:endParaRPr lang="fr-FR" altLang="en-US" sz="1600">
              <a:solidFill>
                <a:schemeClr val="tx1"/>
              </a:solidFill>
            </a:endParaRPr>
          </a:p>
          <a:p>
            <a:pPr algn="l" eaLnBrk="1" hangingPunct="1"/>
            <a:endParaRPr lang="fr-FR" altLang="en-US" sz="1600">
              <a:solidFill>
                <a:schemeClr val="tx1"/>
              </a:solidFill>
            </a:endParaRPr>
          </a:p>
        </p:txBody>
      </p:sp>
      <p:sp>
        <p:nvSpPr>
          <p:cNvPr id="18436" name="TextBox 13">
            <a:extLst>
              <a:ext uri="{FF2B5EF4-FFF2-40B4-BE49-F238E27FC236}">
                <a16:creationId xmlns:a16="http://schemas.microsoft.com/office/drawing/2014/main" id="{F6F05139-D733-2AC6-4475-7760AB9A366E}"/>
              </a:ext>
            </a:extLst>
          </p:cNvPr>
          <p:cNvSpPr txBox="1">
            <a:spLocks noChangeArrowheads="1"/>
          </p:cNvSpPr>
          <p:nvPr/>
        </p:nvSpPr>
        <p:spPr bwMode="auto">
          <a:xfrm>
            <a:off x="7308850" y="4508500"/>
            <a:ext cx="328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Clr>
                <a:srgbClr val="7030A0"/>
              </a:buClr>
              <a:buFont typeface="Calibri" panose="020F0502020204030204" pitchFamily="34" charset="0"/>
              <a:buChar char="•"/>
            </a:pPr>
            <a:endParaRPr lang="en-GB" altLang="en-US" sz="1800"/>
          </a:p>
        </p:txBody>
      </p:sp>
      <p:graphicFrame>
        <p:nvGraphicFramePr>
          <p:cNvPr id="2" name="Table 1">
            <a:extLst>
              <a:ext uri="{FF2B5EF4-FFF2-40B4-BE49-F238E27FC236}">
                <a16:creationId xmlns:a16="http://schemas.microsoft.com/office/drawing/2014/main" id="{B03AC865-A2BD-A884-7C18-D4DF2754474A}"/>
              </a:ext>
            </a:extLst>
          </p:cNvPr>
          <p:cNvGraphicFramePr>
            <a:graphicFrameLocks noGrp="1"/>
          </p:cNvGraphicFramePr>
          <p:nvPr/>
        </p:nvGraphicFramePr>
        <p:xfrm>
          <a:off x="1541463" y="714375"/>
          <a:ext cx="6130925" cy="5402268"/>
        </p:xfrm>
        <a:graphic>
          <a:graphicData uri="http://schemas.openxmlformats.org/drawingml/2006/table">
            <a:tbl>
              <a:tblPr firstRow="1" firstCol="1" bandRow="1">
                <a:tableStyleId>{5C22544A-7EE6-4342-B048-85BDC9FD1C3A}</a:tableStyleId>
              </a:tblPr>
              <a:tblGrid>
                <a:gridCol w="6130925">
                  <a:extLst>
                    <a:ext uri="{9D8B030D-6E8A-4147-A177-3AD203B41FA5}">
                      <a16:colId xmlns:a16="http://schemas.microsoft.com/office/drawing/2014/main" val="20000"/>
                    </a:ext>
                  </a:extLst>
                </a:gridCol>
              </a:tblGrid>
              <a:tr h="345364">
                <a:tc>
                  <a:txBody>
                    <a:bodyPr/>
                    <a:lstStyle/>
                    <a:p>
                      <a:pPr marL="457200" algn="ctr">
                        <a:lnSpc>
                          <a:spcPct val="107000"/>
                        </a:lnSpc>
                      </a:pPr>
                      <a:r>
                        <a:rPr lang="en-GB" sz="2000" kern="100" dirty="0">
                          <a:effectLst/>
                        </a:rPr>
                        <a:t>SA1</a:t>
                      </a:r>
                      <a:endParaRPr lang="en-GB"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280479">
                <a:tc>
                  <a:txBody>
                    <a:bodyPr/>
                    <a:lstStyle/>
                    <a:p>
                      <a:pPr>
                        <a:lnSpc>
                          <a:spcPct val="107000"/>
                        </a:lnSpc>
                      </a:pPr>
                      <a:r>
                        <a:rPr lang="en-GB" sz="1800" kern="100" dirty="0">
                          <a:effectLst/>
                        </a:rPr>
                        <a:t>                - </a:t>
                      </a:r>
                      <a:r>
                        <a:rPr lang="en-GB" sz="1800" u="sng" kern="100" dirty="0">
                          <a:effectLst/>
                        </a:rPr>
                        <a:t>Main: G3 </a:t>
                      </a:r>
                      <a:r>
                        <a:rPr lang="en-GB" sz="1800" kern="100" dirty="0">
                          <a:effectLst/>
                        </a:rPr>
                        <a:t>for 150</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280479">
                <a:tc>
                  <a:txBody>
                    <a:bodyPr/>
                    <a:lstStyle/>
                    <a:p>
                      <a:pPr>
                        <a:lnSpc>
                          <a:spcPct val="107000"/>
                        </a:lnSpc>
                      </a:pPr>
                      <a:r>
                        <a:rPr lang="en-GB" sz="1800" kern="100" dirty="0">
                          <a:effectLst/>
                        </a:rPr>
                        <a:t>                - </a:t>
                      </a:r>
                      <a:r>
                        <a:rPr lang="en-GB" sz="1800" u="sng" kern="100" dirty="0">
                          <a:effectLst/>
                        </a:rPr>
                        <a:t>Break out</a:t>
                      </a:r>
                      <a:r>
                        <a:rPr lang="en-GB" sz="1800" u="sng" kern="100">
                          <a:effectLst/>
                        </a:rPr>
                        <a:t>: G1 </a:t>
                      </a:r>
                      <a:r>
                        <a:rPr lang="en-GB" sz="1800" kern="100">
                          <a:effectLst/>
                        </a:rPr>
                        <a:t>for </a:t>
                      </a:r>
                      <a:r>
                        <a:rPr lang="en-GB" sz="1800" kern="100" dirty="0">
                          <a:effectLst/>
                        </a:rPr>
                        <a:t>50 (Monday-Wednesday)</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345364">
                <a:tc>
                  <a:txBody>
                    <a:bodyPr/>
                    <a:lstStyle/>
                    <a:p>
                      <a:pPr marL="457200" algn="ctr">
                        <a:lnSpc>
                          <a:spcPct val="107000"/>
                        </a:lnSpc>
                      </a:pPr>
                      <a:r>
                        <a:rPr lang="en-GB" sz="2000" kern="100" dirty="0">
                          <a:solidFill>
                            <a:schemeClr val="bg1"/>
                          </a:solidFill>
                          <a:effectLst/>
                        </a:rPr>
                        <a:t>SA2</a:t>
                      </a:r>
                      <a:endParaRPr lang="en-GB" sz="20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287782">
                <a:tc>
                  <a:txBody>
                    <a:bodyPr/>
                    <a:lstStyle/>
                    <a:p>
                      <a:pPr>
                        <a:lnSpc>
                          <a:spcPct val="107000"/>
                        </a:lnSpc>
                      </a:pPr>
                      <a:r>
                        <a:rPr lang="en-GB" sz="1800" kern="100" dirty="0">
                          <a:solidFill>
                            <a:schemeClr val="bg1"/>
                          </a:solidFill>
                          <a:effectLst/>
                        </a:rPr>
                        <a:t>                - </a:t>
                      </a:r>
                      <a:r>
                        <a:rPr lang="en-GB" sz="1800" u="sng" kern="100" dirty="0">
                          <a:solidFill>
                            <a:schemeClr val="bg1"/>
                          </a:solidFill>
                          <a:effectLst/>
                        </a:rPr>
                        <a:t>Main: F4-F5 </a:t>
                      </a:r>
                      <a:r>
                        <a:rPr lang="en-GB" sz="1800" kern="100" dirty="0">
                          <a:solidFill>
                            <a:schemeClr val="bg1"/>
                          </a:solidFill>
                          <a:effectLst/>
                        </a:rPr>
                        <a:t>for 300</a:t>
                      </a:r>
                      <a:endParaRPr lang="en-GB" sz="18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287782">
                <a:tc>
                  <a:txBody>
                    <a:bodyPr/>
                    <a:lstStyle/>
                    <a:p>
                      <a:pPr>
                        <a:lnSpc>
                          <a:spcPct val="107000"/>
                        </a:lnSpc>
                      </a:pPr>
                      <a:r>
                        <a:rPr lang="en-GB" sz="1800" kern="100" dirty="0">
                          <a:solidFill>
                            <a:schemeClr val="bg1"/>
                          </a:solidFill>
                          <a:effectLst/>
                        </a:rPr>
                        <a:t>                - </a:t>
                      </a:r>
                      <a:r>
                        <a:rPr lang="en-GB" sz="1800" u="sng" kern="100" dirty="0">
                          <a:solidFill>
                            <a:schemeClr val="bg1"/>
                          </a:solidFill>
                          <a:effectLst/>
                        </a:rPr>
                        <a:t>Break out: F1 </a:t>
                      </a:r>
                      <a:r>
                        <a:rPr lang="en-GB" sz="1800" kern="100" dirty="0">
                          <a:solidFill>
                            <a:schemeClr val="bg1"/>
                          </a:solidFill>
                          <a:effectLst/>
                        </a:rPr>
                        <a:t>for 100   </a:t>
                      </a:r>
                      <a:endParaRPr lang="en-GB" sz="18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287782">
                <a:tc>
                  <a:txBody>
                    <a:bodyPr/>
                    <a:lstStyle/>
                    <a:p>
                      <a:pPr>
                        <a:lnSpc>
                          <a:spcPct val="107000"/>
                        </a:lnSpc>
                      </a:pPr>
                      <a:r>
                        <a:rPr lang="en-GB" sz="1800" kern="100" dirty="0">
                          <a:solidFill>
                            <a:schemeClr val="bg1"/>
                          </a:solidFill>
                          <a:effectLst/>
                        </a:rPr>
                        <a:t>                - </a:t>
                      </a:r>
                      <a:r>
                        <a:rPr lang="en-GB" sz="1800" u="sng" kern="100" dirty="0">
                          <a:solidFill>
                            <a:schemeClr val="bg1"/>
                          </a:solidFill>
                          <a:effectLst/>
                        </a:rPr>
                        <a:t>Break out: F2 </a:t>
                      </a:r>
                      <a:r>
                        <a:rPr lang="en-GB" sz="1800" kern="100" dirty="0">
                          <a:solidFill>
                            <a:schemeClr val="bg1"/>
                          </a:solidFill>
                          <a:effectLst/>
                        </a:rPr>
                        <a:t>for 80</a:t>
                      </a:r>
                      <a:endParaRPr lang="en-GB" sz="18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287782">
                <a:tc>
                  <a:txBody>
                    <a:bodyPr/>
                    <a:lstStyle/>
                    <a:p>
                      <a:pPr>
                        <a:lnSpc>
                          <a:spcPct val="107000"/>
                        </a:lnSpc>
                      </a:pPr>
                      <a:r>
                        <a:rPr lang="en-GB" sz="1800" kern="100" dirty="0">
                          <a:solidFill>
                            <a:schemeClr val="bg1"/>
                          </a:solidFill>
                          <a:effectLst/>
                        </a:rPr>
                        <a:t>                - </a:t>
                      </a:r>
                      <a:r>
                        <a:rPr lang="en-GB" sz="1800" u="sng" kern="100" dirty="0">
                          <a:solidFill>
                            <a:schemeClr val="bg1"/>
                          </a:solidFill>
                          <a:effectLst/>
                        </a:rPr>
                        <a:t>Break out: A6 </a:t>
                      </a:r>
                      <a:r>
                        <a:rPr lang="en-GB" sz="1800" kern="100" dirty="0">
                          <a:solidFill>
                            <a:schemeClr val="bg1"/>
                          </a:solidFill>
                          <a:effectLst/>
                        </a:rPr>
                        <a:t>for 100 *</a:t>
                      </a:r>
                      <a:endParaRPr lang="en-GB" sz="18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7"/>
                  </a:ext>
                </a:extLst>
              </a:tr>
              <a:tr h="345364">
                <a:tc>
                  <a:txBody>
                    <a:bodyPr/>
                    <a:lstStyle/>
                    <a:p>
                      <a:pPr marL="457200" algn="ctr">
                        <a:lnSpc>
                          <a:spcPct val="107000"/>
                        </a:lnSpc>
                      </a:pPr>
                      <a:r>
                        <a:rPr lang="en-GB" sz="2000" kern="100" dirty="0">
                          <a:effectLst/>
                        </a:rPr>
                        <a:t>SA4</a:t>
                      </a:r>
                      <a:endParaRPr lang="en-GB"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8"/>
                  </a:ext>
                </a:extLst>
              </a:tr>
              <a:tr h="280479">
                <a:tc>
                  <a:txBody>
                    <a:bodyPr/>
                    <a:lstStyle/>
                    <a:p>
                      <a:pPr marL="457200">
                        <a:lnSpc>
                          <a:spcPct val="107000"/>
                        </a:lnSpc>
                      </a:pPr>
                      <a:r>
                        <a:rPr lang="en-GB" sz="1800" kern="100" dirty="0">
                          <a:effectLst/>
                        </a:rPr>
                        <a:t>        - </a:t>
                      </a:r>
                      <a:r>
                        <a:rPr lang="en-GB" sz="1800" u="sng" kern="100" dirty="0">
                          <a:effectLst/>
                        </a:rPr>
                        <a:t>Main: F3 </a:t>
                      </a:r>
                      <a:r>
                        <a:rPr lang="en-GB" sz="1800" kern="100" dirty="0">
                          <a:effectLst/>
                        </a:rPr>
                        <a:t>for 100</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9"/>
                  </a:ext>
                </a:extLst>
              </a:tr>
              <a:tr h="280479">
                <a:tc>
                  <a:txBody>
                    <a:bodyPr/>
                    <a:lstStyle/>
                    <a:p>
                      <a:pPr>
                        <a:lnSpc>
                          <a:spcPct val="107000"/>
                        </a:lnSpc>
                      </a:pPr>
                      <a:r>
                        <a:rPr lang="en-GB" sz="1800" kern="100" dirty="0">
                          <a:effectLst/>
                        </a:rPr>
                        <a:t>                - </a:t>
                      </a:r>
                      <a:r>
                        <a:rPr lang="en-GB" sz="1800" u="sng" kern="100" dirty="0">
                          <a:effectLst/>
                        </a:rPr>
                        <a:t>Break out: R4 </a:t>
                      </a:r>
                      <a:r>
                        <a:rPr lang="en-GB" sz="1800" kern="100" dirty="0">
                          <a:effectLst/>
                        </a:rPr>
                        <a:t>for 20 (Monday-Thursday)</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0"/>
                  </a:ext>
                </a:extLst>
              </a:tr>
              <a:tr h="280479">
                <a:tc>
                  <a:txBody>
                    <a:bodyPr/>
                    <a:lstStyle/>
                    <a:p>
                      <a:pPr>
                        <a:lnSpc>
                          <a:spcPct val="107000"/>
                        </a:lnSpc>
                      </a:pPr>
                      <a:r>
                        <a:rPr lang="en-GB" sz="1800" kern="100" dirty="0">
                          <a:effectLst/>
                        </a:rPr>
                        <a:t>                - </a:t>
                      </a:r>
                      <a:r>
                        <a:rPr lang="en-GB" sz="1800" u="sng" kern="100" dirty="0">
                          <a:effectLst/>
                        </a:rPr>
                        <a:t>Break out: R2 </a:t>
                      </a:r>
                      <a:r>
                        <a:rPr lang="en-GB" sz="1800" kern="100" dirty="0">
                          <a:effectLst/>
                        </a:rPr>
                        <a:t>for 40 (Monday-Thursday)</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1"/>
                  </a:ext>
                </a:extLst>
              </a:tr>
              <a:tr h="345364">
                <a:tc>
                  <a:txBody>
                    <a:bodyPr/>
                    <a:lstStyle/>
                    <a:p>
                      <a:pPr marL="457200" algn="ctr">
                        <a:lnSpc>
                          <a:spcPct val="107000"/>
                        </a:lnSpc>
                      </a:pPr>
                      <a:r>
                        <a:rPr lang="en-GB" sz="2000" kern="100" dirty="0">
                          <a:solidFill>
                            <a:schemeClr val="bg1"/>
                          </a:solidFill>
                          <a:effectLst/>
                        </a:rPr>
                        <a:t>SA5</a:t>
                      </a:r>
                      <a:endParaRPr lang="en-GB" sz="20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2"/>
                  </a:ext>
                </a:extLst>
              </a:tr>
              <a:tr h="280479">
                <a:tc>
                  <a:txBody>
                    <a:bodyPr/>
                    <a:lstStyle/>
                    <a:p>
                      <a:pPr marL="457200">
                        <a:lnSpc>
                          <a:spcPct val="107000"/>
                        </a:lnSpc>
                      </a:pPr>
                      <a:r>
                        <a:rPr lang="en-GB" sz="1800" kern="100" dirty="0">
                          <a:solidFill>
                            <a:schemeClr val="bg1"/>
                          </a:solidFill>
                          <a:effectLst/>
                        </a:rPr>
                        <a:t>        - </a:t>
                      </a:r>
                      <a:r>
                        <a:rPr lang="en-GB" sz="1800" u="sng" kern="100" dirty="0">
                          <a:solidFill>
                            <a:schemeClr val="bg1"/>
                          </a:solidFill>
                          <a:effectLst/>
                        </a:rPr>
                        <a:t>Main: J1 </a:t>
                      </a:r>
                      <a:r>
                        <a:rPr lang="en-GB" sz="1800" kern="100" dirty="0">
                          <a:solidFill>
                            <a:schemeClr val="bg1"/>
                          </a:solidFill>
                          <a:effectLst/>
                        </a:rPr>
                        <a:t>for 70</a:t>
                      </a:r>
                      <a:endParaRPr lang="en-GB" sz="18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3"/>
                  </a:ext>
                </a:extLst>
              </a:tr>
              <a:tr h="280479">
                <a:tc>
                  <a:txBody>
                    <a:bodyPr/>
                    <a:lstStyle/>
                    <a:p>
                      <a:pPr marL="457200">
                        <a:lnSpc>
                          <a:spcPct val="107000"/>
                        </a:lnSpc>
                      </a:pPr>
                      <a:r>
                        <a:rPr lang="en-GB" sz="1800" kern="100" dirty="0">
                          <a:solidFill>
                            <a:schemeClr val="bg1"/>
                          </a:solidFill>
                          <a:effectLst/>
                        </a:rPr>
                        <a:t>        - </a:t>
                      </a:r>
                      <a:r>
                        <a:rPr lang="en-GB" sz="1800" u="sng" kern="100" dirty="0">
                          <a:solidFill>
                            <a:schemeClr val="bg1"/>
                          </a:solidFill>
                          <a:effectLst/>
                        </a:rPr>
                        <a:t>Break out: R11 -R12 </a:t>
                      </a:r>
                      <a:r>
                        <a:rPr lang="en-GB" sz="1800" kern="100" dirty="0">
                          <a:solidFill>
                            <a:schemeClr val="bg1"/>
                          </a:solidFill>
                          <a:effectLst/>
                        </a:rPr>
                        <a:t>for 20 (Monday-Thursday)</a:t>
                      </a:r>
                      <a:endParaRPr lang="en-GB" sz="18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4"/>
                  </a:ext>
                </a:extLst>
              </a:tr>
              <a:tr h="345364">
                <a:tc>
                  <a:txBody>
                    <a:bodyPr/>
                    <a:lstStyle/>
                    <a:p>
                      <a:pPr marL="457200" algn="ctr">
                        <a:lnSpc>
                          <a:spcPct val="107000"/>
                        </a:lnSpc>
                      </a:pPr>
                      <a:r>
                        <a:rPr lang="en-GB" sz="2000" kern="100" dirty="0">
                          <a:effectLst/>
                        </a:rPr>
                        <a:t>SA6</a:t>
                      </a:r>
                      <a:endParaRPr lang="en-GB"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5"/>
                  </a:ext>
                </a:extLst>
              </a:tr>
              <a:tr h="280479">
                <a:tc>
                  <a:txBody>
                    <a:bodyPr/>
                    <a:lstStyle/>
                    <a:p>
                      <a:pPr>
                        <a:lnSpc>
                          <a:spcPct val="107000"/>
                        </a:lnSpc>
                      </a:pPr>
                      <a:r>
                        <a:rPr lang="en-GB" sz="1800" kern="100" dirty="0">
                          <a:effectLst/>
                        </a:rPr>
                        <a:t>                - </a:t>
                      </a:r>
                      <a:r>
                        <a:rPr lang="en-GB" sz="1800" u="sng" kern="100" dirty="0">
                          <a:effectLst/>
                        </a:rPr>
                        <a:t>Main: F6 </a:t>
                      </a:r>
                      <a:r>
                        <a:rPr lang="en-GB" sz="1800" kern="100" dirty="0">
                          <a:effectLst/>
                        </a:rPr>
                        <a:t>for 100</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6"/>
                  </a:ext>
                </a:extLst>
              </a:tr>
              <a:tr h="280479">
                <a:tc>
                  <a:txBody>
                    <a:bodyPr/>
                    <a:lstStyle/>
                    <a:p>
                      <a:pPr>
                        <a:lnSpc>
                          <a:spcPct val="107000"/>
                        </a:lnSpc>
                      </a:pPr>
                      <a:r>
                        <a:rPr lang="en-GB" sz="1800" kern="100" dirty="0">
                          <a:effectLst/>
                        </a:rPr>
                        <a:t>                - </a:t>
                      </a:r>
                      <a:r>
                        <a:rPr lang="en-GB" sz="1800" u="sng" kern="100" dirty="0">
                          <a:effectLst/>
                        </a:rPr>
                        <a:t>Break out: J2 </a:t>
                      </a:r>
                      <a:r>
                        <a:rPr lang="en-GB" sz="1800" kern="100" dirty="0">
                          <a:effectLst/>
                        </a:rPr>
                        <a:t>for 80 (Tuesday-Wednesday)</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7"/>
                  </a:ext>
                </a:extLst>
              </a:tr>
            </a:tbl>
          </a:graphicData>
        </a:graphic>
      </p:graphicFrame>
      <p:sp>
        <p:nvSpPr>
          <p:cNvPr id="18477" name="TextBox 2">
            <a:extLst>
              <a:ext uri="{FF2B5EF4-FFF2-40B4-BE49-F238E27FC236}">
                <a16:creationId xmlns:a16="http://schemas.microsoft.com/office/drawing/2014/main" id="{6FBDF915-436A-BF8D-2A6C-6BF98E194439}"/>
              </a:ext>
            </a:extLst>
          </p:cNvPr>
          <p:cNvSpPr txBox="1">
            <a:spLocks noChangeArrowheads="1"/>
          </p:cNvSpPr>
          <p:nvPr/>
        </p:nvSpPr>
        <p:spPr bwMode="auto">
          <a:xfrm>
            <a:off x="5148263" y="6319838"/>
            <a:ext cx="388778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SE" sz="1100">
                <a:latin typeface="Arial" panose="020B0604020202020204" pitchFamily="34" charset="0"/>
              </a:rPr>
              <a:t>*) SA2 break out 3 is for general formal off-line work. Does not support on-line access or potentially additional WiFi</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1CC50E6F-EED6-DC67-D561-A3AAA140D0E7}"/>
              </a:ext>
            </a:extLst>
          </p:cNvPr>
          <p:cNvSpPr>
            <a:spLocks noGrp="1"/>
          </p:cNvSpPr>
          <p:nvPr>
            <p:ph type="ctrTitle"/>
          </p:nvPr>
        </p:nvSpPr>
        <p:spPr>
          <a:xfrm>
            <a:off x="755650" y="115888"/>
            <a:ext cx="7702550" cy="649287"/>
          </a:xfrm>
        </p:spPr>
        <p:txBody>
          <a:bodyPr/>
          <a:lstStyle/>
          <a:p>
            <a:pPr eaLnBrk="1" hangingPunct="1"/>
            <a:r>
              <a:rPr lang="en-GB" altLang="en-US" sz="3200"/>
              <a:t>Meeting Information</a:t>
            </a:r>
          </a:p>
        </p:txBody>
      </p:sp>
      <p:sp>
        <p:nvSpPr>
          <p:cNvPr id="20483" name="Subtitle 2">
            <a:extLst>
              <a:ext uri="{FF2B5EF4-FFF2-40B4-BE49-F238E27FC236}">
                <a16:creationId xmlns:a16="http://schemas.microsoft.com/office/drawing/2014/main" id="{546D2B15-75B1-134E-3DEA-86C5EB06642F}"/>
              </a:ext>
            </a:extLst>
          </p:cNvPr>
          <p:cNvSpPr>
            <a:spLocks noGrp="1"/>
          </p:cNvSpPr>
          <p:nvPr>
            <p:ph type="subTitle" idx="1"/>
          </p:nvPr>
        </p:nvSpPr>
        <p:spPr>
          <a:xfrm>
            <a:off x="71438" y="693738"/>
            <a:ext cx="9001125" cy="6048375"/>
          </a:xfrm>
        </p:spPr>
        <p:txBody>
          <a:bodyPr/>
          <a:lstStyle/>
          <a:p>
            <a:pPr algn="l" eaLnBrk="1" hangingPunct="1"/>
            <a:endParaRPr lang="en-GB" altLang="en-US" sz="1600" b="1">
              <a:solidFill>
                <a:schemeClr val="tx1"/>
              </a:solidFill>
            </a:endParaRPr>
          </a:p>
          <a:p>
            <a:pPr algn="l" eaLnBrk="1" hangingPunct="1"/>
            <a:endParaRPr lang="en-GB" altLang="en-US" sz="1600" b="1">
              <a:solidFill>
                <a:schemeClr val="tx1"/>
              </a:solidFill>
            </a:endParaRPr>
          </a:p>
          <a:p>
            <a:pPr algn="l" eaLnBrk="1" hangingPunct="1"/>
            <a:r>
              <a:rPr lang="en-GB" altLang="en-US" sz="1600" b="1">
                <a:solidFill>
                  <a:schemeClr val="tx1"/>
                </a:solidFill>
              </a:rPr>
              <a:t>Coffee breaks served at</a:t>
            </a:r>
            <a:r>
              <a:rPr lang="en-GB" altLang="en-US" sz="1600">
                <a:solidFill>
                  <a:schemeClr val="tx1"/>
                </a:solidFill>
              </a:rPr>
              <a:t>:  10:30 &amp; 15:30 (except on Friday PM)</a:t>
            </a:r>
          </a:p>
          <a:p>
            <a:pPr algn="l" eaLnBrk="1" hangingPunct="1"/>
            <a:endParaRPr lang="fr-FR" altLang="en-US" sz="1600" b="1">
              <a:solidFill>
                <a:schemeClr val="tx1"/>
              </a:solidFill>
            </a:endParaRPr>
          </a:p>
          <a:p>
            <a:pPr algn="l" eaLnBrk="1" hangingPunct="1"/>
            <a:endParaRPr lang="fr-FR" altLang="en-US" sz="1600" b="1">
              <a:solidFill>
                <a:schemeClr val="tx1"/>
              </a:solidFill>
            </a:endParaRPr>
          </a:p>
          <a:p>
            <a:pPr algn="l" eaLnBrk="1" hangingPunct="1"/>
            <a:r>
              <a:rPr lang="fr-FR" altLang="en-US" sz="1600" b="1">
                <a:solidFill>
                  <a:schemeClr val="tx1"/>
                </a:solidFill>
              </a:rPr>
              <a:t>ETSI 3GPP team on-site: </a:t>
            </a:r>
            <a:r>
              <a:rPr lang="fr-FR" altLang="en-US" sz="1600">
                <a:solidFill>
                  <a:schemeClr val="tx1"/>
                </a:solidFill>
              </a:rPr>
              <a:t>Elisabetta Comin </a:t>
            </a:r>
            <a:r>
              <a:rPr lang="fr-FR" altLang="en-US" sz="1600">
                <a:solidFill>
                  <a:schemeClr val="tx1"/>
                </a:solidFill>
                <a:hlinkClick r:id="rId2"/>
              </a:rPr>
              <a:t>elisabetta.comin@etsi.org</a:t>
            </a:r>
            <a:r>
              <a:rPr lang="fr-FR" altLang="en-US" sz="1600">
                <a:solidFill>
                  <a:schemeClr val="tx1"/>
                </a:solidFill>
              </a:rPr>
              <a:t> &amp; Alberto Schiavon (IT) </a:t>
            </a:r>
            <a:r>
              <a:rPr lang="fr-FR" altLang="en-US" sz="1600">
                <a:solidFill>
                  <a:schemeClr val="tx1"/>
                </a:solidFill>
                <a:hlinkClick r:id="rId3"/>
              </a:rPr>
              <a:t>alberto.schiavon@etsi.org</a:t>
            </a:r>
            <a:endParaRPr lang="fr-FR" altLang="en-US" sz="1600">
              <a:solidFill>
                <a:schemeClr val="tx1"/>
              </a:solidFill>
            </a:endParaRPr>
          </a:p>
          <a:p>
            <a:pPr algn="l" eaLnBrk="1" hangingPunct="1"/>
            <a:endParaRPr lang="fr-FR" altLang="en-US" sz="1600">
              <a:solidFill>
                <a:schemeClr val="tx1"/>
              </a:solidFill>
            </a:endParaRPr>
          </a:p>
          <a:p>
            <a:pPr algn="l" eaLnBrk="1" hangingPunct="1"/>
            <a:endParaRPr lang="fr-FR" altLang="en-US" sz="1600">
              <a:solidFill>
                <a:schemeClr val="tx1"/>
              </a:solidFill>
            </a:endParaRPr>
          </a:p>
          <a:p>
            <a:pPr algn="l" eaLnBrk="1" hangingPunct="1"/>
            <a:endParaRPr lang="fr-FR" altLang="en-US" sz="1600">
              <a:solidFill>
                <a:schemeClr val="tx1"/>
              </a:solidFill>
            </a:endParaRPr>
          </a:p>
        </p:txBody>
      </p:sp>
      <p:sp>
        <p:nvSpPr>
          <p:cNvPr id="20484" name="TextBox 13">
            <a:extLst>
              <a:ext uri="{FF2B5EF4-FFF2-40B4-BE49-F238E27FC236}">
                <a16:creationId xmlns:a16="http://schemas.microsoft.com/office/drawing/2014/main" id="{AB0BE393-2F2A-31D6-97F8-A2A1CFE8ADE0}"/>
              </a:ext>
            </a:extLst>
          </p:cNvPr>
          <p:cNvSpPr txBox="1">
            <a:spLocks noChangeArrowheads="1"/>
          </p:cNvSpPr>
          <p:nvPr/>
        </p:nvSpPr>
        <p:spPr bwMode="auto">
          <a:xfrm>
            <a:off x="7308850" y="4508500"/>
            <a:ext cx="328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Clr>
                <a:srgbClr val="7030A0"/>
              </a:buClr>
              <a:buFont typeface="Calibri" panose="020F0502020204030204" pitchFamily="34" charset="0"/>
              <a:buChar char="•"/>
            </a:pPr>
            <a:endParaRPr lang="en-GB" altLang="en-US" sz="18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a:extLst>
              <a:ext uri="{FF2B5EF4-FFF2-40B4-BE49-F238E27FC236}">
                <a16:creationId xmlns:a16="http://schemas.microsoft.com/office/drawing/2014/main" id="{264F5824-B4C6-175E-F7E1-016215CF0E86}"/>
              </a:ext>
            </a:extLst>
          </p:cNvPr>
          <p:cNvSpPr>
            <a:spLocks noGrp="1"/>
          </p:cNvSpPr>
          <p:nvPr>
            <p:ph idx="1"/>
          </p:nvPr>
        </p:nvSpPr>
        <p:spPr>
          <a:xfrm>
            <a:off x="222250" y="1858963"/>
            <a:ext cx="8459788" cy="4449762"/>
          </a:xfrm>
        </p:spPr>
        <p:txBody>
          <a:bodyPr/>
          <a:lstStyle/>
          <a:p>
            <a:r>
              <a:rPr lang="en-US" altLang="en-US" sz="1400" dirty="0"/>
              <a:t> Transportation form the airport to the meeting hotel:</a:t>
            </a:r>
          </a:p>
          <a:p>
            <a:pPr lvl="1"/>
            <a:r>
              <a:rPr lang="en-US" altLang="en-US" sz="1200" dirty="0"/>
              <a:t> To get to the meeting hotel (Hotel </a:t>
            </a:r>
            <a:r>
              <a:rPr lang="en-US" altLang="en-US" sz="1200" dirty="0" err="1"/>
              <a:t>Gothia</a:t>
            </a:r>
            <a:r>
              <a:rPr lang="en-US" altLang="en-US" sz="1200" dirty="0"/>
              <a:t> Towers) taxi or bus are the two best options.</a:t>
            </a:r>
          </a:p>
          <a:p>
            <a:pPr lvl="1"/>
            <a:r>
              <a:rPr lang="en-US" altLang="en-US" sz="1200" dirty="0"/>
              <a:t> You find the taxis on your right hand when exiting the arrival hall. It is possible to get a fixed price to </a:t>
            </a:r>
            <a:r>
              <a:rPr lang="en-US" altLang="en-US" sz="1200" dirty="0" err="1"/>
              <a:t>Gothia</a:t>
            </a:r>
            <a:r>
              <a:rPr lang="en-US" altLang="en-US" sz="1200" dirty="0"/>
              <a:t> Towers (at least with Taxi </a:t>
            </a:r>
            <a:r>
              <a:rPr lang="en-US" altLang="en-US" sz="1200" dirty="0" err="1"/>
              <a:t>Göteborg</a:t>
            </a:r>
            <a:r>
              <a:rPr lang="en-US" altLang="en-US" sz="1200" dirty="0"/>
              <a:t>, Taxi </a:t>
            </a:r>
            <a:r>
              <a:rPr lang="en-US" altLang="en-US" sz="1200" dirty="0" err="1"/>
              <a:t>Kurir</a:t>
            </a:r>
            <a:r>
              <a:rPr lang="en-US" altLang="en-US" sz="1200" dirty="0"/>
              <a:t>) and the price is approximately SEK 550 (50 Euro). The trip will take around 15 minutes and I would be surprised if you find a taxi that will not accept major credit cards…</a:t>
            </a:r>
          </a:p>
          <a:p>
            <a:pPr lvl="1"/>
            <a:r>
              <a:rPr lang="en-US" altLang="en-US" sz="1200" dirty="0"/>
              <a:t> At exiting the arrival hall you will find the airport bus stop on your left. It is a gray/silver bus with rainbow stripes (</a:t>
            </a:r>
            <a:r>
              <a:rPr lang="en-US" altLang="en-US" sz="1200" dirty="0" err="1"/>
              <a:t>Flygbussarna</a:t>
            </a:r>
            <a:r>
              <a:rPr lang="en-US" altLang="en-US" sz="1200" dirty="0"/>
              <a:t>). It departs every 15 minutes and the trip to the meeting hotel will take approximately 20 minutes. It is the first stop after the airport (</a:t>
            </a:r>
            <a:r>
              <a:rPr lang="en-US" altLang="en-US" sz="1200" dirty="0" err="1"/>
              <a:t>Korsvägen</a:t>
            </a:r>
            <a:r>
              <a:rPr lang="en-US" altLang="en-US" sz="1200" dirty="0"/>
              <a:t>/Svenska </a:t>
            </a:r>
            <a:r>
              <a:rPr lang="en-US" altLang="en-US" sz="1200" dirty="0" err="1"/>
              <a:t>Mässan</a:t>
            </a:r>
            <a:r>
              <a:rPr lang="en-US" altLang="en-US" sz="1200" dirty="0"/>
              <a:t>) and you will easily see the hotel entrance from the bus stop (100 meters or so). The price for a ticket is SEK 119 (11 Euro) one-way and SEK 238 (20 Euro) return. You can buy the ticket at a desk next to the information in the arrival hall, ticket machine in the arrival hall, ticket machine at the bus stop or on the bus itself (with credit card).</a:t>
            </a:r>
          </a:p>
          <a:p>
            <a:endParaRPr lang="en-US" altLang="en-US" sz="1400" dirty="0"/>
          </a:p>
          <a:p>
            <a:r>
              <a:rPr lang="en-US" altLang="en-US" sz="1400" dirty="0"/>
              <a:t>If you want to travel around the city you can use taxi, Uber or the rather good public transport system (tram, bus and boat). Unfortunately, the public transport ticketing system is not very good and even some </a:t>
            </a:r>
            <a:r>
              <a:rPr lang="en-US" altLang="en-US" sz="1400" dirty="0" err="1"/>
              <a:t>Göterborgians</a:t>
            </a:r>
            <a:r>
              <a:rPr lang="en-US" altLang="en-US" sz="1400" dirty="0"/>
              <a:t> have a hard time using it ;-)… The best option is to install the App “</a:t>
            </a:r>
            <a:r>
              <a:rPr lang="en-US" altLang="en-US" sz="1400" dirty="0" err="1">
                <a:hlinkClick r:id="rId2"/>
              </a:rPr>
              <a:t>Västtrafik</a:t>
            </a:r>
            <a:r>
              <a:rPr lang="en-US" altLang="en-US" sz="1400" dirty="0">
                <a:hlinkClick r:id="rId2"/>
              </a:rPr>
              <a:t> To Go</a:t>
            </a:r>
            <a:r>
              <a:rPr lang="en-US" altLang="en-US" sz="1400" dirty="0"/>
              <a:t>” and buy tickets using credit card. You can also buy tickets in dedicated ticket offices (</a:t>
            </a:r>
            <a:r>
              <a:rPr lang="en-US" altLang="en-US" sz="1400" dirty="0" err="1"/>
              <a:t>Västtrafik</a:t>
            </a:r>
            <a:r>
              <a:rPr lang="en-US" altLang="en-US" sz="1400" dirty="0"/>
              <a:t>) or better in small service shops found all over the city (</a:t>
            </a:r>
            <a:r>
              <a:rPr lang="en-US" altLang="en-US" sz="1400" dirty="0" err="1"/>
              <a:t>Pressbyrån</a:t>
            </a:r>
            <a:r>
              <a:rPr lang="en-US" altLang="en-US" sz="1400" dirty="0"/>
              <a:t>/7-Eleven). It is also possible to buy tickets on the tram/bus and most boats itself, but it is recommended to buy a ticket in advance. A single ticket is SEK 35 (3 Euro) and is valid 90 minutes from starting the trip. Another option is a one- or 3-day ticket if you plan to travel around a bit more (SEK 115/230, ~10/20 Euro). For more information about the routes, tickets, time tables </a:t>
            </a:r>
            <a:r>
              <a:rPr lang="en-US" altLang="en-US" sz="1400" dirty="0" err="1"/>
              <a:t>etc</a:t>
            </a:r>
            <a:r>
              <a:rPr lang="en-US" altLang="en-US" sz="1400" dirty="0"/>
              <a:t> visit </a:t>
            </a:r>
            <a:r>
              <a:rPr lang="en-US" altLang="en-US" sz="1400" dirty="0" err="1">
                <a:hlinkClick r:id="rId3"/>
              </a:rPr>
              <a:t>Västtrafik</a:t>
            </a:r>
            <a:r>
              <a:rPr lang="en-US" altLang="en-US" sz="1400" dirty="0">
                <a:hlinkClick r:id="rId3"/>
              </a:rPr>
              <a:t> web site</a:t>
            </a:r>
            <a:r>
              <a:rPr lang="en-US" altLang="en-US" sz="1400" dirty="0"/>
              <a:t>. </a:t>
            </a:r>
            <a:endParaRPr lang="en-GB" altLang="en-US" sz="1400" dirty="0"/>
          </a:p>
        </p:txBody>
      </p:sp>
      <p:sp>
        <p:nvSpPr>
          <p:cNvPr id="21507" name="Title 1">
            <a:extLst>
              <a:ext uri="{FF2B5EF4-FFF2-40B4-BE49-F238E27FC236}">
                <a16:creationId xmlns:a16="http://schemas.microsoft.com/office/drawing/2014/main" id="{C156CAF3-E22B-9B07-2320-AE385CA4A1FF}"/>
              </a:ext>
            </a:extLst>
          </p:cNvPr>
          <p:cNvSpPr>
            <a:spLocks noGrp="1"/>
          </p:cNvSpPr>
          <p:nvPr>
            <p:ph type="title"/>
          </p:nvPr>
        </p:nvSpPr>
        <p:spPr>
          <a:xfrm>
            <a:off x="488950" y="115888"/>
            <a:ext cx="7899400" cy="1225550"/>
          </a:xfrm>
        </p:spPr>
        <p:txBody>
          <a:bodyPr/>
          <a:lstStyle/>
          <a:p>
            <a:r>
              <a:rPr lang="en-GB" altLang="en-US"/>
              <a:t>Some other  travel Information</a:t>
            </a: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FAAF0411-9B41-3A22-1849-0D6FEED09FAC}"/>
              </a:ext>
            </a:extLst>
          </p:cNvPr>
          <p:cNvSpPr>
            <a:spLocks noGrp="1"/>
          </p:cNvSpPr>
          <p:nvPr>
            <p:ph type="ctrTitle"/>
          </p:nvPr>
        </p:nvSpPr>
        <p:spPr>
          <a:xfrm>
            <a:off x="685800" y="476250"/>
            <a:ext cx="7772400" cy="5256213"/>
          </a:xfrm>
        </p:spPr>
        <p:txBody>
          <a:bodyPr/>
          <a:lstStyle/>
          <a:p>
            <a:pPr eaLnBrk="1" hangingPunct="1"/>
            <a:br>
              <a:rPr lang="en-GB" altLang="en-US" sz="3200"/>
            </a:br>
            <a:br>
              <a:rPr lang="en-GB" altLang="en-US" sz="3200"/>
            </a:br>
            <a:br>
              <a:rPr lang="en-GB" altLang="en-US" sz="3200"/>
            </a:br>
            <a:r>
              <a:rPr lang="en-GB" altLang="en-US" sz="3200"/>
              <a:t>Have a great time in Gothenburg!</a:t>
            </a:r>
            <a:br>
              <a:rPr lang="en-GB" altLang="en-US" sz="3200"/>
            </a:br>
            <a:br>
              <a:rPr lang="en-GB" altLang="en-US" sz="3200"/>
            </a:br>
            <a:endParaRPr lang="en-GB" altLang="en-US" sz="3200"/>
          </a:p>
        </p:txBody>
      </p:sp>
      <p:sp>
        <p:nvSpPr>
          <p:cNvPr id="22531" name="TextBox 13">
            <a:extLst>
              <a:ext uri="{FF2B5EF4-FFF2-40B4-BE49-F238E27FC236}">
                <a16:creationId xmlns:a16="http://schemas.microsoft.com/office/drawing/2014/main" id="{1B3F24AE-B329-EF1D-E76F-190BA183954B}"/>
              </a:ext>
            </a:extLst>
          </p:cNvPr>
          <p:cNvSpPr txBox="1">
            <a:spLocks noChangeArrowheads="1"/>
          </p:cNvSpPr>
          <p:nvPr/>
        </p:nvSpPr>
        <p:spPr bwMode="auto">
          <a:xfrm>
            <a:off x="7308850" y="4508500"/>
            <a:ext cx="328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Clr>
                <a:srgbClr val="7030A0"/>
              </a:buClr>
              <a:buFont typeface="Calibri" panose="020F0502020204030204" pitchFamily="34" charset="0"/>
              <a:buChar char="•"/>
            </a:pPr>
            <a:endParaRPr lang="en-GB" altLang="en-US" sz="1800"/>
          </a:p>
        </p:txBody>
      </p:sp>
      <p:pic>
        <p:nvPicPr>
          <p:cNvPr id="22532" name="Picture 8" descr="http://paranormalehradio.files.wordpress.com/2011/10/100091-green-metallic-orb-icon-social-media-logos-mail.png">
            <a:extLst>
              <a:ext uri="{FF2B5EF4-FFF2-40B4-BE49-F238E27FC236}">
                <a16:creationId xmlns:a16="http://schemas.microsoft.com/office/drawing/2014/main" id="{1448E792-6602-4061-713A-7E6882E023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4878388"/>
            <a:ext cx="615950"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Rectangle 1">
            <a:extLst>
              <a:ext uri="{FF2B5EF4-FFF2-40B4-BE49-F238E27FC236}">
                <a16:creationId xmlns:a16="http://schemas.microsoft.com/office/drawing/2014/main" id="{C7412310-3337-EFFB-D0E6-571E3356EC4E}"/>
              </a:ext>
            </a:extLst>
          </p:cNvPr>
          <p:cNvSpPr>
            <a:spLocks noChangeArrowheads="1"/>
          </p:cNvSpPr>
          <p:nvPr/>
        </p:nvSpPr>
        <p:spPr bwMode="auto">
          <a:xfrm>
            <a:off x="3492500" y="4878388"/>
            <a:ext cx="1982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800">
                <a:latin typeface="Arial" panose="020B0604020202020204" pitchFamily="34" charset="0"/>
                <a:hlinkClick r:id="rId3"/>
              </a:rPr>
              <a:t>E3MAG@etsi.org</a:t>
            </a:r>
            <a:endParaRPr lang="en-GB" altLang="en-US" sz="1800">
              <a:latin typeface="Arial" panose="020B0604020202020204" pitchFamily="34" charset="0"/>
            </a:endParaRPr>
          </a:p>
        </p:txBody>
      </p:sp>
      <p:pic>
        <p:nvPicPr>
          <p:cNvPr id="22534" name="Picture 2">
            <a:extLst>
              <a:ext uri="{FF2B5EF4-FFF2-40B4-BE49-F238E27FC236}">
                <a16:creationId xmlns:a16="http://schemas.microsoft.com/office/drawing/2014/main" id="{018833F1-CDE5-EAC3-45E6-FBFDAD4818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8388" y="333375"/>
            <a:ext cx="4224337"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9FCDC135-D3F8-A115-CDBC-4CE665ECE693}"/>
              </a:ext>
            </a:extLst>
          </p:cNvPr>
          <p:cNvSpPr>
            <a:spLocks noGrp="1"/>
          </p:cNvSpPr>
          <p:nvPr>
            <p:ph type="ctrTitle"/>
          </p:nvPr>
        </p:nvSpPr>
        <p:spPr>
          <a:xfrm>
            <a:off x="900113" y="128588"/>
            <a:ext cx="7772400" cy="1223962"/>
          </a:xfrm>
        </p:spPr>
        <p:txBody>
          <a:bodyPr/>
          <a:lstStyle/>
          <a:p>
            <a:pPr eaLnBrk="1" hangingPunct="1"/>
            <a:r>
              <a:rPr lang="en-GB" altLang="en-US"/>
              <a:t>Welcome to Goteborg</a:t>
            </a:r>
          </a:p>
        </p:txBody>
      </p:sp>
      <p:sp>
        <p:nvSpPr>
          <p:cNvPr id="5123" name="TextBox 3">
            <a:extLst>
              <a:ext uri="{FF2B5EF4-FFF2-40B4-BE49-F238E27FC236}">
                <a16:creationId xmlns:a16="http://schemas.microsoft.com/office/drawing/2014/main" id="{21BC45BA-7CDA-1EC4-44B3-4BDDE85A6D8E}"/>
              </a:ext>
            </a:extLst>
          </p:cNvPr>
          <p:cNvSpPr txBox="1">
            <a:spLocks noChangeArrowheads="1"/>
          </p:cNvSpPr>
          <p:nvPr/>
        </p:nvSpPr>
        <p:spPr bwMode="auto">
          <a:xfrm>
            <a:off x="862013" y="1265238"/>
            <a:ext cx="7847012"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800" b="1"/>
              <a:t>ETSI extends a warm welcome to Goteborg.</a:t>
            </a:r>
          </a:p>
          <a:p>
            <a:pPr eaLnBrk="1" hangingPunct="1">
              <a:spcBef>
                <a:spcPct val="0"/>
              </a:spcBef>
              <a:buFontTx/>
              <a:buNone/>
            </a:pPr>
            <a:endParaRPr lang="en-GB" altLang="en-US" sz="1800" b="1"/>
          </a:p>
          <a:p>
            <a:pPr eaLnBrk="1" hangingPunct="1">
              <a:spcBef>
                <a:spcPct val="0"/>
              </a:spcBef>
              <a:buFontTx/>
              <a:buNone/>
            </a:pPr>
            <a:r>
              <a:rPr lang="en-GB" altLang="en-US" sz="1800" b="1"/>
              <a:t>Last time, we came within Gothia Towers, it was in August 2018 with RAN WGs.</a:t>
            </a:r>
          </a:p>
          <a:p>
            <a:pPr eaLnBrk="1" hangingPunct="1">
              <a:spcBef>
                <a:spcPct val="0"/>
              </a:spcBef>
              <a:buFontTx/>
              <a:buNone/>
            </a:pPr>
            <a:endParaRPr lang="en-GB" altLang="en-US" sz="1800" b="1"/>
          </a:p>
          <a:p>
            <a:pPr eaLnBrk="1" hangingPunct="1">
              <a:spcBef>
                <a:spcPct val="0"/>
              </a:spcBef>
              <a:buFontTx/>
              <a:buNone/>
            </a:pPr>
            <a:r>
              <a:rPr lang="en-GB" altLang="en-US" sz="1800" b="1"/>
              <a:t>SA and CT visited Gothia Towers in January 2018. </a:t>
            </a:r>
          </a:p>
          <a:p>
            <a:pPr eaLnBrk="1" hangingPunct="1">
              <a:spcBef>
                <a:spcPct val="0"/>
              </a:spcBef>
              <a:buFontTx/>
              <a:buNone/>
            </a:pPr>
            <a:endParaRPr lang="en-GB" altLang="en-US" sz="1800"/>
          </a:p>
          <a:p>
            <a:pPr eaLnBrk="1" hangingPunct="1">
              <a:spcBef>
                <a:spcPct val="0"/>
              </a:spcBef>
              <a:buFontTx/>
              <a:buNone/>
            </a:pPr>
            <a:r>
              <a:rPr lang="en-US" altLang="en-US" sz="1800"/>
              <a:t>In recent years, Gothenburg and the West Coast have become a top spot for foodies. World-class seafood, award-winning restaurants, and a magnificent coastline are drawing international visitors in ever-increasing numbers. Gothenburg, or as it's known in Sweden, </a:t>
            </a:r>
            <a:r>
              <a:rPr lang="en-US" altLang="en-US" sz="1800" b="1"/>
              <a:t>Göteborg</a:t>
            </a:r>
            <a:r>
              <a:rPr lang="en-US" altLang="en-US" sz="1800"/>
              <a:t>, is the country's second city, yet very different in character to its faraway big brother, Stockholm.</a:t>
            </a:r>
            <a:endParaRPr lang="en-GB" altLang="en-US"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CC12AE32-46EA-5BBF-7E6C-CE26725B8B7B}"/>
              </a:ext>
            </a:extLst>
          </p:cNvPr>
          <p:cNvSpPr>
            <a:spLocks noGrp="1"/>
          </p:cNvSpPr>
          <p:nvPr>
            <p:ph type="title"/>
          </p:nvPr>
        </p:nvSpPr>
        <p:spPr/>
        <p:txBody>
          <a:bodyPr/>
          <a:lstStyle/>
          <a:p>
            <a:r>
              <a:rPr lang="en-GB" altLang="en-US"/>
              <a:t>Gothenburg on the map</a:t>
            </a:r>
          </a:p>
        </p:txBody>
      </p:sp>
      <p:sp>
        <p:nvSpPr>
          <p:cNvPr id="6147" name="Content Placeholder 3">
            <a:extLst>
              <a:ext uri="{FF2B5EF4-FFF2-40B4-BE49-F238E27FC236}">
                <a16:creationId xmlns:a16="http://schemas.microsoft.com/office/drawing/2014/main" id="{6E994DF3-1432-99B2-3101-30B70500F3C8}"/>
              </a:ext>
            </a:extLst>
          </p:cNvPr>
          <p:cNvSpPr>
            <a:spLocks noGrp="1"/>
          </p:cNvSpPr>
          <p:nvPr>
            <p:ph idx="1"/>
          </p:nvPr>
        </p:nvSpPr>
        <p:spPr>
          <a:xfrm>
            <a:off x="485775" y="1947863"/>
            <a:ext cx="4938713" cy="3622675"/>
          </a:xfrm>
        </p:spPr>
        <p:txBody>
          <a:bodyPr/>
          <a:lstStyle/>
          <a:p>
            <a:endParaRPr lang="en-GB" altLang="en-US"/>
          </a:p>
        </p:txBody>
      </p:sp>
      <p:pic>
        <p:nvPicPr>
          <p:cNvPr id="6148" name="Picture 5">
            <a:extLst>
              <a:ext uri="{FF2B5EF4-FFF2-40B4-BE49-F238E27FC236}">
                <a16:creationId xmlns:a16="http://schemas.microsoft.com/office/drawing/2014/main" id="{23EFE798-5254-CE3B-1293-1BC3A35723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 y="1914525"/>
            <a:ext cx="882015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2DC792A9-92D5-FFF5-32CC-7F9224C79BA2}"/>
              </a:ext>
            </a:extLst>
          </p:cNvPr>
          <p:cNvSpPr>
            <a:spLocks noGrp="1"/>
          </p:cNvSpPr>
          <p:nvPr>
            <p:ph type="title"/>
          </p:nvPr>
        </p:nvSpPr>
        <p:spPr/>
        <p:txBody>
          <a:bodyPr/>
          <a:lstStyle/>
          <a:p>
            <a:r>
              <a:rPr lang="en-GB" altLang="en-US"/>
              <a:t>Gothenburg History</a:t>
            </a:r>
          </a:p>
        </p:txBody>
      </p:sp>
      <p:sp>
        <p:nvSpPr>
          <p:cNvPr id="3" name="Content Placeholder 2">
            <a:extLst>
              <a:ext uri="{FF2B5EF4-FFF2-40B4-BE49-F238E27FC236}">
                <a16:creationId xmlns:a16="http://schemas.microsoft.com/office/drawing/2014/main" id="{3306B570-3852-1029-FAFB-9412524341D3}"/>
              </a:ext>
            </a:extLst>
          </p:cNvPr>
          <p:cNvSpPr>
            <a:spLocks noGrp="1"/>
          </p:cNvSpPr>
          <p:nvPr>
            <p:ph idx="1"/>
          </p:nvPr>
        </p:nvSpPr>
        <p:spPr>
          <a:xfrm>
            <a:off x="488950" y="1885950"/>
            <a:ext cx="8251825" cy="4567386"/>
          </a:xfrm>
        </p:spPr>
        <p:txBody>
          <a:bodyPr/>
          <a:lstStyle/>
          <a:p>
            <a:pPr marL="0" indent="0">
              <a:buFont typeface="Arial" panose="020B0604020202020204" pitchFamily="34" charset="0"/>
              <a:buNone/>
              <a:defRPr/>
            </a:pPr>
            <a:r>
              <a:rPr lang="en-US" sz="1200" dirty="0">
                <a:solidFill>
                  <a:srgbClr val="FF0000"/>
                </a:solidFill>
              </a:rPr>
              <a:t>Gothenburg was founded in 1621 by Gustav II Adolf</a:t>
            </a:r>
            <a:r>
              <a:rPr lang="en-US" sz="1200" dirty="0"/>
              <a:t>, but it was not the first town at the river </a:t>
            </a:r>
            <a:r>
              <a:rPr lang="en-US" sz="1200" dirty="0" err="1"/>
              <a:t>Göta</a:t>
            </a:r>
            <a:r>
              <a:rPr lang="en-US" sz="1200" dirty="0"/>
              <a:t> </a:t>
            </a:r>
            <a:r>
              <a:rPr lang="en-US" sz="1200" dirty="0" err="1"/>
              <a:t>älv’s</a:t>
            </a:r>
            <a:r>
              <a:rPr lang="en-US" sz="1200" dirty="0"/>
              <a:t> outlet. At the end of the 15</a:t>
            </a:r>
            <a:r>
              <a:rPr lang="en-US" sz="1200" baseline="30000" dirty="0"/>
              <a:t>th</a:t>
            </a:r>
            <a:r>
              <a:rPr lang="en-US" sz="1200" dirty="0"/>
              <a:t> century Nya </a:t>
            </a:r>
            <a:r>
              <a:rPr lang="en-US" sz="1200" dirty="0" err="1"/>
              <a:t>Lödöse</a:t>
            </a:r>
            <a:r>
              <a:rPr lang="en-US" sz="1200" dirty="0"/>
              <a:t> was built and became an important trade city for Sweden. Nya </a:t>
            </a:r>
            <a:r>
              <a:rPr lang="en-US" sz="1200" dirty="0" err="1"/>
              <a:t>Lödöse</a:t>
            </a:r>
            <a:r>
              <a:rPr lang="en-US" sz="1200" dirty="0"/>
              <a:t> stood at the site were the district </a:t>
            </a:r>
            <a:r>
              <a:rPr lang="en-US" sz="1200" dirty="0" err="1"/>
              <a:t>Gamlestaden</a:t>
            </a:r>
            <a:r>
              <a:rPr lang="en-US" sz="1200" dirty="0"/>
              <a:t> is today.</a:t>
            </a:r>
          </a:p>
          <a:p>
            <a:pPr marL="0" indent="0">
              <a:buFont typeface="Arial" panose="020B0604020202020204" pitchFamily="34" charset="0"/>
              <a:buNone/>
              <a:defRPr/>
            </a:pPr>
            <a:endParaRPr lang="en-US" sz="1200" dirty="0"/>
          </a:p>
          <a:p>
            <a:pPr marL="0" indent="0">
              <a:buFont typeface="Arial" panose="020B0604020202020204" pitchFamily="34" charset="0"/>
              <a:buNone/>
              <a:defRPr/>
            </a:pPr>
            <a:r>
              <a:rPr lang="en-US" sz="1200" dirty="0" err="1"/>
              <a:t>Göteborg</a:t>
            </a:r>
            <a:r>
              <a:rPr lang="en-US" sz="1200" dirty="0"/>
              <a:t> celebrates its 400</a:t>
            </a:r>
            <a:r>
              <a:rPr lang="en-US" sz="1200" baseline="30000" dirty="0"/>
              <a:t>th</a:t>
            </a:r>
            <a:r>
              <a:rPr lang="en-US" sz="1200" dirty="0"/>
              <a:t> anniversary during summer of 2023, which is two years late due to the pandemic.</a:t>
            </a:r>
          </a:p>
          <a:p>
            <a:pPr marL="0" indent="0">
              <a:buFont typeface="Arial" panose="020B0604020202020204" pitchFamily="34" charset="0"/>
              <a:buNone/>
              <a:defRPr/>
            </a:pPr>
            <a:endParaRPr lang="en-US" sz="1200" dirty="0"/>
          </a:p>
          <a:p>
            <a:pPr marL="0" indent="0">
              <a:buFont typeface="Arial" panose="020B0604020202020204" pitchFamily="34" charset="0"/>
              <a:buNone/>
              <a:defRPr/>
            </a:pPr>
            <a:r>
              <a:rPr lang="en-US" sz="1200" dirty="0"/>
              <a:t>King Charles IX  (for many people in Gothenburg known as the king on the stallion "</a:t>
            </a:r>
            <a:r>
              <a:rPr lang="en-US" sz="1200" dirty="0" err="1"/>
              <a:t>Kopparmärra</a:t>
            </a:r>
            <a:r>
              <a:rPr lang="en-US" sz="1200" dirty="0"/>
              <a:t>" at </a:t>
            </a:r>
            <a:r>
              <a:rPr lang="en-US" sz="1200" dirty="0" err="1"/>
              <a:t>Kungsportsplatsen</a:t>
            </a:r>
            <a:r>
              <a:rPr lang="en-US" sz="1200" dirty="0"/>
              <a:t>) took the decision to build the city of Gothenburg in 1607 at the current area </a:t>
            </a:r>
            <a:r>
              <a:rPr lang="en-US" sz="1200" dirty="0" err="1"/>
              <a:t>Färjestaden</a:t>
            </a:r>
            <a:r>
              <a:rPr lang="en-US" sz="1200" dirty="0"/>
              <a:t> on the island </a:t>
            </a:r>
            <a:r>
              <a:rPr lang="en-US" sz="1200" dirty="0" err="1"/>
              <a:t>Hisingen</a:t>
            </a:r>
            <a:r>
              <a:rPr lang="en-US" sz="1200" dirty="0"/>
              <a:t>. This town was completely destroyed in 1611 when the Danes burned it to the ground. Fortunately, the Swedes did not give up the idea of ​​a western commercial city, and in 1619 the king </a:t>
            </a:r>
            <a:r>
              <a:rPr lang="en-US" sz="1200" dirty="0" err="1"/>
              <a:t>Gustavus</a:t>
            </a:r>
            <a:r>
              <a:rPr lang="en-US" sz="1200" dirty="0"/>
              <a:t> Adolphus proclaimed “Here, the city shall lie" and pointed to the ground in today's Gothenburg. This alleged occasion is immortalized at the Gustaf Adolf Square by artist Bengt </a:t>
            </a:r>
            <a:r>
              <a:rPr lang="en-US" sz="1200" dirty="0" err="1"/>
              <a:t>Erland</a:t>
            </a:r>
            <a:r>
              <a:rPr lang="en-US" sz="1200" dirty="0"/>
              <a:t> Fogelberg and his famous statue of the king.</a:t>
            </a:r>
          </a:p>
          <a:p>
            <a:pPr marL="0" indent="0">
              <a:buFont typeface="Arial" panose="020B0604020202020204" pitchFamily="34" charset="0"/>
              <a:buNone/>
              <a:defRPr/>
            </a:pPr>
            <a:endParaRPr lang="en-US" sz="1200" dirty="0"/>
          </a:p>
          <a:p>
            <a:pPr>
              <a:defRPr/>
            </a:pPr>
            <a:r>
              <a:rPr lang="en-US" sz="1200" b="1" dirty="0"/>
              <a:t>Gothenburg during the 17th century</a:t>
            </a:r>
          </a:p>
          <a:p>
            <a:pPr marL="0" indent="0">
              <a:buFont typeface="Arial" panose="020B0604020202020204" pitchFamily="34" charset="0"/>
              <a:buNone/>
              <a:defRPr/>
            </a:pPr>
            <a:r>
              <a:rPr lang="en-US" sz="1200" dirty="0"/>
              <a:t>Gothenburg was built during the 1600s by the Dutch, as they were considered the best at building on marshland.</a:t>
            </a:r>
          </a:p>
          <a:p>
            <a:pPr marL="0" indent="0">
              <a:buFont typeface="Arial" panose="020B0604020202020204" pitchFamily="34" charset="0"/>
              <a:buNone/>
              <a:defRPr/>
            </a:pPr>
            <a:endParaRPr lang="en-US" sz="1200" dirty="0"/>
          </a:p>
          <a:p>
            <a:pPr>
              <a:defRPr/>
            </a:pPr>
            <a:r>
              <a:rPr lang="en-US" sz="1200" b="1" dirty="0"/>
              <a:t>Gothenburg during the 18th century</a:t>
            </a:r>
          </a:p>
          <a:p>
            <a:pPr marL="0" indent="0">
              <a:buFont typeface="Arial" panose="020B0604020202020204" pitchFamily="34" charset="0"/>
              <a:buNone/>
              <a:defRPr/>
            </a:pPr>
            <a:r>
              <a:rPr lang="en-US" sz="1200" dirty="0"/>
              <a:t>During the 1700s Gothenburg grew into a huge city for the time: over 10,000 (!) inhabitants. The port's importance grew and thanks to the Swedish East India Company, as well as exports of iron and wood, </a:t>
            </a:r>
            <a:r>
              <a:rPr lang="en-US" sz="1200" dirty="0">
                <a:solidFill>
                  <a:srgbClr val="FF0000"/>
                </a:solidFill>
              </a:rPr>
              <a:t>Gothenburg became a major trading and shipping town. The tobacco and sugar industry was along with the herring fishery other key industries and gave the city of Gothenburg big profits.</a:t>
            </a:r>
            <a:r>
              <a:rPr lang="en-US" sz="1200" dirty="0"/>
              <a:t> Many of the wealthy merchants of those days built magnificent log houses along the city canals. Unfortunately, Gothenburg was hit by a series of fires in the late 1700s and therefore none of the original wooden buildings remain. </a:t>
            </a:r>
          </a:p>
          <a:p>
            <a:pPr marL="0" indent="0">
              <a:buFont typeface="Arial" panose="020B0604020202020204" pitchFamily="34" charset="0"/>
              <a:buNone/>
              <a:defRPr/>
            </a:pPr>
            <a:endParaRPr lang="en-GB" sz="1200"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B6D760B-5D27-31AA-E063-9494A90212A1}"/>
              </a:ext>
            </a:extLst>
          </p:cNvPr>
          <p:cNvSpPr>
            <a:spLocks noGrp="1"/>
          </p:cNvSpPr>
          <p:nvPr>
            <p:ph type="title"/>
          </p:nvPr>
        </p:nvSpPr>
        <p:spPr/>
        <p:txBody>
          <a:bodyPr/>
          <a:lstStyle/>
          <a:p>
            <a:r>
              <a:rPr lang="en-GB" altLang="en-US"/>
              <a:t>Gothenburg History</a:t>
            </a:r>
          </a:p>
        </p:txBody>
      </p:sp>
      <p:sp>
        <p:nvSpPr>
          <p:cNvPr id="3" name="Content Placeholder 2">
            <a:extLst>
              <a:ext uri="{FF2B5EF4-FFF2-40B4-BE49-F238E27FC236}">
                <a16:creationId xmlns:a16="http://schemas.microsoft.com/office/drawing/2014/main" id="{92282D28-13AD-D57C-BA5C-423B5BC6F9F5}"/>
              </a:ext>
            </a:extLst>
          </p:cNvPr>
          <p:cNvSpPr>
            <a:spLocks noGrp="1"/>
          </p:cNvSpPr>
          <p:nvPr>
            <p:ph idx="1"/>
          </p:nvPr>
        </p:nvSpPr>
        <p:spPr>
          <a:xfrm>
            <a:off x="488950" y="1885950"/>
            <a:ext cx="8251825" cy="3703290"/>
          </a:xfrm>
        </p:spPr>
        <p:txBody>
          <a:bodyPr/>
          <a:lstStyle/>
          <a:p>
            <a:pPr>
              <a:defRPr/>
            </a:pPr>
            <a:r>
              <a:rPr lang="en-US" sz="1200" b="1" dirty="0"/>
              <a:t>Gothenburg during the 19</a:t>
            </a:r>
            <a:r>
              <a:rPr lang="en-US" sz="1200" b="1" baseline="30000" dirty="0"/>
              <a:t>th</a:t>
            </a:r>
            <a:r>
              <a:rPr lang="en-US" sz="1200" b="1" dirty="0"/>
              <a:t> century</a:t>
            </a:r>
          </a:p>
          <a:p>
            <a:pPr marL="0" indent="0">
              <a:buFont typeface="Arial" panose="020B0604020202020204" pitchFamily="34" charset="0"/>
              <a:buNone/>
              <a:defRPr/>
            </a:pPr>
            <a:r>
              <a:rPr lang="en-US" sz="1200" dirty="0"/>
              <a:t>Because of the fires a building ordinance was added in 1803 which declared that only stone houses could be built inside the moat. Some of Gothenburg's most characteristic neighborhoods were built in the 19</a:t>
            </a:r>
            <a:r>
              <a:rPr lang="en-US" sz="1200" baseline="30000" dirty="0"/>
              <a:t>th</a:t>
            </a:r>
            <a:r>
              <a:rPr lang="en-US" sz="1200" dirty="0"/>
              <a:t> century, for example </a:t>
            </a:r>
            <a:r>
              <a:rPr lang="en-US" sz="1200" dirty="0" err="1"/>
              <a:t>Vasastaden</a:t>
            </a:r>
            <a:r>
              <a:rPr lang="en-US" sz="1200" dirty="0"/>
              <a:t>, </a:t>
            </a:r>
            <a:r>
              <a:rPr lang="en-US" sz="1200" dirty="0" err="1"/>
              <a:t>Lorensberg</a:t>
            </a:r>
            <a:r>
              <a:rPr lang="en-US" sz="1200" dirty="0"/>
              <a:t> and the main boulevard </a:t>
            </a:r>
            <a:r>
              <a:rPr lang="en-US" sz="1200" dirty="0" err="1"/>
              <a:t>Avenyn</a:t>
            </a:r>
            <a:r>
              <a:rPr lang="en-US" sz="1200" dirty="0"/>
              <a:t> (clearly inspired by other formal European streets like Champs-Élysées in Paris). </a:t>
            </a:r>
          </a:p>
          <a:p>
            <a:pPr marL="0" indent="0">
              <a:buFont typeface="Arial" panose="020B0604020202020204" pitchFamily="34" charset="0"/>
              <a:buNone/>
              <a:defRPr/>
            </a:pPr>
            <a:endParaRPr lang="en-US" sz="1200" dirty="0"/>
          </a:p>
          <a:p>
            <a:pPr>
              <a:defRPr/>
            </a:pPr>
            <a:r>
              <a:rPr lang="en-US" sz="1200" b="1" dirty="0"/>
              <a:t>Gothenburg during the 20</a:t>
            </a:r>
            <a:r>
              <a:rPr lang="en-US" sz="1200" b="1" baseline="30000" dirty="0"/>
              <a:t>th</a:t>
            </a:r>
            <a:r>
              <a:rPr lang="en-US" sz="1200" b="1" dirty="0"/>
              <a:t> century</a:t>
            </a:r>
          </a:p>
          <a:p>
            <a:pPr marL="0" indent="0">
              <a:buFont typeface="Arial" panose="020B0604020202020204" pitchFamily="34" charset="0"/>
              <a:buNone/>
              <a:defRPr/>
            </a:pPr>
            <a:r>
              <a:rPr lang="en-US" sz="1200" dirty="0"/>
              <a:t>During the 1900s Gothenburg grew and as part of this expansion many new neighborhoods were built. The island </a:t>
            </a:r>
            <a:r>
              <a:rPr lang="en-US" sz="1200" dirty="0" err="1"/>
              <a:t>Hisingen</a:t>
            </a:r>
            <a:r>
              <a:rPr lang="en-US" sz="1200" dirty="0"/>
              <a:t> became a more integral part of the city </a:t>
            </a:r>
            <a:r>
              <a:rPr lang="en-US" sz="1200" dirty="0" err="1"/>
              <a:t>centre</a:t>
            </a:r>
            <a:r>
              <a:rPr lang="en-US" sz="1200" dirty="0"/>
              <a:t> of Gothenburg when neighborhoods like </a:t>
            </a:r>
            <a:r>
              <a:rPr lang="en-US" sz="1200" dirty="0" err="1"/>
              <a:t>Lindholmen</a:t>
            </a:r>
            <a:r>
              <a:rPr lang="en-US" sz="1200" dirty="0"/>
              <a:t>, </a:t>
            </a:r>
            <a:r>
              <a:rPr lang="en-US" sz="1200" dirty="0" err="1"/>
              <a:t>Lundby</a:t>
            </a:r>
            <a:r>
              <a:rPr lang="en-US" sz="1200" dirty="0"/>
              <a:t>, </a:t>
            </a:r>
            <a:r>
              <a:rPr lang="en-US" sz="1200" dirty="0" err="1"/>
              <a:t>Brämaregården</a:t>
            </a:r>
            <a:r>
              <a:rPr lang="en-US" sz="1200" dirty="0"/>
              <a:t> and </a:t>
            </a:r>
            <a:r>
              <a:rPr lang="en-US" sz="1200" dirty="0" err="1"/>
              <a:t>Rambergsstaden</a:t>
            </a:r>
            <a:r>
              <a:rPr lang="en-US" sz="1200" dirty="0"/>
              <a:t> was built. Two bridges were built over to </a:t>
            </a:r>
            <a:r>
              <a:rPr lang="en-US" sz="1200" dirty="0" err="1"/>
              <a:t>Hisingen</a:t>
            </a:r>
            <a:r>
              <a:rPr lang="en-US" sz="1200" dirty="0"/>
              <a:t>: </a:t>
            </a:r>
            <a:r>
              <a:rPr lang="en-US" sz="1200" dirty="0" err="1"/>
              <a:t>Göta</a:t>
            </a:r>
            <a:r>
              <a:rPr lang="en-US" sz="1200" dirty="0"/>
              <a:t> </a:t>
            </a:r>
            <a:r>
              <a:rPr lang="en-US" sz="1200" dirty="0" err="1"/>
              <a:t>Älvbron</a:t>
            </a:r>
            <a:r>
              <a:rPr lang="en-US" sz="1200" dirty="0"/>
              <a:t> opened in 1939 and </a:t>
            </a:r>
            <a:r>
              <a:rPr lang="en-US" sz="1200" dirty="0" err="1"/>
              <a:t>Älvsborgsbron</a:t>
            </a:r>
            <a:r>
              <a:rPr lang="en-US" sz="1200" dirty="0"/>
              <a:t> in 1966.</a:t>
            </a:r>
          </a:p>
          <a:p>
            <a:pPr marL="0" indent="0">
              <a:buFont typeface="Arial" panose="020B0604020202020204" pitchFamily="34" charset="0"/>
              <a:buNone/>
              <a:defRPr/>
            </a:pPr>
            <a:endParaRPr lang="en-US" sz="1200" dirty="0"/>
          </a:p>
          <a:p>
            <a:pPr>
              <a:defRPr/>
            </a:pPr>
            <a:r>
              <a:rPr lang="en-US" sz="1200" b="1" dirty="0"/>
              <a:t>Gothenburg during the 21</a:t>
            </a:r>
            <a:r>
              <a:rPr lang="en-US" sz="1200" b="1" baseline="30000" dirty="0"/>
              <a:t>st</a:t>
            </a:r>
            <a:r>
              <a:rPr lang="en-US" sz="1200" b="1" dirty="0"/>
              <a:t> century</a:t>
            </a:r>
          </a:p>
          <a:p>
            <a:pPr marL="0" indent="0">
              <a:buFont typeface="Arial" panose="020B0604020202020204" pitchFamily="34" charset="0"/>
              <a:buNone/>
              <a:defRPr/>
            </a:pPr>
            <a:r>
              <a:rPr lang="en-US" sz="1200" dirty="0"/>
              <a:t>In many aspects Gothenburg has gone from an industrial seaside town towards an innovative modern city. The heritage remains though and for example fishing is still a huge part of the city today. The range of fresh fish and seafood is unique and in the early mornings you can see the fishing boats unload at the quays. Do not miss to visit Scandinavia's largest fish auction in the fishing harbor</a:t>
            </a:r>
          </a:p>
          <a:p>
            <a:pPr marL="0" indent="0">
              <a:buFont typeface="Arial" panose="020B0604020202020204" pitchFamily="34" charset="0"/>
              <a:buNone/>
              <a:defRPr/>
            </a:pPr>
            <a:r>
              <a:rPr lang="en-US" sz="1200" dirty="0"/>
              <a:t>Now just after the 400th anniversary for Gothenburg in 2021 many new parts of the city are under development. The area around </a:t>
            </a:r>
            <a:r>
              <a:rPr lang="en-US" sz="1200" dirty="0" err="1"/>
              <a:t>Frihamnen</a:t>
            </a:r>
            <a:r>
              <a:rPr lang="en-US" sz="1200" dirty="0"/>
              <a:t> (the old Freeport in the central part) will become a whole new neighborhood for at least 15,000 inhabitants. During the summer of 2023 (2 years late due to the pandemic) there is a big jubilee </a:t>
            </a:r>
            <a:endParaRPr lang="en-GB" sz="120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2F279A30-A8CA-EA65-ED97-BCBD1F354FF4}"/>
              </a:ext>
            </a:extLst>
          </p:cNvPr>
          <p:cNvSpPr>
            <a:spLocks noGrp="1"/>
          </p:cNvSpPr>
          <p:nvPr>
            <p:ph type="title"/>
          </p:nvPr>
        </p:nvSpPr>
        <p:spPr/>
        <p:txBody>
          <a:bodyPr/>
          <a:lstStyle/>
          <a:p>
            <a:r>
              <a:rPr lang="en-GB" altLang="en-US" sz="2400"/>
              <a:t>Gothenburg – some things to do or places to see</a:t>
            </a:r>
            <a:endParaRPr lang="en-GB" altLang="en-US" sz="2800"/>
          </a:p>
        </p:txBody>
      </p:sp>
      <p:sp>
        <p:nvSpPr>
          <p:cNvPr id="9219" name="Content Placeholder 5">
            <a:extLst>
              <a:ext uri="{FF2B5EF4-FFF2-40B4-BE49-F238E27FC236}">
                <a16:creationId xmlns:a16="http://schemas.microsoft.com/office/drawing/2014/main" id="{3F18B59B-BE68-F31A-8A02-AAAAD8EF90FA}"/>
              </a:ext>
            </a:extLst>
          </p:cNvPr>
          <p:cNvSpPr>
            <a:spLocks noGrp="1"/>
          </p:cNvSpPr>
          <p:nvPr>
            <p:ph idx="1"/>
          </p:nvPr>
        </p:nvSpPr>
        <p:spPr>
          <a:xfrm>
            <a:off x="457200" y="1417638"/>
            <a:ext cx="8229600" cy="4708525"/>
          </a:xfrm>
        </p:spPr>
        <p:txBody>
          <a:bodyPr/>
          <a:lstStyle/>
          <a:p>
            <a:r>
              <a:rPr lang="en-US" altLang="en-US" sz="1600" b="1" dirty="0">
                <a:hlinkClick r:id="rId2"/>
              </a:rPr>
              <a:t>The Museum of Art </a:t>
            </a:r>
            <a:r>
              <a:rPr lang="en-US" altLang="en-US" sz="1600" b="1" dirty="0"/>
              <a:t>(</a:t>
            </a:r>
            <a:r>
              <a:rPr lang="en-US" altLang="en-US" sz="1600" b="1" dirty="0" err="1"/>
              <a:t>Konstmuseet</a:t>
            </a:r>
            <a:r>
              <a:rPr lang="en-US" altLang="en-US" sz="1600" b="1" dirty="0"/>
              <a:t>)</a:t>
            </a:r>
          </a:p>
          <a:p>
            <a:r>
              <a:rPr lang="en-GB" altLang="en-US" sz="1600" b="1" dirty="0" err="1">
                <a:hlinkClick r:id="rId3"/>
              </a:rPr>
              <a:t>Magasinkvarteret</a:t>
            </a:r>
            <a:r>
              <a:rPr lang="en-GB" altLang="en-US" sz="1600" b="1" dirty="0"/>
              <a:t> (A Shopping Quarter)</a:t>
            </a:r>
          </a:p>
          <a:p>
            <a:r>
              <a:rPr lang="en-GB" altLang="en-US" sz="1600" b="1" dirty="0" err="1">
                <a:hlinkClick r:id="rId4"/>
              </a:rPr>
              <a:t>Nordstan</a:t>
            </a:r>
            <a:r>
              <a:rPr lang="en-GB" altLang="en-US" sz="1600" b="1" dirty="0"/>
              <a:t> (Shopping </a:t>
            </a:r>
            <a:r>
              <a:rPr lang="en-GB" altLang="en-US" sz="1600" b="1" dirty="0" err="1"/>
              <a:t>center</a:t>
            </a:r>
            <a:r>
              <a:rPr lang="en-GB" altLang="en-US" sz="1600" b="1" dirty="0"/>
              <a:t> in downtown)</a:t>
            </a:r>
          </a:p>
          <a:p>
            <a:r>
              <a:rPr lang="en-GB" altLang="en-US" sz="1600" b="1" dirty="0" err="1">
                <a:hlinkClick r:id="rId5"/>
              </a:rPr>
              <a:t>Liseberg</a:t>
            </a:r>
            <a:r>
              <a:rPr lang="en-GB" altLang="en-US" sz="1600" b="1" dirty="0"/>
              <a:t> (Amusement park next to </a:t>
            </a:r>
            <a:r>
              <a:rPr lang="en-GB" altLang="en-US" sz="1600" b="1" dirty="0" err="1"/>
              <a:t>Gothia</a:t>
            </a:r>
            <a:r>
              <a:rPr lang="en-GB" altLang="en-US" sz="1600" b="1" dirty="0"/>
              <a:t> Towers)</a:t>
            </a:r>
          </a:p>
          <a:p>
            <a:r>
              <a:rPr lang="en-GB" altLang="en-US" sz="1600" b="1" dirty="0">
                <a:hlinkClick r:id="rId6"/>
              </a:rPr>
              <a:t>Ocean Bus </a:t>
            </a:r>
            <a:r>
              <a:rPr lang="en-GB" altLang="en-US" sz="1600" b="1" dirty="0"/>
              <a:t>(Amphibious bus making a guided city tour on land and water)</a:t>
            </a:r>
          </a:p>
          <a:p>
            <a:r>
              <a:rPr lang="en-GB" altLang="en-US" sz="1600" b="1" dirty="0" err="1">
                <a:hlinkClick r:id="rId7"/>
              </a:rPr>
              <a:t>Botaniska</a:t>
            </a:r>
            <a:r>
              <a:rPr lang="en-GB" altLang="en-US" sz="1600" b="1" dirty="0"/>
              <a:t> (Gothenburg botanical gardens)</a:t>
            </a:r>
          </a:p>
          <a:p>
            <a:r>
              <a:rPr lang="en-GB" altLang="en-US" sz="1600" b="1" dirty="0">
                <a:hlinkClick r:id="rId8"/>
              </a:rPr>
              <a:t>The </a:t>
            </a:r>
            <a:r>
              <a:rPr lang="en-GB" altLang="en-US" sz="1600" b="1" dirty="0" err="1">
                <a:hlinkClick r:id="rId8"/>
              </a:rPr>
              <a:t>Paddan</a:t>
            </a:r>
            <a:r>
              <a:rPr lang="en-GB" altLang="en-US" sz="1600" b="1" dirty="0">
                <a:hlinkClick r:id="rId8"/>
              </a:rPr>
              <a:t> Tour</a:t>
            </a:r>
            <a:r>
              <a:rPr lang="en-GB" altLang="en-US" sz="1600" b="1" dirty="0"/>
              <a:t> (Guided city tour by boat)</a:t>
            </a:r>
          </a:p>
          <a:p>
            <a:r>
              <a:rPr lang="en-GB" altLang="en-US" sz="1600" b="1" dirty="0" err="1">
                <a:hlinkClick r:id="rId9"/>
              </a:rPr>
              <a:t>Trädgårdsföreningen</a:t>
            </a:r>
            <a:r>
              <a:rPr lang="en-GB" altLang="en-US" sz="1600" b="1" dirty="0"/>
              <a:t> (City garden with e.g. rose garden and Palm house)</a:t>
            </a:r>
          </a:p>
          <a:p>
            <a:r>
              <a:rPr lang="en-US" altLang="en-US" sz="1600" b="1" dirty="0">
                <a:hlinkClick r:id="rId10"/>
              </a:rPr>
              <a:t>Volvo museum </a:t>
            </a:r>
            <a:r>
              <a:rPr lang="en-US" altLang="en-US" sz="1600" b="1" dirty="0"/>
              <a:t>(Gothenburg is the hometown of Volvo)</a:t>
            </a:r>
          </a:p>
          <a:p>
            <a:r>
              <a:rPr lang="en-US" altLang="en-US" sz="1600" b="1" dirty="0" err="1">
                <a:hlinkClick r:id="rId11"/>
              </a:rPr>
              <a:t>Delsjö</a:t>
            </a:r>
            <a:r>
              <a:rPr lang="en-US" altLang="en-US" sz="1600" b="1" dirty="0">
                <a:hlinkClick r:id="rId11"/>
              </a:rPr>
              <a:t> area</a:t>
            </a:r>
            <a:r>
              <a:rPr lang="en-US" altLang="en-US" sz="1600" b="1" dirty="0"/>
              <a:t> (Nature reserve not too far from </a:t>
            </a:r>
            <a:r>
              <a:rPr lang="en-US" altLang="en-US" sz="1600" b="1" dirty="0" err="1"/>
              <a:t>Gothia</a:t>
            </a:r>
            <a:r>
              <a:rPr lang="en-US" altLang="en-US" sz="1600" b="1" dirty="0"/>
              <a:t> Towers, where you can swim, walk, run, rent canoes, try a high rope course, </a:t>
            </a:r>
            <a:r>
              <a:rPr lang="en-US" altLang="en-US" sz="1600" b="1" dirty="0" err="1"/>
              <a:t>etc</a:t>
            </a:r>
            <a:r>
              <a:rPr lang="en-US" altLang="en-US" sz="1600" b="1" dirty="0"/>
              <a:t>)</a:t>
            </a:r>
          </a:p>
          <a:p>
            <a:r>
              <a:rPr lang="en-US" altLang="en-US" sz="1600" b="1" dirty="0" err="1">
                <a:hlinkClick r:id="rId12"/>
              </a:rPr>
              <a:t>Ostindiefararen</a:t>
            </a:r>
            <a:r>
              <a:rPr lang="en-US" altLang="en-US" sz="1600" b="1" dirty="0"/>
              <a:t> (Replica of an 18th century inter-continental merchant ship. However, very limited opening hours in 2</a:t>
            </a:r>
            <a:r>
              <a:rPr lang="en-US" altLang="en-US" sz="1600" b="1" baseline="30000" dirty="0"/>
              <a:t>nd</a:t>
            </a:r>
            <a:r>
              <a:rPr lang="en-US" altLang="en-US" sz="1600" b="1" dirty="0"/>
              <a:t> half of August, so please check first)</a:t>
            </a:r>
          </a:p>
          <a:p>
            <a:r>
              <a:rPr lang="en-US" altLang="en-US" sz="1600" b="1" dirty="0">
                <a:hlinkClick r:id="rId13"/>
              </a:rPr>
              <a:t>Gothenburg archipelago </a:t>
            </a:r>
            <a:r>
              <a:rPr lang="en-US" altLang="en-US" sz="1600" b="1" dirty="0"/>
              <a:t>(Visit one or a couple of islands off the Gothenburg coast, for walks, a swim and restaurants. May require a full day). </a:t>
            </a:r>
          </a:p>
          <a:p>
            <a:r>
              <a:rPr lang="en-US" altLang="en-US" sz="1600" b="1" dirty="0" err="1">
                <a:hlinkClick r:id="rId14"/>
              </a:rPr>
              <a:t>Haga</a:t>
            </a:r>
            <a:r>
              <a:rPr lang="en-US" altLang="en-US" sz="1600" b="1" dirty="0">
                <a:hlinkClick r:id="rId14"/>
              </a:rPr>
              <a:t> area </a:t>
            </a:r>
            <a:r>
              <a:rPr lang="en-US" altLang="en-US" sz="1600" b="1" dirty="0"/>
              <a:t>(</a:t>
            </a:r>
            <a:r>
              <a:rPr lang="en-US" altLang="en-SE" sz="1600" b="1" dirty="0">
                <a:cs typeface="Calibri" panose="020F0502020204030204" pitchFamily="34" charset="0"/>
              </a:rPr>
              <a:t>One of Gothenburg’s oldest neighborhoods. Nice for a walk and a “</a:t>
            </a:r>
            <a:r>
              <a:rPr lang="en-US" altLang="en-SE" sz="1600" b="1" u="sng" dirty="0">
                <a:solidFill>
                  <a:srgbClr val="0563C1"/>
                </a:solidFill>
                <a:cs typeface="Calibri" panose="020F0502020204030204" pitchFamily="34" charset="0"/>
                <a:hlinkClick r:id="rId15"/>
              </a:rPr>
              <a:t>fika</a:t>
            </a:r>
            <a:r>
              <a:rPr lang="en-US" altLang="en-SE" sz="1600" b="1" dirty="0">
                <a:cs typeface="Calibri" panose="020F0502020204030204" pitchFamily="34" charset="0"/>
              </a:rPr>
              <a:t>”.</a:t>
            </a:r>
            <a:r>
              <a:rPr lang="en-US" altLang="en-US" sz="1600" b="1" dirty="0"/>
              <a:t>)</a:t>
            </a:r>
          </a:p>
        </p:txBody>
      </p:sp>
      <p:pic>
        <p:nvPicPr>
          <p:cNvPr id="9220" name="Picture 2" descr="The area is the home of three new attractions: Children's paradise, the Venetian Carousel and AeroSpin.">
            <a:extLst>
              <a:ext uri="{FF2B5EF4-FFF2-40B4-BE49-F238E27FC236}">
                <a16:creationId xmlns:a16="http://schemas.microsoft.com/office/drawing/2014/main" id="{95FFB5E2-A812-CDF7-F5C5-244CB0E30D4A}"/>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519862" y="980728"/>
            <a:ext cx="2166938"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D55404C2-D97F-B17D-2BDC-78D96403F1DC}"/>
              </a:ext>
            </a:extLst>
          </p:cNvPr>
          <p:cNvSpPr>
            <a:spLocks noGrp="1"/>
          </p:cNvSpPr>
          <p:nvPr>
            <p:ph type="title"/>
          </p:nvPr>
        </p:nvSpPr>
        <p:spPr>
          <a:xfrm>
            <a:off x="334963" y="1028700"/>
            <a:ext cx="6827837" cy="857250"/>
          </a:xfrm>
        </p:spPr>
        <p:txBody>
          <a:bodyPr/>
          <a:lstStyle/>
          <a:p>
            <a:r>
              <a:rPr lang="en-GB" altLang="en-US" sz="2400"/>
              <a:t>Gothenburg – some places to see</a:t>
            </a:r>
            <a:endParaRPr lang="en-GB" altLang="en-US" sz="2800"/>
          </a:p>
        </p:txBody>
      </p:sp>
      <p:sp>
        <p:nvSpPr>
          <p:cNvPr id="10243" name="Content Placeholder 5">
            <a:extLst>
              <a:ext uri="{FF2B5EF4-FFF2-40B4-BE49-F238E27FC236}">
                <a16:creationId xmlns:a16="http://schemas.microsoft.com/office/drawing/2014/main" id="{99823F61-E8E5-B32C-3C12-4F4B666C71EC}"/>
              </a:ext>
            </a:extLst>
          </p:cNvPr>
          <p:cNvSpPr>
            <a:spLocks noGrp="1"/>
          </p:cNvSpPr>
          <p:nvPr>
            <p:ph idx="1"/>
          </p:nvPr>
        </p:nvSpPr>
        <p:spPr>
          <a:xfrm>
            <a:off x="336550" y="1773238"/>
            <a:ext cx="5514975" cy="2009775"/>
          </a:xfrm>
        </p:spPr>
        <p:txBody>
          <a:bodyPr/>
          <a:lstStyle/>
          <a:p>
            <a:r>
              <a:rPr lang="en-US" altLang="en-US" sz="2800" b="1"/>
              <a:t>Feskekörka (The Fish Market)</a:t>
            </a:r>
          </a:p>
          <a:p>
            <a:pPr lvl="1"/>
            <a:r>
              <a:rPr lang="en-US" altLang="en-US" sz="1600"/>
              <a:t>The fish market hall Feskekôrka, (‘fish church’ in Swedish) is an indoor fish and shellfish market where you can buy all kinds of seafood delicacies caught on the day</a:t>
            </a:r>
            <a:endParaRPr lang="en-US" altLang="en-US" sz="1600" b="1"/>
          </a:p>
        </p:txBody>
      </p:sp>
      <p:pic>
        <p:nvPicPr>
          <p:cNvPr id="10244" name="Picture 2">
            <a:extLst>
              <a:ext uri="{FF2B5EF4-FFF2-40B4-BE49-F238E27FC236}">
                <a16:creationId xmlns:a16="http://schemas.microsoft.com/office/drawing/2014/main" id="{31CC32C6-5C82-5ED4-74B3-338F663EFC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5988" y="1471613"/>
            <a:ext cx="2873375"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5">
            <a:extLst>
              <a:ext uri="{FF2B5EF4-FFF2-40B4-BE49-F238E27FC236}">
                <a16:creationId xmlns:a16="http://schemas.microsoft.com/office/drawing/2014/main" id="{4ACB2A9A-54AD-F831-7EEF-B10728D8D5B9}"/>
              </a:ext>
            </a:extLst>
          </p:cNvPr>
          <p:cNvSpPr txBox="1">
            <a:spLocks/>
          </p:cNvSpPr>
          <p:nvPr/>
        </p:nvSpPr>
        <p:spPr bwMode="auto">
          <a:xfrm>
            <a:off x="317500" y="3644900"/>
            <a:ext cx="8551863" cy="2620963"/>
          </a:xfrm>
          <a:prstGeom prst="rect">
            <a:avLst/>
          </a:prstGeom>
          <a:noFill/>
          <a:ln>
            <a:noFill/>
          </a:ln>
        </p:spPr>
        <p:txBody>
          <a:bodyPr/>
          <a:lstStyle>
            <a:lvl1pPr marL="342900" indent="-342900" algn="l" rtl="0" eaLnBrk="0" fontAlgn="base" hangingPunct="0">
              <a:spcBef>
                <a:spcPct val="20000"/>
              </a:spcBef>
              <a:spcAft>
                <a:spcPct val="0"/>
              </a:spcAft>
              <a:buFontTx/>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defRPr/>
            </a:pPr>
            <a:r>
              <a:rPr lang="en-GB" sz="2400" b="1" kern="0" dirty="0" err="1"/>
              <a:t>Haga</a:t>
            </a:r>
            <a:endParaRPr lang="en-GB" sz="2400" b="1" kern="0" dirty="0"/>
          </a:p>
          <a:p>
            <a:pPr marL="0" indent="0">
              <a:buFontTx/>
              <a:buNone/>
              <a:defRPr/>
            </a:pPr>
            <a:r>
              <a:rPr lang="en-US" sz="1600" kern="0" dirty="0"/>
              <a:t>In the west of the city, Haga is one of the oldest neighborhoods in Gothenburg and dates from the mid-17th century. Stroll along the charming </a:t>
            </a:r>
            <a:r>
              <a:rPr lang="en-US" sz="1600" kern="0" dirty="0" err="1"/>
              <a:t>neighbourhood</a:t>
            </a:r>
            <a:r>
              <a:rPr lang="en-US" sz="1600" kern="0" dirty="0"/>
              <a:t> of Haga </a:t>
            </a:r>
            <a:r>
              <a:rPr lang="en-US" sz="1600" kern="0" dirty="0" err="1"/>
              <a:t>Nygata</a:t>
            </a:r>
            <a:r>
              <a:rPr lang="en-US" sz="1600" kern="0" dirty="0"/>
              <a:t>, which is lined with beautifully preserved timber houses, boutique shops, and pleasant cafés. Try one of the world's largest cinnamon buns (</a:t>
            </a:r>
            <a:r>
              <a:rPr lang="en-US" sz="1600" kern="0" dirty="0" err="1"/>
              <a:t>Kanelbullar</a:t>
            </a:r>
            <a:r>
              <a:rPr lang="en-US" sz="1600" kern="0" dirty="0"/>
              <a:t>) at </a:t>
            </a:r>
            <a:r>
              <a:rPr lang="en-US" sz="1600" b="1" kern="0" dirty="0"/>
              <a:t>Café </a:t>
            </a:r>
            <a:r>
              <a:rPr lang="en-US" sz="1600" b="1" kern="0" dirty="0" err="1"/>
              <a:t>Husaren</a:t>
            </a:r>
            <a:r>
              <a:rPr lang="en-US" sz="1600" kern="0" dirty="0"/>
              <a:t>, visit the spa and restaurant at </a:t>
            </a:r>
            <a:r>
              <a:rPr lang="en-US" sz="1600" b="1" kern="0" dirty="0"/>
              <a:t>Haga Bathhouse</a:t>
            </a:r>
            <a:r>
              <a:rPr lang="en-US" sz="1600" kern="0" dirty="0"/>
              <a:t>, or enjoy fresh seafood at </a:t>
            </a:r>
            <a:r>
              <a:rPr lang="en-US" sz="1600" b="1" kern="0" dirty="0" err="1"/>
              <a:t>Sjöbaren</a:t>
            </a:r>
            <a:r>
              <a:rPr lang="en-US" sz="1600" kern="0" dirty="0"/>
              <a:t> restaurant. Don't miss out on </a:t>
            </a:r>
            <a:r>
              <a:rPr lang="en-US" sz="1600" b="1" kern="0" dirty="0" err="1"/>
              <a:t>Bräutigam's</a:t>
            </a:r>
            <a:r>
              <a:rPr lang="en-US" sz="1600" kern="0" dirty="0"/>
              <a:t>, chocolate makers for more than 140 years. In the southeast area, you can gaze out over the city from </a:t>
            </a:r>
            <a:r>
              <a:rPr lang="en-US" sz="1600" b="1" kern="0" dirty="0" err="1"/>
              <a:t>Skansen</a:t>
            </a:r>
            <a:r>
              <a:rPr lang="en-US" sz="1600" b="1" kern="0" dirty="0"/>
              <a:t> </a:t>
            </a:r>
            <a:r>
              <a:rPr lang="en-US" sz="1600" b="1" kern="0" dirty="0" err="1"/>
              <a:t>Kronan</a:t>
            </a:r>
            <a:r>
              <a:rPr lang="en-US" sz="1600" kern="0" dirty="0"/>
              <a:t>. As evening approaches head to </a:t>
            </a:r>
            <a:r>
              <a:rPr lang="en-US" sz="1600" b="1" kern="0" dirty="0" err="1"/>
              <a:t>Pustervik</a:t>
            </a:r>
            <a:r>
              <a:rPr lang="en-US" sz="1600" kern="0" dirty="0"/>
              <a:t> just outside Haga for some live music. </a:t>
            </a:r>
            <a:endParaRPr lang="en-GB" sz="1600" kern="0" dirty="0"/>
          </a:p>
        </p:txBody>
      </p:sp>
      <p:sp>
        <p:nvSpPr>
          <p:cNvPr id="10246" name="TextBox 1">
            <a:extLst>
              <a:ext uri="{FF2B5EF4-FFF2-40B4-BE49-F238E27FC236}">
                <a16:creationId xmlns:a16="http://schemas.microsoft.com/office/drawing/2014/main" id="{9FB42583-DCC9-E00B-1AD4-E076721AC647}"/>
              </a:ext>
            </a:extLst>
          </p:cNvPr>
          <p:cNvSpPr txBox="1">
            <a:spLocks noChangeArrowheads="1"/>
          </p:cNvSpPr>
          <p:nvPr/>
        </p:nvSpPr>
        <p:spPr bwMode="auto">
          <a:xfrm rot="-1167931">
            <a:off x="1506538" y="2206625"/>
            <a:ext cx="3617912" cy="369888"/>
          </a:xfrm>
          <a:prstGeom prst="rect">
            <a:avLst/>
          </a:prstGeom>
          <a:solidFill>
            <a:schemeClr val="bg1">
              <a:alpha val="6784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SE" sz="1800" b="1">
                <a:solidFill>
                  <a:srgbClr val="FF0000"/>
                </a:solidFill>
                <a:latin typeface="Stencil" panose="040409050D0802020404" pitchFamily="82" charset="0"/>
              </a:rPr>
              <a:t>CLOSED DUE TO RENOVATION</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a:extLst>
              <a:ext uri="{FF2B5EF4-FFF2-40B4-BE49-F238E27FC236}">
                <a16:creationId xmlns:a16="http://schemas.microsoft.com/office/drawing/2014/main" id="{EAEE0156-6604-A7D6-C7A5-ACB54A4EA616}"/>
              </a:ext>
            </a:extLst>
          </p:cNvPr>
          <p:cNvSpPr>
            <a:spLocks noGrp="1"/>
          </p:cNvSpPr>
          <p:nvPr>
            <p:ph idx="1"/>
          </p:nvPr>
        </p:nvSpPr>
        <p:spPr>
          <a:xfrm>
            <a:off x="595313" y="2349500"/>
            <a:ext cx="8151812" cy="2838450"/>
          </a:xfrm>
        </p:spPr>
        <p:txBody>
          <a:bodyPr/>
          <a:lstStyle/>
          <a:p>
            <a:pPr>
              <a:buFont typeface="+mj-lt"/>
              <a:buAutoNum type="arabicParenR"/>
            </a:pPr>
            <a:r>
              <a:rPr lang="en-US" altLang="en-US" sz="1400" dirty="0"/>
              <a:t>The center of the city is easy to walk around and see some parks and buildings. The squares </a:t>
            </a:r>
            <a:r>
              <a:rPr lang="en-US" altLang="en-US" sz="1400" dirty="0" err="1"/>
              <a:t>Kungsports</a:t>
            </a:r>
            <a:r>
              <a:rPr lang="en-US" altLang="en-US" sz="1400" dirty="0"/>
              <a:t>- </a:t>
            </a:r>
            <a:r>
              <a:rPr lang="en-US" altLang="en-US" sz="1400" dirty="0" err="1"/>
              <a:t>platsen</a:t>
            </a:r>
            <a:r>
              <a:rPr lang="en-US" altLang="en-US" sz="1400" dirty="0"/>
              <a:t>, </a:t>
            </a:r>
            <a:r>
              <a:rPr lang="en-US" altLang="en-US" sz="1400" dirty="0" err="1"/>
              <a:t>Brunnsparken</a:t>
            </a:r>
            <a:r>
              <a:rPr lang="en-US" altLang="en-US" sz="1400" dirty="0"/>
              <a:t> and Gustav </a:t>
            </a:r>
            <a:r>
              <a:rPr lang="en-US" altLang="en-US" sz="1400" dirty="0" err="1"/>
              <a:t>Adolfs</a:t>
            </a:r>
            <a:r>
              <a:rPr lang="en-US" altLang="en-US" sz="1400" dirty="0"/>
              <a:t> </a:t>
            </a:r>
            <a:r>
              <a:rPr lang="en-US" altLang="en-US" sz="1400" dirty="0" err="1"/>
              <a:t>torg</a:t>
            </a:r>
            <a:r>
              <a:rPr lang="en-US" altLang="en-US" sz="1400" dirty="0"/>
              <a:t> are good starting points. Lots of shops in that area as well. A walk along the river in the surroundings of the opera house can be nice as well.</a:t>
            </a:r>
            <a:endParaRPr lang="en-US" altLang="en-US" sz="2400" dirty="0"/>
          </a:p>
          <a:p>
            <a:pPr>
              <a:buFont typeface="+mj-lt"/>
              <a:buAutoNum type="arabicParenR"/>
            </a:pPr>
            <a:endParaRPr lang="en-US" altLang="en-US" sz="1400" dirty="0"/>
          </a:p>
          <a:p>
            <a:pPr>
              <a:buFont typeface="+mj-lt"/>
              <a:buAutoNum type="arabicParenR"/>
            </a:pPr>
            <a:r>
              <a:rPr lang="en-US" altLang="en-US" sz="1400" dirty="0"/>
              <a:t>For a bit more “nature” a trip and walk around “</a:t>
            </a:r>
            <a:r>
              <a:rPr lang="en-US" altLang="en-US" sz="1400" dirty="0" err="1"/>
              <a:t>Slottsskogen</a:t>
            </a:r>
            <a:r>
              <a:rPr lang="en-US" altLang="en-US" sz="1400" dirty="0"/>
              <a:t>” is well worth doing. It is 20 minutes with tram from the meeting hotel. Tram stop “</a:t>
            </a:r>
            <a:r>
              <a:rPr lang="en-US" altLang="en-US" sz="1400" dirty="0" err="1"/>
              <a:t>Slottsskogen</a:t>
            </a:r>
            <a:r>
              <a:rPr lang="en-US" altLang="en-US" sz="1400" dirty="0"/>
              <a:t>”. There are also nice restaurants in that area (“</a:t>
            </a:r>
            <a:r>
              <a:rPr lang="en-US" altLang="en-US" sz="1400" dirty="0" err="1"/>
              <a:t>Linnégatan</a:t>
            </a:r>
            <a:r>
              <a:rPr lang="en-US" altLang="en-US" sz="1400" dirty="0"/>
              <a:t>” going from </a:t>
            </a:r>
            <a:r>
              <a:rPr lang="en-US" altLang="en-US" sz="1400" dirty="0" err="1"/>
              <a:t>Linnéplatsen</a:t>
            </a:r>
            <a:r>
              <a:rPr lang="en-US" altLang="en-US" sz="1400" dirty="0"/>
              <a:t> to </a:t>
            </a:r>
            <a:r>
              <a:rPr lang="en-US" altLang="en-US" sz="1400" dirty="0" err="1"/>
              <a:t>Järntorget</a:t>
            </a:r>
            <a:r>
              <a:rPr lang="en-US" altLang="en-US" sz="1400" dirty="0"/>
              <a:t>).</a:t>
            </a:r>
          </a:p>
          <a:p>
            <a:pPr>
              <a:buFont typeface="+mj-lt"/>
              <a:buAutoNum type="arabicParenR"/>
            </a:pPr>
            <a:endParaRPr lang="en-US" altLang="en-US" sz="1400" dirty="0"/>
          </a:p>
          <a:p>
            <a:pPr>
              <a:buFont typeface="+mj-lt"/>
              <a:buAutoNum type="arabicParenR"/>
            </a:pPr>
            <a:r>
              <a:rPr lang="en-US" altLang="en-US" sz="1400" dirty="0"/>
              <a:t>There are plenty of restaurants around the hotel and in the direction towards </a:t>
            </a:r>
            <a:r>
              <a:rPr lang="en-US" altLang="en-US" sz="1400" dirty="0" err="1"/>
              <a:t>Kungsportsavenyen</a:t>
            </a:r>
            <a:r>
              <a:rPr lang="en-US" altLang="en-US" sz="1400" dirty="0"/>
              <a:t> (“</a:t>
            </a:r>
            <a:r>
              <a:rPr lang="en-US" altLang="en-US" sz="1400" dirty="0">
                <a:solidFill>
                  <a:srgbClr val="FF0000"/>
                </a:solidFill>
              </a:rPr>
              <a:t>The Avenue</a:t>
            </a:r>
            <a:r>
              <a:rPr lang="en-US" altLang="en-US" sz="1400" dirty="0"/>
              <a:t>” where you find a Hard Rock Café…) and the center. Seafood is normally excellent in </a:t>
            </a:r>
            <a:r>
              <a:rPr lang="en-US" altLang="en-US" sz="1400" dirty="0" err="1"/>
              <a:t>Göteborg</a:t>
            </a:r>
            <a:r>
              <a:rPr lang="en-US" altLang="en-US" sz="1400" dirty="0"/>
              <a:t> so don’t miss that…</a:t>
            </a:r>
          </a:p>
        </p:txBody>
      </p:sp>
      <p:sp>
        <p:nvSpPr>
          <p:cNvPr id="11267" name="Title 1">
            <a:extLst>
              <a:ext uri="{FF2B5EF4-FFF2-40B4-BE49-F238E27FC236}">
                <a16:creationId xmlns:a16="http://schemas.microsoft.com/office/drawing/2014/main" id="{74C3EB20-B395-E678-7F70-8ED034976225}"/>
              </a:ext>
            </a:extLst>
          </p:cNvPr>
          <p:cNvSpPr>
            <a:spLocks noGrp="1"/>
          </p:cNvSpPr>
          <p:nvPr>
            <p:ph type="title"/>
          </p:nvPr>
        </p:nvSpPr>
        <p:spPr>
          <a:xfrm>
            <a:off x="488950" y="1028700"/>
            <a:ext cx="6604000" cy="857250"/>
          </a:xfrm>
        </p:spPr>
        <p:txBody>
          <a:bodyPr/>
          <a:lstStyle/>
          <a:p>
            <a:r>
              <a:rPr lang="en-GB" altLang="en-US"/>
              <a:t>Some other tourist Information</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B61D995F-9F6A-C06F-FD44-02E68373F7B5}"/>
              </a:ext>
            </a:extLst>
          </p:cNvPr>
          <p:cNvSpPr txBox="1">
            <a:spLocks/>
          </p:cNvSpPr>
          <p:nvPr/>
        </p:nvSpPr>
        <p:spPr bwMode="auto">
          <a:xfrm>
            <a:off x="793750" y="889000"/>
            <a:ext cx="77724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4400"/>
              <a:t>Food within Gothia Towers</a:t>
            </a:r>
          </a:p>
        </p:txBody>
      </p:sp>
      <p:sp>
        <p:nvSpPr>
          <p:cNvPr id="4" name="TextBox 3">
            <a:extLst>
              <a:ext uri="{FF2B5EF4-FFF2-40B4-BE49-F238E27FC236}">
                <a16:creationId xmlns:a16="http://schemas.microsoft.com/office/drawing/2014/main" id="{88AA6E72-F531-7F2A-B614-5A685653B71B}"/>
              </a:ext>
            </a:extLst>
          </p:cNvPr>
          <p:cNvSpPr txBox="1">
            <a:spLocks noChangeArrowheads="1"/>
          </p:cNvSpPr>
          <p:nvPr/>
        </p:nvSpPr>
        <p:spPr bwMode="auto">
          <a:xfrm>
            <a:off x="755650" y="2492375"/>
            <a:ext cx="7848600" cy="2031325"/>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285750" indent="-285750" eaLnBrk="1" hangingPunct="1">
              <a:spcBef>
                <a:spcPct val="0"/>
              </a:spcBef>
              <a:defRPr/>
            </a:pPr>
            <a:r>
              <a:rPr lang="en-GB" sz="1800" dirty="0">
                <a:solidFill>
                  <a:srgbClr val="000000"/>
                </a:solidFill>
                <a:latin typeface="+mj-lt"/>
              </a:rPr>
              <a:t>“Twenty four seven” (</a:t>
            </a:r>
            <a:r>
              <a:rPr lang="en-GB" sz="1800" dirty="0">
                <a:solidFill>
                  <a:srgbClr val="000000"/>
                </a:solidFill>
                <a:latin typeface="+mj-lt"/>
                <a:hlinkClick r:id="rId2"/>
              </a:rPr>
              <a:t>more information</a:t>
            </a:r>
            <a:r>
              <a:rPr lang="en-GB" sz="1800" dirty="0">
                <a:solidFill>
                  <a:srgbClr val="000000"/>
                </a:solidFill>
                <a:latin typeface="+mj-lt"/>
              </a:rPr>
              <a:t>) (self-service) special 3GPP snacks </a:t>
            </a:r>
          </a:p>
          <a:p>
            <a:pPr marL="285750" indent="-285750" eaLnBrk="1" hangingPunct="1">
              <a:spcBef>
                <a:spcPct val="0"/>
              </a:spcBef>
              <a:defRPr/>
            </a:pPr>
            <a:endParaRPr lang="en-GB" sz="1800" dirty="0">
              <a:solidFill>
                <a:srgbClr val="000000"/>
              </a:solidFill>
              <a:latin typeface="+mj-lt"/>
            </a:endParaRPr>
          </a:p>
          <a:p>
            <a:pPr marL="285750" indent="-285750" eaLnBrk="1" hangingPunct="1">
              <a:spcBef>
                <a:spcPct val="0"/>
              </a:spcBef>
              <a:defRPr/>
            </a:pPr>
            <a:r>
              <a:rPr lang="en-GB" sz="1800" dirty="0">
                <a:solidFill>
                  <a:srgbClr val="000000"/>
                </a:solidFill>
                <a:latin typeface="+mj-lt"/>
              </a:rPr>
              <a:t>“Corner” (</a:t>
            </a:r>
            <a:r>
              <a:rPr lang="en-GB" sz="1800" dirty="0">
                <a:solidFill>
                  <a:srgbClr val="000000"/>
                </a:solidFill>
                <a:latin typeface="+mj-lt"/>
                <a:hlinkClick r:id="rId3"/>
              </a:rPr>
              <a:t>more information</a:t>
            </a:r>
            <a:r>
              <a:rPr lang="en-GB" sz="1800" dirty="0">
                <a:solidFill>
                  <a:srgbClr val="000000"/>
                </a:solidFill>
                <a:latin typeface="+mj-lt"/>
              </a:rPr>
              <a:t>)</a:t>
            </a:r>
          </a:p>
          <a:p>
            <a:pPr marL="285750" indent="-285750" eaLnBrk="1" hangingPunct="1">
              <a:spcBef>
                <a:spcPct val="0"/>
              </a:spcBef>
              <a:defRPr/>
            </a:pPr>
            <a:endParaRPr lang="en-GB" sz="1800" dirty="0">
              <a:solidFill>
                <a:srgbClr val="000000"/>
              </a:solidFill>
              <a:latin typeface="+mj-lt"/>
            </a:endParaRPr>
          </a:p>
          <a:p>
            <a:pPr marL="285750" indent="-285750" eaLnBrk="1" hangingPunct="1">
              <a:spcBef>
                <a:spcPct val="0"/>
              </a:spcBef>
              <a:defRPr/>
            </a:pPr>
            <a:r>
              <a:rPr lang="en-GB" sz="1800" dirty="0">
                <a:solidFill>
                  <a:srgbClr val="000000"/>
                </a:solidFill>
                <a:latin typeface="+mj-lt"/>
              </a:rPr>
              <a:t>“West Coast” (</a:t>
            </a:r>
            <a:r>
              <a:rPr lang="en-GB" sz="1800" dirty="0">
                <a:solidFill>
                  <a:srgbClr val="000000"/>
                </a:solidFill>
                <a:latin typeface="+mj-lt"/>
                <a:hlinkClick r:id="rId4"/>
              </a:rPr>
              <a:t>more information</a:t>
            </a:r>
            <a:r>
              <a:rPr lang="en-GB" sz="1800" dirty="0">
                <a:solidFill>
                  <a:srgbClr val="000000"/>
                </a:solidFill>
                <a:latin typeface="+mj-lt"/>
              </a:rPr>
              <a:t>)</a:t>
            </a:r>
          </a:p>
          <a:p>
            <a:pPr marL="285750" indent="-285750" eaLnBrk="1" hangingPunct="1">
              <a:spcBef>
                <a:spcPct val="0"/>
              </a:spcBef>
              <a:defRPr/>
            </a:pPr>
            <a:endParaRPr lang="en-GB" sz="1800" dirty="0">
              <a:solidFill>
                <a:srgbClr val="000000"/>
              </a:solidFill>
              <a:latin typeface="+mj-lt"/>
            </a:endParaRPr>
          </a:p>
          <a:p>
            <a:pPr marL="285750" indent="-285750" eaLnBrk="1" hangingPunct="1">
              <a:spcBef>
                <a:spcPct val="0"/>
              </a:spcBef>
              <a:defRPr/>
            </a:pPr>
            <a:r>
              <a:rPr lang="en-GB" sz="1800" dirty="0">
                <a:solidFill>
                  <a:srgbClr val="000000"/>
                </a:solidFill>
                <a:latin typeface="+mj-lt"/>
              </a:rPr>
              <a:t>Roof top restaurant “Heaven 23” (</a:t>
            </a:r>
            <a:r>
              <a:rPr lang="en-GB" sz="1800" dirty="0">
                <a:solidFill>
                  <a:srgbClr val="000000"/>
                </a:solidFill>
                <a:latin typeface="+mj-lt"/>
                <a:hlinkClick r:id="rId5"/>
              </a:rPr>
              <a:t>please book your table</a:t>
            </a:r>
            <a:r>
              <a:rPr lang="en-GB" sz="1800" dirty="0">
                <a:solidFill>
                  <a:srgbClr val="000000"/>
                </a:solidFill>
                <a:latin typeface="+mj-lt"/>
              </a:rPr>
              <a:t>)</a:t>
            </a:r>
            <a:endParaRPr lang="en-GB" altLang="en-US" dirty="0">
              <a:latin typeface="+mj-lt"/>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1093</TotalTime>
  <Words>2295</Words>
  <Application>Microsoft Office PowerPoint</Application>
  <PresentationFormat>On-screen Show (4:3)</PresentationFormat>
  <Paragraphs>162</Paragraphs>
  <Slides>18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Stencil</vt:lpstr>
      <vt:lpstr>Calibri Light</vt:lpstr>
      <vt:lpstr>Times New Roman</vt:lpstr>
      <vt:lpstr>Office Theme</vt:lpstr>
      <vt:lpstr>    The European Friends of 3GPP         ETSI has the pleasure of welcoming you to Gothia Towers, Goteborg 3GPP SA WGs and CT WGs from Monday 21 to Friday 25 August 2023   </vt:lpstr>
      <vt:lpstr>Welcome to Goteborg</vt:lpstr>
      <vt:lpstr>Gothenburg on the map</vt:lpstr>
      <vt:lpstr>Gothenburg History</vt:lpstr>
      <vt:lpstr>Gothenburg History</vt:lpstr>
      <vt:lpstr>Gothenburg – some things to do or places to see</vt:lpstr>
      <vt:lpstr>Gothenburg – some places to see</vt:lpstr>
      <vt:lpstr>Some other tourist Information</vt:lpstr>
      <vt:lpstr>PowerPoint Presentation</vt:lpstr>
      <vt:lpstr>Lunch restaurants</vt:lpstr>
      <vt:lpstr>  </vt:lpstr>
      <vt:lpstr>  </vt:lpstr>
      <vt:lpstr>3GPP Wireless LAN</vt:lpstr>
      <vt:lpstr>CT meeting rooms</vt:lpstr>
      <vt:lpstr>SA meeting rooms</vt:lpstr>
      <vt:lpstr>Meeting Information</vt:lpstr>
      <vt:lpstr>Some other  travel Information</vt:lpstr>
      <vt:lpstr>   Have a great time in Gothenburg!  </vt:lpstr>
    </vt:vector>
  </TitlesOfParts>
  <Company>Vodafone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Edinburgh</dc:title>
  <dc:creator>Neal, Adrian, VF-Group</dc:creator>
  <cp:lastModifiedBy>Bo Burman</cp:lastModifiedBy>
  <cp:revision>107</cp:revision>
  <dcterms:created xsi:type="dcterms:W3CDTF">2012-11-06T14:31:51Z</dcterms:created>
  <dcterms:modified xsi:type="dcterms:W3CDTF">2023-08-14T14:52:56Z</dcterms:modified>
</cp:coreProperties>
</file>