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705" r:id="rId6"/>
    <p:sldId id="1135" r:id="rId7"/>
    <p:sldId id="1133" r:id="rId8"/>
    <p:sldId id="1136" r:id="rId9"/>
    <p:sldId id="1137" r:id="rId10"/>
    <p:sldId id="711" r:id="rId11"/>
    <p:sldId id="1138" r:id="rId12"/>
  </p:sldIdLst>
  <p:sldSz cx="12192000" cy="6858000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CC00"/>
    <a:srgbClr val="0000FF"/>
    <a:srgbClr val="72AF2F"/>
    <a:srgbClr val="00CC66"/>
    <a:srgbClr val="008000"/>
    <a:srgbClr val="D0D8E8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56" autoAdjust="0"/>
    <p:restoredTop sz="96370" autoAdjust="0"/>
  </p:normalViewPr>
  <p:slideViewPr>
    <p:cSldViewPr snapToGrid="0">
      <p:cViewPr varScale="1">
        <p:scale>
          <a:sx n="75" d="100"/>
          <a:sy n="75" d="100"/>
        </p:scale>
        <p:origin x="24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3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7512"/>
    </p:cViewPr>
  </p:sorterViewPr>
  <p:notesViewPr>
    <p:cSldViewPr snapToGrid="0">
      <p:cViewPr varScale="1">
        <p:scale>
          <a:sx n="51" d="100"/>
          <a:sy n="51" d="100"/>
        </p:scale>
        <p:origin x="297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4BA2FF4-9C9B-43A0-99D9-70E7AE1814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5D618B-E92D-4220-AAB6-335AFF91638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74FF9D4-381D-4F65-A2E3-3E22297D6482}" type="datetime1">
              <a:rPr lang="en-US"/>
              <a:pPr>
                <a:defRPr/>
              </a:pPr>
              <a:t>6/5/2023</a:t>
            </a:fld>
            <a:endParaRPr lang="en-US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AE42738-A574-4AFC-8C12-D7289D224FB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7536795-C30F-4339-87FD-38966263D01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61D28B-C48B-4FDA-8101-AB067B74288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2A30284-36D3-437C-A331-867BE010FA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384AF11-2BF1-4BBF-AEE4-E5E2B9A94B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AC44ACD-ACA2-48FF-933F-C98682059B2D}" type="datetime1">
              <a:rPr lang="en-US"/>
              <a:pPr>
                <a:defRPr/>
              </a:pPr>
              <a:t>6/5/2023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BC8989B-9C99-43E8-AE90-A608F1DA2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ACF14E2-24D8-40D5-B992-B602782AEA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12919D8-380F-455F-B948-9F29474F9D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6B91F1B-C2A5-4A48-A531-B87A102E1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569630-D4C4-4930-941B-2F103ACDDD1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C1142FD-101E-427D-96F6-FDB64D9722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50AEEB-43BF-4C78-A9BB-4901C20CE6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D8C01C9-DA69-44AE-93F5-5827D88296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7C0C384-8A03-4406-B265-27593EAE5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AB6CF3B8-1087-4EA1-B913-F019DD3E24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1800" y="52810"/>
            <a:ext cx="774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TSG SA Rel-19 Workshop	</a:t>
            </a:r>
          </a:p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Taipei, June 13 – 14, 2023</a:t>
            </a:r>
          </a:p>
        </p:txBody>
      </p:sp>
      <p:sp>
        <p:nvSpPr>
          <p:cNvPr id="5" name="Text Box 13">
            <a:extLst>
              <a:ext uri="{FF2B5EF4-FFF2-40B4-BE49-F238E27FC236}">
                <a16:creationId xmlns:a16="http://schemas.microsoft.com/office/drawing/2014/main" id="{95FCF8CD-2C30-4430-B3A5-F165BE96BF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761818" y="177801"/>
            <a:ext cx="195156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en-US" sz="1200" b="1" dirty="0">
                <a:highlight>
                  <a:srgbClr val="FFFF00"/>
                </a:highlight>
                <a:latin typeface="Arial "/>
              </a:rPr>
              <a:t>SWS-23xxxx</a:t>
            </a:r>
            <a:endParaRPr lang="en-GB" altLang="en-US" sz="1200" dirty="0">
              <a:highlight>
                <a:srgbClr val="FFFF00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74762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36781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5817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>
            <a:extLst>
              <a:ext uri="{FF2B5EF4-FFF2-40B4-BE49-F238E27FC236}">
                <a16:creationId xmlns:a16="http://schemas.microsoft.com/office/drawing/2014/main" id="{3E43BB85-D592-4477-85C5-C4386A8D7C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8A9C30A-2580-43D9-BAEE-FEECE59C0B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4AFB3978-2F51-4806-8F68-F672654923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0DF169-4F9A-4D13-8638-5028A4E3BEAA}"/>
              </a:ext>
            </a:extLst>
          </p:cNvPr>
          <p:cNvSpPr txBox="1"/>
          <p:nvPr userDrawn="1"/>
        </p:nvSpPr>
        <p:spPr>
          <a:xfrm>
            <a:off x="717551" y="6394450"/>
            <a:ext cx="5767916" cy="31115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1000" spc="300" dirty="0"/>
              <a:t>3GPP TSG SA Rel-19 Workshop, </a:t>
            </a:r>
            <a:r>
              <a:rPr lang="fi-FI" sz="1000" spc="300" dirty="0"/>
              <a:t>Taipei, June 13 – 14, 2023</a:t>
            </a:r>
            <a:endParaRPr lang="en-GB" sz="1000" spc="300" dirty="0">
              <a:solidFill>
                <a:schemeClr val="bg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773661-2F87-4456-BE3A-674631874291}"/>
              </a:ext>
            </a:extLst>
          </p:cNvPr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840CD29-0815-49FF-A34C-B092584A5C36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>
            <a:extLst>
              <a:ext uri="{FF2B5EF4-FFF2-40B4-BE49-F238E27FC236}">
                <a16:creationId xmlns:a16="http://schemas.microsoft.com/office/drawing/2014/main" id="{A6F55D34-226B-477C-A56F-A8513C8951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>
            <a:extLst>
              <a:ext uri="{FF2B5EF4-FFF2-40B4-BE49-F238E27FC236}">
                <a16:creationId xmlns:a16="http://schemas.microsoft.com/office/drawing/2014/main" id="{9FBAA978-A6A7-4DCB-B504-0D831B9DD8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>
            <a:extLst>
              <a:ext uri="{FF2B5EF4-FFF2-40B4-BE49-F238E27FC236}">
                <a16:creationId xmlns:a16="http://schemas.microsoft.com/office/drawing/2014/main" id="{EA0CB296-0D11-483D-8C82-78C10FF5A30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6" r:id="rId2"/>
    <p:sldLayoutId id="2147483987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8EE155D7-4578-4DE9-B201-A26BBC2A7B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82813" y="1671639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US" sz="6000" b="1" dirty="0"/>
            </a:br>
            <a:r>
              <a:rPr lang="en-US" sz="5300" b="1" dirty="0"/>
              <a:t>SA WG4 input to SA Workshop on Rel-19 planning</a:t>
            </a:r>
            <a:br>
              <a:rPr lang="en-GB" sz="6000" b="1" i="1" dirty="0"/>
            </a:br>
            <a:r>
              <a:rPr lang="en-GB" dirty="0">
                <a:latin typeface="Arial" pitchFamily="34" charset="0"/>
              </a:rPr>
              <a:t> </a:t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CE970FC0-E315-4AAB-908E-5027477CC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44069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dirty="0"/>
            </a:br>
            <a:r>
              <a:rPr lang="en-US" altLang="en-US" dirty="0">
                <a:latin typeface="Arial" panose="020B0604020202020204" pitchFamily="34" charset="0"/>
              </a:rPr>
              <a:t>Frédéric Gabin</a:t>
            </a:r>
          </a:p>
          <a:p>
            <a:pPr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SA4 Chair (Dolby Laboratories Inc.)</a:t>
            </a:r>
          </a:p>
        </p:txBody>
      </p:sp>
      <p:sp>
        <p:nvSpPr>
          <p:cNvPr id="4" name="Subtitle 6">
            <a:extLst>
              <a:ext uri="{FF2B5EF4-FFF2-40B4-BE49-F238E27FC236}">
                <a16:creationId xmlns:a16="http://schemas.microsoft.com/office/drawing/2014/main" id="{A466663D-F8DD-4C2B-86B0-D8D110D84A17}"/>
              </a:ext>
            </a:extLst>
          </p:cNvPr>
          <p:cNvSpPr txBox="1">
            <a:spLocks/>
          </p:cNvSpPr>
          <p:nvPr/>
        </p:nvSpPr>
        <p:spPr bwMode="auto">
          <a:xfrm>
            <a:off x="2868613" y="3454400"/>
            <a:ext cx="6400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br>
              <a:rPr lang="en-US" altLang="en-US" sz="2000" kern="0" dirty="0"/>
            </a:br>
            <a:r>
              <a:rPr lang="en-US" altLang="en-US" sz="2000" kern="0" dirty="0">
                <a:solidFill>
                  <a:srgbClr val="FF0000"/>
                </a:solidFill>
                <a:latin typeface="Arial" panose="020B0604020202020204" pitchFamily="34" charset="0"/>
              </a:rPr>
              <a:t>(Agenda Item 3.2)</a:t>
            </a:r>
          </a:p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3B35329-BFCF-436F-8D48-FA81E821F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Rel-19 Workshop Plan </a:t>
            </a:r>
            <a:br>
              <a:rPr lang="en-US" altLang="en-US" b="1" dirty="0"/>
            </a:br>
            <a:r>
              <a:rPr lang="en-US" altLang="en-US" b="1" dirty="0"/>
              <a:t>(endorsed in SP-230383)</a:t>
            </a:r>
            <a:endParaRPr lang="en-GB" altLang="en-US" b="1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08D8350-CE6F-41B0-84B2-80DFA4E0A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Rel-19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F2F in Taipei. Workshop will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SA#100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dedicated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on June-13 (Tue) and June-14 (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Wed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eaLnBrk="1" hangingPunct="1">
              <a:defRPr/>
            </a:pPr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June 12: SA#100</a:t>
            </a:r>
          </a:p>
          <a:p>
            <a:pPr lvl="1" eaLnBrk="1" hangingPunct="1">
              <a:defRPr/>
            </a:pPr>
            <a:r>
              <a:rPr lang="en-US" altLang="ko-K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13 (WS Day 1):  Full Day - 3GPP Member, External presentations. </a:t>
            </a:r>
          </a:p>
          <a:p>
            <a:pPr lvl="1" eaLnBrk="1" hangingPunct="1">
              <a:defRPr/>
            </a:pPr>
            <a:r>
              <a:rPr lang="en-US" altLang="ko-K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14 (WS Day 2):  0.5 Day - 3GPP Member, External presentations. </a:t>
            </a:r>
          </a:p>
          <a:p>
            <a:pPr marL="457200" lvl="1" indent="0" eaLnBrk="1" hangingPunct="1">
              <a:buNone/>
              <a:defRPr/>
            </a:pPr>
            <a:r>
              <a:rPr lang="en-US" altLang="ko-K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	                                0.5 Day - Summary/Output report of the workshop.</a:t>
            </a:r>
          </a:p>
          <a:p>
            <a:pPr lvl="1" eaLnBrk="1" hangingPunct="1">
              <a:defRPr/>
            </a:pPr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June 15: SA#100</a:t>
            </a:r>
          </a:p>
          <a:p>
            <a:pPr lvl="1" eaLnBrk="1" hangingPunct="1">
              <a:defRPr/>
            </a:pPr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June 16: SA#100</a:t>
            </a:r>
          </a:p>
          <a:p>
            <a:pPr marL="457200" lvl="1" indent="0" eaLnBrk="1" hangingPunct="1">
              <a:buNone/>
              <a:defRPr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Input to the WS: </a:t>
            </a:r>
          </a:p>
          <a:p>
            <a:pPr lvl="1" eaLnBrk="1" hangingPunct="1">
              <a:defRPr/>
            </a:pPr>
            <a:r>
              <a:rPr lang="en-GB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SA1 input on Rel-19 status</a:t>
            </a:r>
          </a:p>
          <a:p>
            <a:pPr lvl="1" eaLnBrk="1" hangingPunct="1">
              <a:defRPr/>
            </a:pPr>
            <a:r>
              <a:rPr lang="en-GB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3GPP Member/MRP/other contributions on Rel-19 views/priority. </a:t>
            </a:r>
          </a:p>
          <a:p>
            <a:pPr lvl="1" eaLnBrk="1" hangingPunct="1">
              <a:defRPr/>
            </a:pPr>
            <a:r>
              <a:rPr lang="en-GB" altLang="ko-KR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 WG inputs on TU Budget for Rel-19, Max SIDs/WIDs, Max size per SID/WID. </a:t>
            </a:r>
          </a:p>
          <a:p>
            <a:pPr eaLnBrk="1" hangingPunct="1">
              <a:defRPr/>
            </a:pPr>
            <a:r>
              <a:rPr lang="en-GB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Output of the WS: </a:t>
            </a:r>
          </a:p>
          <a:p>
            <a:pPr lvl="1" eaLnBrk="1" hangingPunct="1">
              <a:defRPr/>
            </a:pPr>
            <a:r>
              <a:rPr lang="en-GB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High level summary report from the WS.</a:t>
            </a:r>
          </a:p>
          <a:p>
            <a:pPr lvl="1" eaLnBrk="1" hangingPunct="1">
              <a:defRPr/>
            </a:pPr>
            <a:r>
              <a:rPr lang="en-GB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Identify the Core and Miscellaneous Rel-19 items/direction.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Guidance to the WGs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09DAD2-7A6D-8F04-DD2D-7656B0835144}"/>
              </a:ext>
            </a:extLst>
          </p:cNvPr>
          <p:cNvCxnSpPr>
            <a:cxnSpLocks/>
          </p:cNvCxnSpPr>
          <p:nvPr/>
        </p:nvCxnSpPr>
        <p:spPr bwMode="auto">
          <a:xfrm>
            <a:off x="1524002" y="1587500"/>
            <a:ext cx="86661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66" name="Straight Connector 114">
            <a:extLst>
              <a:ext uri="{FF2B5EF4-FFF2-40B4-BE49-F238E27FC236}">
                <a16:creationId xmlns:a16="http://schemas.microsoft.com/office/drawing/2014/main" id="{DC6D4FDE-7441-3EF9-51E3-EAACD8A814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15413" y="2039938"/>
            <a:ext cx="0" cy="3624262"/>
          </a:xfrm>
          <a:prstGeom prst="line">
            <a:avLst/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</p:spPr>
      </p:cxnSp>
      <p:cxnSp>
        <p:nvCxnSpPr>
          <p:cNvPr id="9273" name="Straight Connector 114">
            <a:extLst>
              <a:ext uri="{FF2B5EF4-FFF2-40B4-BE49-F238E27FC236}">
                <a16:creationId xmlns:a16="http://schemas.microsoft.com/office/drawing/2014/main" id="{B465211A-1029-3984-862A-00D5ADB1F0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96025" y="2000250"/>
            <a:ext cx="0" cy="3663950"/>
          </a:xfrm>
          <a:prstGeom prst="line">
            <a:avLst/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</p:spPr>
      </p:cxnSp>
      <p:cxnSp>
        <p:nvCxnSpPr>
          <p:cNvPr id="9298" name="Straight Connector 114">
            <a:extLst>
              <a:ext uri="{FF2B5EF4-FFF2-40B4-BE49-F238E27FC236}">
                <a16:creationId xmlns:a16="http://schemas.microsoft.com/office/drawing/2014/main" id="{4062F56C-96A3-7534-48AF-DB2D47D808F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52825" y="2001838"/>
            <a:ext cx="14288" cy="3662362"/>
          </a:xfrm>
          <a:prstGeom prst="line">
            <a:avLst/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</p:spPr>
      </p:cxnSp>
      <p:sp>
        <p:nvSpPr>
          <p:cNvPr id="6151" name="TextBox 86">
            <a:extLst>
              <a:ext uri="{FF2B5EF4-FFF2-40B4-BE49-F238E27FC236}">
                <a16:creationId xmlns:a16="http://schemas.microsoft.com/office/drawing/2014/main" id="{82FB2F4D-0A09-F1BE-B97B-9A5C94D7E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925" y="1701802"/>
            <a:ext cx="5461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TSG#101</a:t>
            </a:r>
          </a:p>
        </p:txBody>
      </p:sp>
      <p:cxnSp>
        <p:nvCxnSpPr>
          <p:cNvPr id="9263" name="Straight Connector 115">
            <a:extLst>
              <a:ext uri="{FF2B5EF4-FFF2-40B4-BE49-F238E27FC236}">
                <a16:creationId xmlns:a16="http://schemas.microsoft.com/office/drawing/2014/main" id="{3A42794B-75B3-2C5E-9FCD-23026C3320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0213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4" name="Straight Connector 114">
            <a:extLst>
              <a:ext uri="{FF2B5EF4-FFF2-40B4-BE49-F238E27FC236}">
                <a16:creationId xmlns:a16="http://schemas.microsoft.com/office/drawing/2014/main" id="{0F81156B-4D80-3E24-A219-1CA031C2CF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17688" y="2063750"/>
            <a:ext cx="0" cy="3803650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5" name="Straight Connector 114">
            <a:extLst>
              <a:ext uri="{FF2B5EF4-FFF2-40B4-BE49-F238E27FC236}">
                <a16:creationId xmlns:a16="http://schemas.microsoft.com/office/drawing/2014/main" id="{BC02EECF-289D-3E59-9EC9-B0DFB537B2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49575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7" name="Straight Connector 114">
            <a:extLst>
              <a:ext uri="{FF2B5EF4-FFF2-40B4-BE49-F238E27FC236}">
                <a16:creationId xmlns:a16="http://schemas.microsoft.com/office/drawing/2014/main" id="{FED55689-65EB-FCB9-93ED-98FA11DBE0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593263" y="2039940"/>
            <a:ext cx="0" cy="380682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8" name="Straight Connector 114">
            <a:extLst>
              <a:ext uri="{FF2B5EF4-FFF2-40B4-BE49-F238E27FC236}">
                <a16:creationId xmlns:a16="http://schemas.microsoft.com/office/drawing/2014/main" id="{465DC557-3B6C-367B-98F8-DE8B7C5D8C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50250" y="2039938"/>
            <a:ext cx="0" cy="3752850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9" name="Straight Connector 114">
            <a:extLst>
              <a:ext uri="{FF2B5EF4-FFF2-40B4-BE49-F238E27FC236}">
                <a16:creationId xmlns:a16="http://schemas.microsoft.com/office/drawing/2014/main" id="{B42BE5BF-D5A6-56B6-B49A-488EB7E71B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58013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0" name="Straight Connector 114">
            <a:extLst>
              <a:ext uri="{FF2B5EF4-FFF2-40B4-BE49-F238E27FC236}">
                <a16:creationId xmlns:a16="http://schemas.microsoft.com/office/drawing/2014/main" id="{E7E6284B-BC93-786F-9F05-BBAAA43C48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54925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1" name="Straight Connector 114">
            <a:extLst>
              <a:ext uri="{FF2B5EF4-FFF2-40B4-BE49-F238E27FC236}">
                <a16:creationId xmlns:a16="http://schemas.microsoft.com/office/drawing/2014/main" id="{F33FB2DC-F98D-58D2-2F4E-E16AB1FA7D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00713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2" name="Straight Connector 114">
            <a:extLst>
              <a:ext uri="{FF2B5EF4-FFF2-40B4-BE49-F238E27FC236}">
                <a16:creationId xmlns:a16="http://schemas.microsoft.com/office/drawing/2014/main" id="{C09A21EC-12A1-A4EB-635E-98AF89B5E5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35538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9" name="Straight Connector 114">
            <a:extLst>
              <a:ext uri="{FF2B5EF4-FFF2-40B4-BE49-F238E27FC236}">
                <a16:creationId xmlns:a16="http://schemas.microsoft.com/office/drawing/2014/main" id="{0A853769-83C5-89E1-FD24-789CA49F31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126663" y="2043113"/>
            <a:ext cx="0" cy="3803650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sp>
        <p:nvSpPr>
          <p:cNvPr id="9256" name="TextBox 1">
            <a:extLst>
              <a:ext uri="{FF2B5EF4-FFF2-40B4-BE49-F238E27FC236}">
                <a16:creationId xmlns:a16="http://schemas.microsoft.com/office/drawing/2014/main" id="{80193E37-9A28-367C-08BC-5250083F8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827" y="5337177"/>
            <a:ext cx="1363663" cy="169863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500" b="1" dirty="0">
                <a:latin typeface="Montserrat" panose="00000500000000000000" pitchFamily="50" charset="0"/>
              </a:rPr>
              <a:t>Note</a:t>
            </a:r>
            <a:r>
              <a:rPr lang="en-GB" altLang="en-US" sz="500" dirty="0">
                <a:latin typeface="Montserrat" panose="00000500000000000000" pitchFamily="50" charset="0"/>
              </a:rPr>
              <a:t>: All starting dates are indicative</a:t>
            </a:r>
          </a:p>
        </p:txBody>
      </p:sp>
      <p:sp>
        <p:nvSpPr>
          <p:cNvPr id="6163" name="TextBox 86">
            <a:extLst>
              <a:ext uri="{FF2B5EF4-FFF2-40B4-BE49-F238E27FC236}">
                <a16:creationId xmlns:a16="http://schemas.microsoft.com/office/drawing/2014/main" id="{88410D57-A65E-F6DD-6F0E-7ACBB88F3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613" y="1701802"/>
            <a:ext cx="5635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TSG#102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64" name="TextBox 86">
            <a:extLst>
              <a:ext uri="{FF2B5EF4-FFF2-40B4-BE49-F238E27FC236}">
                <a16:creationId xmlns:a16="http://schemas.microsoft.com/office/drawing/2014/main" id="{9EEB49AA-8E75-9372-DEAB-03FEB3CF3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1701802"/>
            <a:ext cx="565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TSG#103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65" name="TextBox 86">
            <a:extLst>
              <a:ext uri="{FF2B5EF4-FFF2-40B4-BE49-F238E27FC236}">
                <a16:creationId xmlns:a16="http://schemas.microsoft.com/office/drawing/2014/main" id="{2636F013-D29F-027D-69FC-9AF0BAB4B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1701802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TSG#104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66" name="TextBox 86">
            <a:extLst>
              <a:ext uri="{FF2B5EF4-FFF2-40B4-BE49-F238E27FC236}">
                <a16:creationId xmlns:a16="http://schemas.microsoft.com/office/drawing/2014/main" id="{8ACC3ED8-54C1-48D5-2CD0-1F4673530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138" y="1701802"/>
            <a:ext cx="565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TSG#105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67" name="TextBox 86">
            <a:extLst>
              <a:ext uri="{FF2B5EF4-FFF2-40B4-BE49-F238E27FC236}">
                <a16:creationId xmlns:a16="http://schemas.microsoft.com/office/drawing/2014/main" id="{A0615FAB-AD27-FE5A-2143-CF9FC78C6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640" y="1701802"/>
            <a:ext cx="5683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TSG#106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68" name="TextBox 86">
            <a:extLst>
              <a:ext uri="{FF2B5EF4-FFF2-40B4-BE49-F238E27FC236}">
                <a16:creationId xmlns:a16="http://schemas.microsoft.com/office/drawing/2014/main" id="{85B8E3DC-AE46-5084-5E32-0EE0F5973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4325" y="1701802"/>
            <a:ext cx="5667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TSG#107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69" name="TextBox 86">
            <a:extLst>
              <a:ext uri="{FF2B5EF4-FFF2-40B4-BE49-F238E27FC236}">
                <a16:creationId xmlns:a16="http://schemas.microsoft.com/office/drawing/2014/main" id="{C451C90A-6EBB-F9E0-8B85-D8E0F3561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1701802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TSG#108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70" name="TextBox 86">
            <a:extLst>
              <a:ext uri="{FF2B5EF4-FFF2-40B4-BE49-F238E27FC236}">
                <a16:creationId xmlns:a16="http://schemas.microsoft.com/office/drawing/2014/main" id="{D7872B10-FFB5-C9EC-AFA6-5A717C299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2" y="1701802"/>
            <a:ext cx="5683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TSG#109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71" name="TextBox 86">
            <a:extLst>
              <a:ext uri="{FF2B5EF4-FFF2-40B4-BE49-F238E27FC236}">
                <a16:creationId xmlns:a16="http://schemas.microsoft.com/office/drawing/2014/main" id="{42F17ECC-D5EF-4397-82D8-48B1957BC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1563" y="1701802"/>
            <a:ext cx="5461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TSG#110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72" name="TextBox 86">
            <a:extLst>
              <a:ext uri="{FF2B5EF4-FFF2-40B4-BE49-F238E27FC236}">
                <a16:creationId xmlns:a16="http://schemas.microsoft.com/office/drawing/2014/main" id="{419DEB82-DC4D-0958-3892-E0E2EE4A5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5127" y="1701802"/>
            <a:ext cx="5175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TSG#111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73" name="TextBox 86">
            <a:extLst>
              <a:ext uri="{FF2B5EF4-FFF2-40B4-BE49-F238E27FC236}">
                <a16:creationId xmlns:a16="http://schemas.microsoft.com/office/drawing/2014/main" id="{2FD0923A-A8B3-230D-3A5B-B9376E7B0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738" y="1701802"/>
            <a:ext cx="5381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TSG#112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74" name="TextBox 86">
            <a:extLst>
              <a:ext uri="{FF2B5EF4-FFF2-40B4-BE49-F238E27FC236}">
                <a16:creationId xmlns:a16="http://schemas.microsoft.com/office/drawing/2014/main" id="{3B82D8EB-2BB0-623C-D14D-BFB6B1F67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5" y="1716090"/>
            <a:ext cx="5302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TSG#99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175" name="Chevron 60">
            <a:extLst>
              <a:ext uri="{FF2B5EF4-FFF2-40B4-BE49-F238E27FC236}">
                <a16:creationId xmlns:a16="http://schemas.microsoft.com/office/drawing/2014/main" id="{529E8751-E161-0C42-2F9E-8F975FAC6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2386015"/>
            <a:ext cx="819150" cy="280987"/>
          </a:xfrm>
          <a:prstGeom prst="chevron">
            <a:avLst>
              <a:gd name="adj" fmla="val 50086"/>
            </a:avLst>
          </a:prstGeom>
          <a:solidFill>
            <a:srgbClr val="0066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/>
            <a:r>
              <a:rPr lang="fr-FR" altLang="en-US" sz="600">
                <a:latin typeface="Montserrat" panose="00000500000000000000" pitchFamily="2" charset="0"/>
              </a:rPr>
              <a:t>RAN4 </a:t>
            </a:r>
          </a:p>
          <a:p>
            <a:pPr algn="ctr"/>
            <a:r>
              <a:rPr lang="fr-FR" altLang="en-US" sz="600">
                <a:latin typeface="Montserrat" panose="00000500000000000000" pitchFamily="2" charset="0"/>
              </a:rPr>
              <a:t>content def.</a:t>
            </a:r>
          </a:p>
        </p:txBody>
      </p:sp>
      <p:sp>
        <p:nvSpPr>
          <p:cNvPr id="113" name="Chevron 60">
            <a:extLst>
              <a:ext uri="{FF2B5EF4-FFF2-40B4-BE49-F238E27FC236}">
                <a16:creationId xmlns:a16="http://schemas.microsoft.com/office/drawing/2014/main" id="{F0CEC1E6-D15C-02AF-34A3-295FBAAD8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2386015"/>
            <a:ext cx="1187450" cy="280987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800" b="1" dirty="0">
                <a:latin typeface="Montserrat" panose="00000500000000000000" pitchFamily="50" charset="0"/>
              </a:rPr>
              <a:t> </a:t>
            </a:r>
            <a:r>
              <a:rPr lang="fr-FR" altLang="en-US" sz="800" dirty="0">
                <a:latin typeface="Montserrat" panose="00000500000000000000" pitchFamily="50" charset="0"/>
              </a:rPr>
              <a:t>RAN Content </a:t>
            </a:r>
            <a:r>
              <a:rPr lang="fr-FR" altLang="en-US" sz="800" dirty="0" err="1">
                <a:latin typeface="Montserrat" panose="00000500000000000000" pitchFamily="50" charset="0"/>
              </a:rPr>
              <a:t>def</a:t>
            </a:r>
            <a:r>
              <a:rPr lang="fr-FR" altLang="en-US" sz="800" dirty="0">
                <a:latin typeface="Montserrat" panose="00000500000000000000" pitchFamily="50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65F224-433B-B44B-BE7F-71106B3BCDAC}"/>
              </a:ext>
            </a:extLst>
          </p:cNvPr>
          <p:cNvSpPr txBox="1"/>
          <p:nvPr/>
        </p:nvSpPr>
        <p:spPr>
          <a:xfrm>
            <a:off x="4686302" y="1465263"/>
            <a:ext cx="49847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E14FDD-0DA9-AEB2-7351-B2CBCFCB98FD}"/>
              </a:ext>
            </a:extLst>
          </p:cNvPr>
          <p:cNvSpPr txBox="1"/>
          <p:nvPr/>
        </p:nvSpPr>
        <p:spPr>
          <a:xfrm>
            <a:off x="7389815" y="1465263"/>
            <a:ext cx="48577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2025</a:t>
            </a:r>
          </a:p>
        </p:txBody>
      </p:sp>
      <p:sp>
        <p:nvSpPr>
          <p:cNvPr id="6179" name="TextBox 2">
            <a:extLst>
              <a:ext uri="{FF2B5EF4-FFF2-40B4-BE49-F238E27FC236}">
                <a16:creationId xmlns:a16="http://schemas.microsoft.com/office/drawing/2014/main" id="{B9151B65-610C-70C7-06DF-80F1D55AC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1804990"/>
            <a:ext cx="3190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0" name="TextBox 59">
            <a:extLst>
              <a:ext uri="{FF2B5EF4-FFF2-40B4-BE49-F238E27FC236}">
                <a16:creationId xmlns:a16="http://schemas.microsoft.com/office/drawing/2014/main" id="{14150F4D-880C-1728-B15F-70EAEEE0A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113" y="1792288"/>
            <a:ext cx="3238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181" name="TextBox 60">
            <a:extLst>
              <a:ext uri="{FF2B5EF4-FFF2-40B4-BE49-F238E27FC236}">
                <a16:creationId xmlns:a16="http://schemas.microsoft.com/office/drawing/2014/main" id="{53DB262D-12F3-A94D-AEFD-F88331F7E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2763" y="1804988"/>
            <a:ext cx="3222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182" name="TextBox 61">
            <a:extLst>
              <a:ext uri="{FF2B5EF4-FFF2-40B4-BE49-F238E27FC236}">
                <a16:creationId xmlns:a16="http://schemas.microsoft.com/office/drawing/2014/main" id="{7C5669FE-496D-8741-CD5A-95E30D5F0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7" y="1804988"/>
            <a:ext cx="3222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183" name="TextBox 62">
            <a:extLst>
              <a:ext uri="{FF2B5EF4-FFF2-40B4-BE49-F238E27FC236}">
                <a16:creationId xmlns:a16="http://schemas.microsoft.com/office/drawing/2014/main" id="{A8D6DC85-DCE5-7CAC-488B-9A8B4D21C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2" y="1804990"/>
            <a:ext cx="3159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Jun.</a:t>
            </a:r>
          </a:p>
        </p:txBody>
      </p:sp>
      <p:sp>
        <p:nvSpPr>
          <p:cNvPr id="6184" name="TextBox 63">
            <a:extLst>
              <a:ext uri="{FF2B5EF4-FFF2-40B4-BE49-F238E27FC236}">
                <a16:creationId xmlns:a16="http://schemas.microsoft.com/office/drawing/2014/main" id="{3777CE6C-E825-0748-251A-D3F871C3D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538" y="1804988"/>
            <a:ext cx="3159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Jun.</a:t>
            </a:r>
          </a:p>
        </p:txBody>
      </p:sp>
      <p:sp>
        <p:nvSpPr>
          <p:cNvPr id="6185" name="TextBox 64">
            <a:extLst>
              <a:ext uri="{FF2B5EF4-FFF2-40B4-BE49-F238E27FC236}">
                <a16:creationId xmlns:a16="http://schemas.microsoft.com/office/drawing/2014/main" id="{22C68ED0-7D77-8199-FC82-1979B781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7438" y="1804988"/>
            <a:ext cx="3159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Jun.</a:t>
            </a:r>
          </a:p>
        </p:txBody>
      </p:sp>
      <p:sp>
        <p:nvSpPr>
          <p:cNvPr id="6186" name="TextBox 65">
            <a:extLst>
              <a:ext uri="{FF2B5EF4-FFF2-40B4-BE49-F238E27FC236}">
                <a16:creationId xmlns:a16="http://schemas.microsoft.com/office/drawing/2014/main" id="{8A37F3C3-F03C-1309-9B9B-4C703248A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7200" y="1804988"/>
            <a:ext cx="31908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7" name="TextBox 66">
            <a:extLst>
              <a:ext uri="{FF2B5EF4-FFF2-40B4-BE49-F238E27FC236}">
                <a16:creationId xmlns:a16="http://schemas.microsoft.com/office/drawing/2014/main" id="{F658DA5B-7C0F-807D-8E36-A1F872528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6740" y="1804988"/>
            <a:ext cx="31908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8" name="TextBox 67">
            <a:extLst>
              <a:ext uri="{FF2B5EF4-FFF2-40B4-BE49-F238E27FC236}">
                <a16:creationId xmlns:a16="http://schemas.microsoft.com/office/drawing/2014/main" id="{381D0B12-7755-877F-A0B0-61816C15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40" y="1825627"/>
            <a:ext cx="3206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9" name="TextBox 69">
            <a:extLst>
              <a:ext uri="{FF2B5EF4-FFF2-40B4-BE49-F238E27FC236}">
                <a16:creationId xmlns:a16="http://schemas.microsoft.com/office/drawing/2014/main" id="{D18BCBA2-1F13-397F-9693-706C812D8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200" y="1804990"/>
            <a:ext cx="3254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Dec.</a:t>
            </a:r>
          </a:p>
        </p:txBody>
      </p:sp>
      <p:sp>
        <p:nvSpPr>
          <p:cNvPr id="6190" name="TextBox 70">
            <a:extLst>
              <a:ext uri="{FF2B5EF4-FFF2-40B4-BE49-F238E27FC236}">
                <a16:creationId xmlns:a16="http://schemas.microsoft.com/office/drawing/2014/main" id="{296DB56F-D44C-4793-712F-0AC0F20E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340" y="1804988"/>
            <a:ext cx="3254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Dec.</a:t>
            </a:r>
          </a:p>
        </p:txBody>
      </p:sp>
      <p:sp>
        <p:nvSpPr>
          <p:cNvPr id="6191" name="TextBox 71">
            <a:extLst>
              <a:ext uri="{FF2B5EF4-FFF2-40B4-BE49-F238E27FC236}">
                <a16:creationId xmlns:a16="http://schemas.microsoft.com/office/drawing/2014/main" id="{319A649F-DBD5-8ABF-CF24-4811F9A67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8090" y="1804988"/>
            <a:ext cx="3254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Dec.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F223568-56D7-AF1D-5DE9-90FDF267419F}"/>
              </a:ext>
            </a:extLst>
          </p:cNvPr>
          <p:cNvSpPr txBox="1"/>
          <p:nvPr/>
        </p:nvSpPr>
        <p:spPr>
          <a:xfrm>
            <a:off x="9883777" y="1446213"/>
            <a:ext cx="49212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2026</a:t>
            </a:r>
          </a:p>
        </p:txBody>
      </p:sp>
      <p:sp>
        <p:nvSpPr>
          <p:cNvPr id="6194" name="Diamond 3">
            <a:extLst>
              <a:ext uri="{FF2B5EF4-FFF2-40B4-BE49-F238E27FC236}">
                <a16:creationId xmlns:a16="http://schemas.microsoft.com/office/drawing/2014/main" id="{61606797-96A6-1DC8-99DD-C34766D35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5" y="2341563"/>
            <a:ext cx="896937" cy="392112"/>
          </a:xfrm>
          <a:prstGeom prst="diamond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en-US" sz="600"/>
          </a:p>
        </p:txBody>
      </p:sp>
      <p:sp>
        <p:nvSpPr>
          <p:cNvPr id="6195" name="TextBox 6">
            <a:extLst>
              <a:ext uri="{FF2B5EF4-FFF2-40B4-BE49-F238E27FC236}">
                <a16:creationId xmlns:a16="http://schemas.microsoft.com/office/drawing/2014/main" id="{23FC73BB-99D2-C119-6C49-38A37AA9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338" y="2424115"/>
            <a:ext cx="658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en-US" sz="600" b="1">
                <a:latin typeface="Montserrat" panose="00000500000000000000" pitchFamily="2" charset="0"/>
              </a:rPr>
              <a:t> </a:t>
            </a:r>
            <a:r>
              <a:rPr lang="fr-FR" altLang="en-US" sz="600">
                <a:latin typeface="Montserrat" panose="00000500000000000000" pitchFamily="2" charset="0"/>
              </a:rPr>
              <a:t>RAN Rel-19 workshop</a:t>
            </a:r>
          </a:p>
        </p:txBody>
      </p:sp>
      <p:sp>
        <p:nvSpPr>
          <p:cNvPr id="6196" name="Diamond 16">
            <a:extLst>
              <a:ext uri="{FF2B5EF4-FFF2-40B4-BE49-F238E27FC236}">
                <a16:creationId xmlns:a16="http://schemas.microsoft.com/office/drawing/2014/main" id="{D159AFE1-BF82-497A-4E5D-E6BE09FC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90" y="2824163"/>
            <a:ext cx="866775" cy="368300"/>
          </a:xfrm>
          <a:prstGeom prst="diamond">
            <a:avLst/>
          </a:prstGeom>
          <a:solidFill>
            <a:srgbClr val="31859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6197" name="Chevron 79">
            <a:extLst>
              <a:ext uri="{FF2B5EF4-FFF2-40B4-BE49-F238E27FC236}">
                <a16:creationId xmlns:a16="http://schemas.microsoft.com/office/drawing/2014/main" id="{3594B3F7-E244-A991-751D-8C21ABF07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77" y="3790950"/>
            <a:ext cx="746125" cy="209550"/>
          </a:xfrm>
          <a:prstGeom prst="chevron">
            <a:avLst>
              <a:gd name="adj" fmla="val 50046"/>
            </a:avLst>
          </a:prstGeom>
          <a:solidFill>
            <a:srgbClr val="00660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/>
            <a:r>
              <a:rPr lang="fr-FR" altLang="en-US" sz="700">
                <a:latin typeface="Montserrat" panose="00000500000000000000" pitchFamily="2" charset="0"/>
              </a:rPr>
              <a:t>RAN4_Perf </a:t>
            </a:r>
            <a:endParaRPr lang="fr-FR" altLang="en-US" sz="500">
              <a:latin typeface="Montserrat" panose="00000500000000000000" pitchFamily="2" charset="0"/>
            </a:endParaRPr>
          </a:p>
        </p:txBody>
      </p:sp>
      <p:sp>
        <p:nvSpPr>
          <p:cNvPr id="16" name="Chevron 58">
            <a:extLst>
              <a:ext uri="{FF2B5EF4-FFF2-40B4-BE49-F238E27FC236}">
                <a16:creationId xmlns:a16="http://schemas.microsoft.com/office/drawing/2014/main" id="{55C3C310-6B65-1BF9-3A9B-6F269AC80136}"/>
              </a:ext>
            </a:extLst>
          </p:cNvPr>
          <p:cNvSpPr/>
          <p:nvPr/>
        </p:nvSpPr>
        <p:spPr bwMode="auto">
          <a:xfrm>
            <a:off x="4533902" y="4040190"/>
            <a:ext cx="3819525" cy="22542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</a:rPr>
              <a:t>Stage 3 (CT &amp; SA) </a:t>
            </a:r>
          </a:p>
        </p:txBody>
      </p:sp>
      <p:sp>
        <p:nvSpPr>
          <p:cNvPr id="17" name="Chevron 60">
            <a:extLst>
              <a:ext uri="{FF2B5EF4-FFF2-40B4-BE49-F238E27FC236}">
                <a16:creationId xmlns:a16="http://schemas.microsoft.com/office/drawing/2014/main" id="{802C47A0-46A7-DF5B-EC02-6EDF8065DD55}"/>
              </a:ext>
            </a:extLst>
          </p:cNvPr>
          <p:cNvSpPr/>
          <p:nvPr/>
        </p:nvSpPr>
        <p:spPr bwMode="auto">
          <a:xfrm>
            <a:off x="3630615" y="3517902"/>
            <a:ext cx="4014787" cy="207963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</a:rPr>
              <a:t>RAN1</a:t>
            </a:r>
          </a:p>
        </p:txBody>
      </p:sp>
      <p:sp>
        <p:nvSpPr>
          <p:cNvPr id="18" name="Chevron 60">
            <a:extLst>
              <a:ext uri="{FF2B5EF4-FFF2-40B4-BE49-F238E27FC236}">
                <a16:creationId xmlns:a16="http://schemas.microsoft.com/office/drawing/2014/main" id="{435381A1-9482-7EEA-3B97-321C5D709D43}"/>
              </a:ext>
            </a:extLst>
          </p:cNvPr>
          <p:cNvSpPr/>
          <p:nvPr/>
        </p:nvSpPr>
        <p:spPr bwMode="auto">
          <a:xfrm>
            <a:off x="3159127" y="3228975"/>
            <a:ext cx="3167063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</a:rPr>
              <a:t>Stage 2 (SA2, SA6,…)</a:t>
            </a:r>
          </a:p>
        </p:txBody>
      </p:sp>
      <p:sp>
        <p:nvSpPr>
          <p:cNvPr id="22" name="Chevron 60">
            <a:extLst>
              <a:ext uri="{FF2B5EF4-FFF2-40B4-BE49-F238E27FC236}">
                <a16:creationId xmlns:a16="http://schemas.microsoft.com/office/drawing/2014/main" id="{6099E5EE-1EC1-FC56-EC39-3EDB3A376C69}"/>
              </a:ext>
            </a:extLst>
          </p:cNvPr>
          <p:cNvSpPr/>
          <p:nvPr/>
        </p:nvSpPr>
        <p:spPr bwMode="auto">
          <a:xfrm>
            <a:off x="4249740" y="3794127"/>
            <a:ext cx="4014787" cy="207963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</a:rPr>
              <a:t>RAN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</a:rPr>
              <a:t>Completion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</a:rPr>
              <a:t> (RAN2/3/4core)</a:t>
            </a:r>
          </a:p>
        </p:txBody>
      </p:sp>
      <p:sp>
        <p:nvSpPr>
          <p:cNvPr id="25" name="Chevron 58">
            <a:extLst>
              <a:ext uri="{FF2B5EF4-FFF2-40B4-BE49-F238E27FC236}">
                <a16:creationId xmlns:a16="http://schemas.microsoft.com/office/drawing/2014/main" id="{EB9DB462-C1DC-12C6-9F08-8C252CBB2D19}"/>
              </a:ext>
            </a:extLst>
          </p:cNvPr>
          <p:cNvSpPr/>
          <p:nvPr/>
        </p:nvSpPr>
        <p:spPr bwMode="auto">
          <a:xfrm>
            <a:off x="6665913" y="4349752"/>
            <a:ext cx="2386012" cy="239713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</a:rPr>
              <a:t>ASN.1 &amp; Open APIs </a:t>
            </a:r>
          </a:p>
        </p:txBody>
      </p:sp>
      <p:sp>
        <p:nvSpPr>
          <p:cNvPr id="3" name="Chevron 60">
            <a:extLst>
              <a:ext uri="{FF2B5EF4-FFF2-40B4-BE49-F238E27FC236}">
                <a16:creationId xmlns:a16="http://schemas.microsoft.com/office/drawing/2014/main" id="{5FF73C6F-B5FD-E239-A6B8-FF2F11D6C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2859090"/>
            <a:ext cx="1047750" cy="280987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bg1"/>
              </a:gs>
              <a:gs pos="60000">
                <a:srgbClr val="31859C"/>
              </a:gs>
              <a:gs pos="83000">
                <a:srgbClr val="31859C"/>
              </a:gs>
              <a:gs pos="100000">
                <a:srgbClr val="31859C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800" dirty="0">
                <a:latin typeface="Montserrat" panose="00000500000000000000" pitchFamily="50" charset="0"/>
              </a:rPr>
              <a:t>St.2 Content </a:t>
            </a:r>
            <a:r>
              <a:rPr lang="fr-FR" altLang="en-US" sz="800" dirty="0" err="1">
                <a:latin typeface="Montserrat" panose="00000500000000000000" pitchFamily="50" charset="0"/>
              </a:rPr>
              <a:t>approval</a:t>
            </a:r>
            <a:endParaRPr lang="fr-FR" altLang="en-US" sz="800" dirty="0">
              <a:latin typeface="Montserrat" panose="00000500000000000000" pitchFamily="50" charset="0"/>
            </a:endParaRPr>
          </a:p>
        </p:txBody>
      </p:sp>
      <p:sp>
        <p:nvSpPr>
          <p:cNvPr id="6204" name="TextBox 7">
            <a:extLst>
              <a:ext uri="{FF2B5EF4-FFF2-40B4-BE49-F238E27FC236}">
                <a16:creationId xmlns:a16="http://schemas.microsoft.com/office/drawing/2014/main" id="{314947EC-9D17-2005-9D06-4881E3037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738" y="2852740"/>
            <a:ext cx="582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en-US" sz="600">
                <a:latin typeface="Montserrat" panose="00000500000000000000" pitchFamily="2" charset="0"/>
              </a:rPr>
              <a:t>SA Rel-19 </a:t>
            </a:r>
          </a:p>
          <a:p>
            <a:pPr algn="ctr"/>
            <a:r>
              <a:rPr lang="fr-FR" altLang="en-US" sz="600">
                <a:latin typeface="Montserrat" panose="00000500000000000000" pitchFamily="2" charset="0"/>
              </a:rPr>
              <a:t>Workshop</a:t>
            </a:r>
          </a:p>
        </p:txBody>
      </p:sp>
      <p:sp>
        <p:nvSpPr>
          <p:cNvPr id="6205" name="TextBox 86">
            <a:extLst>
              <a:ext uri="{FF2B5EF4-FFF2-40B4-BE49-F238E27FC236}">
                <a16:creationId xmlns:a16="http://schemas.microsoft.com/office/drawing/2014/main" id="{994C961A-1AA8-E5D3-DDF8-ACD14588C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75" y="1719265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2" charset="0"/>
              </a:rPr>
              <a:t>TSG#100</a:t>
            </a:r>
            <a:endParaRPr lang="en-GB" altLang="en-US" sz="400">
              <a:latin typeface="Montserrat" panose="00000500000000000000" pitchFamily="2" charset="0"/>
            </a:endParaRPr>
          </a:p>
        </p:txBody>
      </p:sp>
      <p:sp>
        <p:nvSpPr>
          <p:cNvPr id="6206" name="TextBox 60">
            <a:extLst>
              <a:ext uri="{FF2B5EF4-FFF2-40B4-BE49-F238E27FC236}">
                <a16:creationId xmlns:a16="http://schemas.microsoft.com/office/drawing/2014/main" id="{A91F0116-218D-F6E1-00ED-F49942906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1822452"/>
            <a:ext cx="3429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latin typeface="Montserrat" panose="00000500000000000000" pitchFamily="2" charset="0"/>
              </a:rPr>
              <a:t>June</a:t>
            </a:r>
          </a:p>
        </p:txBody>
      </p:sp>
      <p:cxnSp>
        <p:nvCxnSpPr>
          <p:cNvPr id="28" name="Straight Connector 114">
            <a:extLst>
              <a:ext uri="{FF2B5EF4-FFF2-40B4-BE49-F238E27FC236}">
                <a16:creationId xmlns:a16="http://schemas.microsoft.com/office/drawing/2014/main" id="{C6EF3036-DE08-85CE-76E5-5F9EAB20A1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89188" y="1935165"/>
            <a:ext cx="0" cy="380682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5EAFEEE-E00B-DDFF-CA20-6488D191A00E}"/>
              </a:ext>
            </a:extLst>
          </p:cNvPr>
          <p:cNvSpPr txBox="1"/>
          <p:nvPr/>
        </p:nvSpPr>
        <p:spPr>
          <a:xfrm>
            <a:off x="2427290" y="1468438"/>
            <a:ext cx="48577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2023</a:t>
            </a:r>
          </a:p>
        </p:txBody>
      </p:sp>
      <p:sp>
        <p:nvSpPr>
          <p:cNvPr id="6209" name="Rectangle 12">
            <a:extLst>
              <a:ext uri="{FF2B5EF4-FFF2-40B4-BE49-F238E27FC236}">
                <a16:creationId xmlns:a16="http://schemas.microsoft.com/office/drawing/2014/main" id="{917CA1D6-9337-CEDF-F4F4-00ADD75AA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725" y="5630865"/>
            <a:ext cx="869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Now</a:t>
            </a:r>
          </a:p>
        </p:txBody>
      </p:sp>
      <p:cxnSp>
        <p:nvCxnSpPr>
          <p:cNvPr id="6" name="Straight Connector 114">
            <a:extLst>
              <a:ext uri="{FF2B5EF4-FFF2-40B4-BE49-F238E27FC236}">
                <a16:creationId xmlns:a16="http://schemas.microsoft.com/office/drawing/2014/main" id="{A54E6831-227B-6506-FFB2-53B7D714B0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2" y="1935165"/>
            <a:ext cx="3175" cy="38052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Chevron 60">
            <a:extLst>
              <a:ext uri="{FF2B5EF4-FFF2-40B4-BE49-F238E27FC236}">
                <a16:creationId xmlns:a16="http://schemas.microsoft.com/office/drawing/2014/main" id="{56EBA401-3067-1D96-F24A-7AECEF7FEDF5}"/>
              </a:ext>
            </a:extLst>
          </p:cNvPr>
          <p:cNvSpPr/>
          <p:nvPr/>
        </p:nvSpPr>
        <p:spPr bwMode="auto">
          <a:xfrm>
            <a:off x="2844800" y="2041525"/>
            <a:ext cx="731838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</a:rPr>
              <a:t>100%</a:t>
            </a:r>
          </a:p>
        </p:txBody>
      </p:sp>
      <p:sp>
        <p:nvSpPr>
          <p:cNvPr id="14" name="Chevron 60">
            <a:extLst>
              <a:ext uri="{FF2B5EF4-FFF2-40B4-BE49-F238E27FC236}">
                <a16:creationId xmlns:a16="http://schemas.microsoft.com/office/drawing/2014/main" id="{233509FF-A14F-D021-183D-4E7011F5019B}"/>
              </a:ext>
            </a:extLst>
          </p:cNvPr>
          <p:cNvSpPr/>
          <p:nvPr/>
        </p:nvSpPr>
        <p:spPr bwMode="auto">
          <a:xfrm>
            <a:off x="1577977" y="2038350"/>
            <a:ext cx="1395413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</a:rPr>
              <a:t>SA1 Stage 1        80%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DFE602-F191-397C-16E4-A6D835120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950" y="228601"/>
            <a:ext cx="6827838" cy="818147"/>
          </a:xfrm>
        </p:spPr>
        <p:txBody>
          <a:bodyPr/>
          <a:lstStyle/>
          <a:p>
            <a:pPr eaLnBrk="1" hangingPunct="1"/>
            <a:r>
              <a:rPr lang="de-DE" altLang="de-DE" b="1" dirty="0"/>
              <a:t>Rel-19 Timeline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F939689-3D6C-FAC1-846D-5E6D436C5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365" y="342265"/>
            <a:ext cx="6827837" cy="501650"/>
          </a:xfrm>
        </p:spPr>
        <p:txBody>
          <a:bodyPr/>
          <a:lstStyle/>
          <a:p>
            <a:r>
              <a:rPr lang="en-GB" altLang="en-US" dirty="0"/>
              <a:t>Release 19 timeline - text version</a:t>
            </a:r>
          </a:p>
        </p:txBody>
      </p:sp>
      <p:sp>
        <p:nvSpPr>
          <p:cNvPr id="24579" name="Content Placeholder 5">
            <a:extLst>
              <a:ext uri="{FF2B5EF4-FFF2-40B4-BE49-F238E27FC236}">
                <a16:creationId xmlns:a16="http://schemas.microsoft.com/office/drawing/2014/main" id="{C12117FC-412F-C61C-CE4F-C5287379F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897" y="1554480"/>
            <a:ext cx="9596055" cy="4693920"/>
          </a:xfrm>
        </p:spPr>
        <p:txBody>
          <a:bodyPr/>
          <a:lstStyle/>
          <a:p>
            <a:pPr marL="341313" indent="-341313">
              <a:defRPr/>
            </a:pPr>
            <a:r>
              <a:rPr lang="en-US" altLang="en-US" sz="1800" dirty="0"/>
              <a:t>Release 19 Freezes and other milestones, sorted by dates :</a:t>
            </a:r>
          </a:p>
          <a:p>
            <a:pPr lvl="1">
              <a:defRPr/>
            </a:pPr>
            <a:r>
              <a:rPr lang="en-GB" altLang="en-US" sz="1400" b="1" dirty="0"/>
              <a:t>June 2023: </a:t>
            </a:r>
            <a:r>
              <a:rPr lang="en-US" altLang="en-US" sz="1400" b="1" dirty="0"/>
              <a:t>RAN workshop </a:t>
            </a:r>
            <a:r>
              <a:rPr lang="en-GB" altLang="en-US" sz="1400" b="1" dirty="0"/>
              <a:t>on Rel-19 content, </a:t>
            </a:r>
            <a:r>
              <a:rPr lang="en-US" altLang="en-US" sz="1400" b="1" dirty="0"/>
              <a:t>SA workshop </a:t>
            </a:r>
            <a:r>
              <a:rPr lang="en-GB" altLang="en-US" sz="1400" b="1" dirty="0"/>
              <a:t>on Rel-19 content</a:t>
            </a:r>
          </a:p>
          <a:p>
            <a:pPr lvl="1">
              <a:defRPr/>
            </a:pPr>
            <a:r>
              <a:rPr lang="en-GB" altLang="en-US" sz="1400" dirty="0"/>
              <a:t>Sept 2023 (TSG#101): </a:t>
            </a:r>
          </a:p>
          <a:p>
            <a:pPr lvl="2">
              <a:defRPr/>
            </a:pPr>
            <a:r>
              <a:rPr lang="en-GB" altLang="en-US" sz="1050" dirty="0"/>
              <a:t>Stage 1: 80% normative work</a:t>
            </a:r>
          </a:p>
          <a:p>
            <a:pPr lvl="2">
              <a:defRPr/>
            </a:pPr>
            <a:r>
              <a:rPr lang="en-GB" altLang="en-US" sz="1050" dirty="0"/>
              <a:t>Approve 1st part of SA Stage 2 package (SA/CT)</a:t>
            </a:r>
          </a:p>
          <a:p>
            <a:pPr lvl="1">
              <a:defRPr/>
            </a:pPr>
            <a:r>
              <a:rPr lang="en-GB" altLang="en-US" sz="1400" b="1" dirty="0"/>
              <a:t>Dec 2023 (TSG#102): </a:t>
            </a:r>
          </a:p>
          <a:p>
            <a:pPr lvl="2">
              <a:defRPr/>
            </a:pPr>
            <a:r>
              <a:rPr lang="en-GB" altLang="en-US" sz="1050" dirty="0"/>
              <a:t>Stage 1: 100% normative work</a:t>
            </a:r>
          </a:p>
          <a:p>
            <a:pPr lvl="2">
              <a:defRPr/>
            </a:pPr>
            <a:r>
              <a:rPr lang="en-GB" altLang="en-US" sz="1050" dirty="0"/>
              <a:t>RAN1/2/3 Content Definition</a:t>
            </a:r>
          </a:p>
          <a:p>
            <a:pPr lvl="2">
              <a:defRPr/>
            </a:pPr>
            <a:r>
              <a:rPr lang="en-GB" altLang="en-US" sz="1050" dirty="0"/>
              <a:t>Approve final package of SA Stage 2 with RAN/CT</a:t>
            </a:r>
          </a:p>
          <a:p>
            <a:pPr lvl="1">
              <a:defRPr/>
            </a:pPr>
            <a:r>
              <a:rPr lang="en-US" altLang="en-US" sz="1400" dirty="0"/>
              <a:t>Mar 2024 (TSG#103):  </a:t>
            </a:r>
            <a:r>
              <a:rPr lang="en-US" altLang="en-US" sz="1050" dirty="0"/>
              <a:t>RAN4 </a:t>
            </a:r>
            <a:r>
              <a:rPr lang="en-GB" altLang="en-US" sz="1050" dirty="0"/>
              <a:t>Content Definition</a:t>
            </a:r>
            <a:endParaRPr lang="en-US" altLang="en-US" sz="1050" dirty="0"/>
          </a:p>
          <a:p>
            <a:pPr lvl="1">
              <a:defRPr/>
            </a:pPr>
            <a:r>
              <a:rPr lang="en-GB" altLang="en-US" sz="1400" b="1" dirty="0"/>
              <a:t>Dec 2024 (TSG#106): </a:t>
            </a:r>
            <a:r>
              <a:rPr lang="en-US" altLang="en-US" sz="1400" b="1" dirty="0"/>
              <a:t>Stage 2 Functional work (SA2, SA6, …) Freeze</a:t>
            </a:r>
            <a:endParaRPr lang="en-GB" altLang="en-US" sz="1400" dirty="0"/>
          </a:p>
          <a:p>
            <a:pPr lvl="1">
              <a:defRPr/>
            </a:pPr>
            <a:r>
              <a:rPr lang="en-US" altLang="en-US" sz="1400" dirty="0"/>
              <a:t>June 2025 (TSG#108): </a:t>
            </a:r>
            <a:r>
              <a:rPr lang="en-US" altLang="en-US" sz="1100" dirty="0"/>
              <a:t>RAN1 freeze</a:t>
            </a:r>
          </a:p>
          <a:p>
            <a:pPr lvl="1">
              <a:defRPr/>
            </a:pPr>
            <a:r>
              <a:rPr lang="en-US" altLang="en-US" sz="1400" b="1" dirty="0"/>
              <a:t>Sept 2025 (TSG#109):</a:t>
            </a:r>
          </a:p>
          <a:p>
            <a:pPr lvl="2">
              <a:defRPr/>
            </a:pPr>
            <a:r>
              <a:rPr lang="en-US" altLang="en-US" sz="1100" dirty="0"/>
              <a:t>RAN2, RAN3, RAN4Core freeze</a:t>
            </a:r>
          </a:p>
          <a:p>
            <a:pPr lvl="2">
              <a:defRPr/>
            </a:pPr>
            <a:r>
              <a:rPr lang="en-US" altLang="en-US" sz="1100" b="1" dirty="0"/>
              <a:t>Stage 3 (</a:t>
            </a:r>
            <a:r>
              <a:rPr lang="en-US" altLang="en-US" sz="1100" dirty="0"/>
              <a:t>all CT WGs; SA WGs involved with Stage 3) </a:t>
            </a:r>
            <a:r>
              <a:rPr lang="en-US" altLang="en-US" sz="1100" b="1" dirty="0"/>
              <a:t>freeze</a:t>
            </a:r>
            <a:endParaRPr lang="en-US" altLang="en-US" sz="1100" dirty="0"/>
          </a:p>
          <a:p>
            <a:pPr lvl="1">
              <a:defRPr/>
            </a:pPr>
            <a:r>
              <a:rPr lang="en-US" altLang="en-US" sz="1400" dirty="0"/>
              <a:t>Dec 2025 (TSG#110):</a:t>
            </a:r>
          </a:p>
          <a:p>
            <a:pPr lvl="2">
              <a:defRPr/>
            </a:pPr>
            <a:r>
              <a:rPr lang="en-US" altLang="en-US" sz="1100" dirty="0"/>
              <a:t>RAN4Perf freeze</a:t>
            </a:r>
          </a:p>
          <a:p>
            <a:pPr lvl="2">
              <a:defRPr/>
            </a:pPr>
            <a:r>
              <a:rPr lang="en-US" altLang="en-US" sz="1100" dirty="0"/>
              <a:t>“coding freeze”. Freeze of:</a:t>
            </a:r>
            <a:r>
              <a:rPr lang="en-GB" altLang="en-US" sz="1100" dirty="0"/>
              <a:t>ASN-1; Open APIs</a:t>
            </a:r>
          </a:p>
          <a:p>
            <a:pPr lvl="1">
              <a:defRPr/>
            </a:pPr>
            <a:endParaRPr lang="en-US" altLang="en-US" sz="1100" b="1" dirty="0"/>
          </a:p>
          <a:p>
            <a:pPr lvl="1">
              <a:defRPr/>
            </a:pPr>
            <a:endParaRPr lang="en-US" altLang="en-US" sz="1400" b="1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E30DB-01FD-B59C-95EA-94B28F5C7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SA4 typical F2F schedule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31B881C-F4C9-6F40-826A-04F127F3E2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031204"/>
              </p:ext>
            </p:extLst>
          </p:nvPr>
        </p:nvGraphicFramePr>
        <p:xfrm>
          <a:off x="506601" y="1444638"/>
          <a:ext cx="10715363" cy="4946042"/>
        </p:xfrm>
        <a:graphic>
          <a:graphicData uri="http://schemas.openxmlformats.org/drawingml/2006/table">
            <a:tbl>
              <a:tblPr/>
              <a:tblGrid>
                <a:gridCol w="976988">
                  <a:extLst>
                    <a:ext uri="{9D8B030D-6E8A-4147-A177-3AD203B41FA5}">
                      <a16:colId xmlns:a16="http://schemas.microsoft.com/office/drawing/2014/main" val="3407558598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4121830574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2657805619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2172762389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713992878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3892722317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129371221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2775298572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3510250746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3078824198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2306987664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4259183906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1799224234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1526005957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239456991"/>
                    </a:ext>
                  </a:extLst>
                </a:gridCol>
                <a:gridCol w="649225">
                  <a:extLst>
                    <a:ext uri="{9D8B030D-6E8A-4147-A177-3AD203B41FA5}">
                      <a16:colId xmlns:a16="http://schemas.microsoft.com/office/drawing/2014/main" val="844685221"/>
                    </a:ext>
                  </a:extLst>
                </a:gridCol>
              </a:tblGrid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Tdoc S4-230745</a:t>
                      </a:r>
                    </a:p>
                  </a:txBody>
                  <a:tcPr marL="6323" marR="6323" marT="63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meeting schedule for SA4#124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678762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TSG SA4#124</a:t>
                      </a:r>
                    </a:p>
                  </a:txBody>
                  <a:tcPr marL="6323" marR="6323" marT="6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This schedule is INDICATIVE only! The actual schedule depends on progress during the meeting and may change!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959144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22-26 May 2023</a:t>
                      </a:r>
                    </a:p>
                  </a:txBody>
                  <a:tcPr marL="6323" marR="6323" marT="63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559005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May 22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May 23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May 24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May 25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May 26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691677"/>
                  </a:ext>
                </a:extLst>
              </a:tr>
              <a:tr h="347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Meeting room / local time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X (21)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V (105)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XI (42)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X (21)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V (105)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XI (42)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X (21)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V (105)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XI (42)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X (21)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V (105)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XI (42)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 V (105)</a:t>
                      </a:r>
                    </a:p>
                  </a:txBody>
                  <a:tcPr marL="6323" marR="6323" marT="6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635378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0800 - 0830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Plenary starts at 0800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items 11-21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244437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0830 - 0900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050667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0900 - 0930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9:00 - Start of SA4 Plenary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items 1-6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MBS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MBS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(washup)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RTC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(washup)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405891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0930 - 1000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7566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1000 - 1030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157868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1030 - 1100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796677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1100 - 1130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items 1-6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MBS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RTC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(washup)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(washup)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RTC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(washup)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items 11-21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07781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1130 - 1200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283359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1200 - 1230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381088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1230 - 1300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break</a:t>
                      </a:r>
                    </a:p>
                  </a:txBody>
                  <a:tcPr marL="6323" marR="6323" marT="632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4754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1300 - 1330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Rapporteur's good practice session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487502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1330 - 1400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254822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1400 - 1430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RTC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MBS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RTC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items 11-21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items 11-21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70662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1430 - 1500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32576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1500 - 1530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887611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1530 - 1600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5705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1600 - 1630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MBS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RTC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Video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RTC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Audio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MBS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RTC 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items 11-21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839079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1630 - 1700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480080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1700 - 1730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561645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1730 - 1800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943925"/>
                  </a:ext>
                </a:extLst>
              </a:tr>
              <a:tr h="20865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1800 - 1830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celebration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739591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1830 - 1900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844941"/>
                  </a:ext>
                </a:extLst>
              </a:tr>
              <a:tr h="16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1900 - 1930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3" marR="6323" marT="63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935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34104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2950" y="228601"/>
            <a:ext cx="6827838" cy="552635"/>
          </a:xfrm>
        </p:spPr>
        <p:txBody>
          <a:bodyPr/>
          <a:lstStyle/>
          <a:p>
            <a:pPr eaLnBrk="1" hangingPunct="1"/>
            <a:r>
              <a:rPr lang="de-DE" altLang="de-DE" b="1" dirty="0" err="1"/>
              <a:t>Assumptions</a:t>
            </a:r>
            <a:r>
              <a:rPr lang="de-DE" altLang="de-DE" b="1" dirty="0"/>
              <a:t> </a:t>
            </a:r>
            <a:r>
              <a:rPr lang="de-DE" altLang="de-DE" b="1" dirty="0" err="1"/>
              <a:t>for</a:t>
            </a:r>
            <a:r>
              <a:rPr lang="de-DE" altLang="de-DE" b="1" dirty="0"/>
              <a:t> SA4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9015" y="1158536"/>
            <a:ext cx="9729729" cy="5171243"/>
          </a:xfrm>
        </p:spPr>
        <p:txBody>
          <a:bodyPr/>
          <a:lstStyle/>
          <a:p>
            <a:r>
              <a:rPr lang="en-US" sz="1400" dirty="0"/>
              <a:t>5 ordinary meeting per year: 3 x F2F and 2 x e-meetings (TU count based on F2F schedule only) -&gt; 8 meetings in Rel-19 (TSG#103 to TSG#110)</a:t>
            </a:r>
          </a:p>
          <a:p>
            <a:r>
              <a:rPr lang="en-US" sz="1400" dirty="0"/>
              <a:t>Time Units aren’t used by SA4 but following the SA2 example on TUs (Time Units) below as asked</a:t>
            </a:r>
          </a:p>
          <a:p>
            <a:r>
              <a:rPr lang="en-US" sz="1400" dirty="0"/>
              <a:t>1 session = 1.5- or 2-hours time window </a:t>
            </a:r>
          </a:p>
          <a:p>
            <a:r>
              <a:rPr lang="en-US" sz="1400" dirty="0"/>
              <a:t>Maximum 3 parallel tracks </a:t>
            </a:r>
          </a:p>
          <a:p>
            <a:r>
              <a:rPr lang="en-US" sz="1400" dirty="0"/>
              <a:t>1 TU is a “session” (i.e., 1.5 or 2 hours) in 1 “track” spent to discuss/handle technical contributions. </a:t>
            </a:r>
          </a:p>
          <a:p>
            <a:r>
              <a:rPr lang="en-US" sz="1400" dirty="0"/>
              <a:t>Neither SA4 “Plenary” nor SWG Washup sessions counted as TUs (Time Units)</a:t>
            </a:r>
          </a:p>
          <a:p>
            <a:r>
              <a:rPr lang="en-US" sz="1400" dirty="0"/>
              <a:t>SWG AH Telcos between meetings are not counted for TUs</a:t>
            </a:r>
          </a:p>
          <a:p>
            <a:r>
              <a:rPr lang="en-US" sz="1400" dirty="0"/>
              <a:t>Max 4 sessions per meeting day (sessions can be extended in the morning or afternoon, TBD slots can be allocated to targeted discussions). Revisions/Drafting/offline conference call are not counted for the TU estimates. </a:t>
            </a:r>
          </a:p>
          <a:p>
            <a:r>
              <a:rPr lang="en-US" sz="1400" dirty="0"/>
              <a:t>A typical F2F meeting has therefore 27 TUs</a:t>
            </a:r>
          </a:p>
          <a:p>
            <a:r>
              <a:rPr lang="en-US" sz="1400" dirty="0"/>
              <a:t>WG capacity ? Can History teach us something ?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Caution:</a:t>
            </a:r>
          </a:p>
          <a:p>
            <a:pPr lvl="1"/>
            <a:r>
              <a:rPr lang="en-US" sz="1200" dirty="0"/>
              <a:t>Varying length of release</a:t>
            </a:r>
          </a:p>
          <a:p>
            <a:pPr lvl="1"/>
            <a:r>
              <a:rPr lang="en-US" sz="1200" dirty="0"/>
              <a:t>How substantial is each WI/SI (e.g., major updates of terminal acoustics in Rel-8 / 10 / 12, EVS in Rel-12, )</a:t>
            </a:r>
          </a:p>
          <a:p>
            <a:pPr lvl="1"/>
            <a:r>
              <a:rPr lang="en-US" sz="1200" dirty="0"/>
              <a:t>SI independent from Releases, counted in release where TR is completed</a:t>
            </a:r>
          </a:p>
          <a:p>
            <a:pPr lvl="2"/>
            <a:r>
              <a:rPr lang="en-US" sz="1000" dirty="0"/>
              <a:t>Example: EVS study phase started in Rel-8 but counted as Rel-10</a:t>
            </a:r>
          </a:p>
          <a:p>
            <a:pPr lvl="1"/>
            <a:endParaRPr lang="en-US" sz="14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457200" lvl="1" indent="0" eaLnBrk="1" hangingPunct="1">
              <a:buNone/>
              <a:defRPr/>
            </a:pPr>
            <a:endParaRPr lang="en-GB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0E1D25-E150-0AFA-0032-6BCB16AAC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62836"/>
              </p:ext>
            </p:extLst>
          </p:nvPr>
        </p:nvGraphicFramePr>
        <p:xfrm>
          <a:off x="2989951" y="4281487"/>
          <a:ext cx="5754370" cy="52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270">
                  <a:extLst>
                    <a:ext uri="{9D8B030D-6E8A-4147-A177-3AD203B41FA5}">
                      <a16:colId xmlns:a16="http://schemas.microsoft.com/office/drawing/2014/main" val="855852632"/>
                    </a:ext>
                  </a:extLst>
                </a:gridCol>
                <a:gridCol w="468630">
                  <a:extLst>
                    <a:ext uri="{9D8B030D-6E8A-4147-A177-3AD203B41FA5}">
                      <a16:colId xmlns:a16="http://schemas.microsoft.com/office/drawing/2014/main" val="478382191"/>
                    </a:ext>
                  </a:extLst>
                </a:gridCol>
                <a:gridCol w="468630">
                  <a:extLst>
                    <a:ext uri="{9D8B030D-6E8A-4147-A177-3AD203B41FA5}">
                      <a16:colId xmlns:a16="http://schemas.microsoft.com/office/drawing/2014/main" val="2722134437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076972926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160370844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474819857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700684225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512972127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341844466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044234996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14154000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56005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Rel-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12749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# WI/SI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873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5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2950" y="228601"/>
            <a:ext cx="6827838" cy="552635"/>
          </a:xfrm>
        </p:spPr>
        <p:txBody>
          <a:bodyPr/>
          <a:lstStyle/>
          <a:p>
            <a:pPr eaLnBrk="1" hangingPunct="1"/>
            <a:r>
              <a:rPr lang="de-DE" altLang="de-DE" b="1" dirty="0"/>
              <a:t>WG Input to Rel-19 Workshop - 1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9015" y="1158536"/>
            <a:ext cx="9729729" cy="5171243"/>
          </a:xfrm>
        </p:spPr>
        <p:txBody>
          <a:bodyPr/>
          <a:lstStyle/>
          <a:p>
            <a:pPr lvl="0"/>
            <a:r>
              <a:rPr lang="en-US" dirty="0"/>
              <a:t>SA WG to provides the data on the available WG capacity including following information </a:t>
            </a:r>
          </a:p>
          <a:p>
            <a:pPr lvl="1"/>
            <a:r>
              <a:rPr lang="en-US" sz="2000" dirty="0"/>
              <a:t>The Max number of TUs available for Rel-19 SIs/WIs = 216 (8 meetings x 27 TUs)</a:t>
            </a:r>
          </a:p>
          <a:p>
            <a:pPr lvl="1"/>
            <a:r>
              <a:rPr lang="en-US" sz="2000" dirty="0"/>
              <a:t>The recommended maximum number of Rel-19 SIs/WIs: </a:t>
            </a:r>
          </a:p>
          <a:p>
            <a:pPr lvl="2"/>
            <a:r>
              <a:rPr lang="en-US" altLang="fr-FR" sz="1600" dirty="0">
                <a:cs typeface="Arial" panose="020B0604020202020204" pitchFamily="34" charset="0"/>
              </a:rPr>
              <a:t>SA4 can execute up to 16 concurrent SIs/WIs in addition to maintenance work, 4 per SWG. This is highly dependent on the type of SID/WID (improvements, new codec…) so only used as a guideline.</a:t>
            </a:r>
          </a:p>
          <a:p>
            <a:pPr lvl="2"/>
            <a:r>
              <a:rPr lang="en-US" altLang="fr-FR" sz="1600" dirty="0">
                <a:cs typeface="Arial" panose="020B0604020202020204" pitchFamily="34" charset="0"/>
              </a:rPr>
              <a:t>SA4 not in a position to set a maximum SID/WID target for Rel-19 at this stage.</a:t>
            </a:r>
            <a:endParaRPr lang="en-US" sz="1600" dirty="0"/>
          </a:p>
          <a:p>
            <a:pPr lvl="1"/>
            <a:r>
              <a:rPr lang="en-US" sz="2000" dirty="0"/>
              <a:t>The maximum number of TUs available for any SI/WI (</a:t>
            </a:r>
            <a:r>
              <a:rPr lang="en-US" altLang="zh-CN" sz="2000" dirty="0"/>
              <a:t>not for each study SI/WI individually): </a:t>
            </a:r>
          </a:p>
          <a:p>
            <a:pPr lvl="2"/>
            <a:r>
              <a:rPr lang="en-US" altLang="zh-CN" sz="1600" dirty="0"/>
              <a:t>Average would be 216/16 = 13.5 TUs</a:t>
            </a:r>
          </a:p>
          <a:p>
            <a:pPr lvl="2"/>
            <a:r>
              <a:rPr lang="en-US" altLang="zh-CN" sz="1600" dirty="0"/>
              <a:t>Unsure what the max should be or if it’s a useful indicator. Could it be one SI/WI in a SWG over the entire release? E.g. Audio SWG has 11 TUs per meeting these days, so that leads to 88TUs over Rel-19.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 eaLnBrk="1" hangingPunct="1">
              <a:buNone/>
              <a:defRPr/>
            </a:pPr>
            <a:endParaRPr lang="en-GB" altLang="ko-K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1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2950" y="228601"/>
            <a:ext cx="6827838" cy="552635"/>
          </a:xfrm>
        </p:spPr>
        <p:txBody>
          <a:bodyPr/>
          <a:lstStyle/>
          <a:p>
            <a:pPr eaLnBrk="1" hangingPunct="1"/>
            <a:r>
              <a:rPr lang="de-DE" altLang="de-DE" b="1" dirty="0"/>
              <a:t>WG Input to Rel-19 Workshop - 2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9015" y="1158536"/>
            <a:ext cx="9729729" cy="5171243"/>
          </a:xfrm>
        </p:spPr>
        <p:txBody>
          <a:bodyPr/>
          <a:lstStyle/>
          <a:p>
            <a:r>
              <a:rPr lang="en-US" sz="2000" dirty="0"/>
              <a:t>SA/SA2/RAN2 to let SA4 do stage-3 on media related topics. Early indication of potential impact to SA4 is nice-to-have.</a:t>
            </a:r>
          </a:p>
          <a:p>
            <a:r>
              <a:rPr lang="en-US" altLang="zh-CN" sz="2000" dirty="0"/>
              <a:t>SA4 is currently focused on Rel-18 Work and Rel-17 maintenance </a:t>
            </a:r>
          </a:p>
          <a:p>
            <a:r>
              <a:rPr lang="en-US" altLang="zh-CN" sz="2000" dirty="0"/>
              <a:t>SA4 hasn’t started Rel-19 planning. Several topics mentioned but no detailed discussions and conclusions. </a:t>
            </a:r>
          </a:p>
          <a:p>
            <a:pPr lvl="1"/>
            <a:r>
              <a:rPr lang="de-DE" sz="1600" dirty="0" err="1"/>
              <a:t>Example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potential larger </a:t>
            </a:r>
            <a:r>
              <a:rPr lang="de-DE" sz="1600" dirty="0" err="1"/>
              <a:t>work</a:t>
            </a:r>
            <a:r>
              <a:rPr lang="de-DE" sz="1600" dirty="0"/>
              <a:t> </a:t>
            </a:r>
            <a:r>
              <a:rPr lang="de-DE" sz="1600" dirty="0" err="1"/>
              <a:t>topics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SA4: New Video Codecs, Avatars, XR </a:t>
            </a:r>
            <a:r>
              <a:rPr lang="de-DE" sz="1600" dirty="0" err="1"/>
              <a:t>Extensions</a:t>
            </a:r>
            <a:r>
              <a:rPr lang="de-DE" sz="1600" dirty="0"/>
              <a:t>, 5G Media Streaming and MBS </a:t>
            </a:r>
            <a:r>
              <a:rPr lang="de-DE" sz="1600" dirty="0" err="1"/>
              <a:t>Extensions</a:t>
            </a:r>
            <a:r>
              <a:rPr lang="de-DE" sz="1600" dirty="0"/>
              <a:t>, AI/ML </a:t>
            </a:r>
            <a:r>
              <a:rPr lang="de-DE" sz="1600" dirty="0" err="1"/>
              <a:t>for</a:t>
            </a:r>
            <a:r>
              <a:rPr lang="de-DE" sz="1600" dirty="0"/>
              <a:t> Media</a:t>
            </a:r>
            <a:endParaRPr lang="en-US" altLang="zh-CN" sz="1600" dirty="0"/>
          </a:p>
          <a:p>
            <a:r>
              <a:rPr lang="en-US" altLang="zh-CN" sz="2000" dirty="0"/>
              <a:t>SA4#124 agreed to start Rel-19 discussions from December 2023:</a:t>
            </a:r>
          </a:p>
          <a:p>
            <a:pPr lvl="1"/>
            <a:r>
              <a:rPr lang="de-DE" sz="1800" dirty="0" err="1"/>
              <a:t>Build</a:t>
            </a:r>
            <a:r>
              <a:rPr lang="de-DE" sz="1800" dirty="0"/>
              <a:t> on </a:t>
            </a:r>
            <a:r>
              <a:rPr lang="de-DE" sz="1800" dirty="0" err="1"/>
              <a:t>leftovers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Rel-18, </a:t>
            </a:r>
            <a:r>
              <a:rPr lang="de-DE" sz="1800" dirty="0" err="1"/>
              <a:t>studies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Rel-18,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well</a:t>
            </a:r>
            <a:r>
              <a:rPr lang="de-DE" sz="1800" dirty="0"/>
              <a:t>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work</a:t>
            </a:r>
            <a:r>
              <a:rPr lang="de-DE" sz="1800" dirty="0"/>
              <a:t> </a:t>
            </a:r>
            <a:r>
              <a:rPr lang="de-DE" sz="1800" dirty="0" err="1"/>
              <a:t>topics</a:t>
            </a:r>
            <a:r>
              <a:rPr lang="de-DE" sz="1800" dirty="0"/>
              <a:t> </a:t>
            </a:r>
            <a:r>
              <a:rPr lang="de-DE" sz="1800" dirty="0" err="1"/>
              <a:t>related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RAN and SA2 </a:t>
            </a:r>
            <a:r>
              <a:rPr lang="de-DE" sz="1800" dirty="0" err="1"/>
              <a:t>work</a:t>
            </a:r>
            <a:endParaRPr lang="de-DE" sz="1800" dirty="0"/>
          </a:p>
          <a:p>
            <a:pPr lvl="1"/>
            <a:r>
              <a:rPr lang="de-DE" sz="1800" dirty="0" err="1"/>
              <a:t>Identify</a:t>
            </a:r>
            <a:r>
              <a:rPr lang="de-DE" sz="1800" dirty="0"/>
              <a:t> substantial </a:t>
            </a:r>
            <a:r>
              <a:rPr lang="de-DE" sz="1800" dirty="0" err="1"/>
              <a:t>new</a:t>
            </a:r>
            <a:r>
              <a:rPr lang="de-DE" sz="1800" dirty="0"/>
              <a:t> </a:t>
            </a:r>
            <a:r>
              <a:rPr lang="de-DE" sz="1800" dirty="0" err="1"/>
              <a:t>work</a:t>
            </a:r>
            <a:r>
              <a:rPr lang="de-DE" sz="1800" dirty="0"/>
              <a:t> </a:t>
            </a:r>
            <a:r>
              <a:rPr lang="de-DE" sz="1800" dirty="0" err="1"/>
              <a:t>topics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Rel-19. </a:t>
            </a:r>
          </a:p>
          <a:p>
            <a:pPr lvl="1"/>
            <a:r>
              <a:rPr lang="de-DE" sz="1800" dirty="0"/>
              <a:t>Work </a:t>
            </a:r>
            <a:r>
              <a:rPr lang="de-DE" sz="1800" dirty="0" err="1"/>
              <a:t>with</a:t>
            </a:r>
            <a:r>
              <a:rPr lang="de-DE" sz="1800" dirty="0"/>
              <a:t> </a:t>
            </a:r>
            <a:r>
              <a:rPr lang="de-DE" sz="1800" dirty="0" err="1"/>
              <a:t>requirements</a:t>
            </a:r>
            <a:r>
              <a:rPr lang="de-DE" sz="1800" dirty="0"/>
              <a:t> and </a:t>
            </a:r>
            <a:r>
              <a:rPr lang="de-DE" sz="1800" dirty="0" err="1"/>
              <a:t>inputs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industry</a:t>
            </a:r>
            <a:r>
              <a:rPr lang="de-DE" sz="1800" dirty="0"/>
              <a:t>: 5G-MAG, Metaverse Standards Forum, etc.</a:t>
            </a:r>
            <a:endParaRPr lang="en-US" altLang="zh-CN" sz="2000" dirty="0"/>
          </a:p>
          <a:p>
            <a:r>
              <a:rPr lang="en-US" altLang="zh-CN" sz="2000" dirty="0"/>
              <a:t>SA4#124 agreed that TU mechanisms are not needed at this stage. Would consider in case of overload and regular handling is not sufficient to resolve.</a:t>
            </a:r>
          </a:p>
          <a:p>
            <a:pPr marL="457200" lvl="1" indent="0" eaLnBrk="1" hangingPunct="1">
              <a:buNone/>
              <a:defRPr/>
            </a:pPr>
            <a:endParaRPr lang="en-GB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20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4B433DB9B594885F4112FE4976328" ma:contentTypeVersion="13" ma:contentTypeDescription="Create a new document." ma:contentTypeScope="" ma:versionID="bfc5638d4f01580694a8c7f93567c8e7">
  <xsd:schema xmlns:xsd="http://www.w3.org/2001/XMLSchema" xmlns:xs="http://www.w3.org/2001/XMLSchema" xmlns:p="http://schemas.microsoft.com/office/2006/metadata/properties" xmlns:ns3="d36af664-2dfc-46e0-99b9-b4775a37cfc8" xmlns:ns4="7c28629c-29d3-4904-ae90-4b38e6ab8730" targetNamespace="http://schemas.microsoft.com/office/2006/metadata/properties" ma:root="true" ma:fieldsID="a12d0ce96aff54703c1e76432497b68e" ns3:_="" ns4:_="">
    <xsd:import namespace="d36af664-2dfc-46e0-99b9-b4775a37cfc8"/>
    <xsd:import namespace="7c28629c-29d3-4904-ae90-4b38e6ab87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af664-2dfc-46e0-99b9-b4775a37cf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28629c-29d3-4904-ae90-4b38e6ab87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A382C1-8D34-41E2-AE7D-C7A1F0A6CDFD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7c28629c-29d3-4904-ae90-4b38e6ab8730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d36af664-2dfc-46e0-99b9-b4775a37cfc8"/>
  </ds:schemaRefs>
</ds:datastoreItem>
</file>

<file path=customXml/itemProps2.xml><?xml version="1.0" encoding="utf-8"?>
<ds:datastoreItem xmlns:ds="http://schemas.openxmlformats.org/officeDocument/2006/customXml" ds:itemID="{A116FCB1-8F34-4320-992F-FF9AB90D52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02810A-A5B3-4801-94E4-10D646DD8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6af664-2dfc-46e0-99b9-b4775a37cfc8"/>
    <ds:schemaRef ds:uri="7c28629c-29d3-4904-ae90-4b38e6ab87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94243</TotalTime>
  <Words>1519</Words>
  <Application>Microsoft Office PowerPoint</Application>
  <PresentationFormat>Widescreen</PresentationFormat>
  <Paragraphs>294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</vt:lpstr>
      <vt:lpstr>Calibri</vt:lpstr>
      <vt:lpstr>Montserrat</vt:lpstr>
      <vt:lpstr>Times New Roman</vt:lpstr>
      <vt:lpstr>Office Theme</vt:lpstr>
      <vt:lpstr>    SA WG4 input to SA Workshop on Rel-19 planning    </vt:lpstr>
      <vt:lpstr>Rel-19 Workshop Plan  (endorsed in SP-230383)</vt:lpstr>
      <vt:lpstr>Rel-19 Timeline</vt:lpstr>
      <vt:lpstr>Release 19 timeline - text version</vt:lpstr>
      <vt:lpstr>SA4 typical F2F schedule</vt:lpstr>
      <vt:lpstr>Assumptions for SA4</vt:lpstr>
      <vt:lpstr>WG Input to Rel-19 Workshop - 1</vt:lpstr>
      <vt:lpstr>WG Input to Rel-19 Workshop - 2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Gabin, Frederic</cp:lastModifiedBy>
  <cp:revision>2865</cp:revision>
  <cp:lastPrinted>2016-09-13T11:31:59Z</cp:lastPrinted>
  <dcterms:created xsi:type="dcterms:W3CDTF">2008-08-30T09:32:10Z</dcterms:created>
  <dcterms:modified xsi:type="dcterms:W3CDTF">2023-06-05T16:17:13Z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0x0101004814B433DB9B594885F4112FE4976328</vt:lpwstr>
  </property>
</Properties>
</file>