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9"/>
  </p:notesMasterIdLst>
  <p:handoutMasterIdLst>
    <p:handoutMasterId r:id="rId20"/>
  </p:handoutMasterIdLst>
  <p:sldIdLst>
    <p:sldId id="445" r:id="rId5"/>
    <p:sldId id="446" r:id="rId6"/>
    <p:sldId id="447" r:id="rId7"/>
    <p:sldId id="459" r:id="rId8"/>
    <p:sldId id="465" r:id="rId9"/>
    <p:sldId id="469" r:id="rId10"/>
    <p:sldId id="473" r:id="rId11"/>
    <p:sldId id="476" r:id="rId12"/>
    <p:sldId id="474" r:id="rId13"/>
    <p:sldId id="475" r:id="rId14"/>
    <p:sldId id="462" r:id="rId15"/>
    <p:sldId id="477" r:id="rId16"/>
    <p:sldId id="460" r:id="rId17"/>
    <p:sldId id="439"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65"/>
            <p14:sldId id="469"/>
            <p14:sldId id="473"/>
            <p14:sldId id="476"/>
            <p14:sldId id="474"/>
            <p14:sldId id="475"/>
            <p14:sldId id="462"/>
            <p14:sldId id="477"/>
            <p14:sldId id="460"/>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4" autoAdjust="0"/>
    <p:restoredTop sz="95889" autoAdjust="0"/>
  </p:normalViewPr>
  <p:slideViewPr>
    <p:cSldViewPr snapToGrid="0" showGuides="1">
      <p:cViewPr varScale="1">
        <p:scale>
          <a:sx n="107" d="100"/>
          <a:sy n="107" d="100"/>
        </p:scale>
        <p:origin x="132" y="13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2023</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S4-230445, SA4#123-e, Online meeting, 17-21 April 2023</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file:///C:\Users\fgabi\Box\Documents\3GPP%20SA\TSGS_99_Rotterdam_2023-03\Docs\SP-230383.zip"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99_Rotterdam_2023-03/Report" TargetMode="External"/><Relationship Id="rId7" Type="http://schemas.openxmlformats.org/officeDocument/2006/relationships/hyperlink" Target="https://www.3gpp.org/ftp/tsg_sa/TSG_SA/TSGS_99_Rotterdam_2023-03/Docs/SP-230382.zip" TargetMode="External"/><Relationship Id="rId2" Type="http://schemas.openxmlformats.org/officeDocument/2006/relationships/hyperlink" Target="https://www.3gpp.org/ftp/tsg_sa/TSG_SA/TSGS_99_Rotterdam_2023-03/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9_Rotterdam_2023-03/Docs/SP-230355.zip" TargetMode="External"/><Relationship Id="rId5" Type="http://schemas.openxmlformats.org/officeDocument/2006/relationships/hyperlink" Target="https://www.3gpp.org/ftp/tsg_sa/TSG_SA/TSGS_99_Rotterdam_2023-03/Docs/SP-230381.zip" TargetMode="External"/><Relationship Id="rId4" Type="http://schemas.openxmlformats.org/officeDocument/2006/relationships/hyperlink" Target="https://www.3gpp.org/ftp/tsg_sa/TSG_SA/TSGS_99_Rotterdam_2023-03/Docs/SP-230310.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SA#99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dirty="0">
                <a:latin typeface="Arial" panose="020B0604020202020204" pitchFamily="34" charset="0"/>
              </a:rPr>
              <a:t>SA4#123-e, Online meeting, 17-21 April 2023</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S4-230445</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Rel-19 - 2/3</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pPr marL="341313" indent="-341313">
              <a:defRPr/>
            </a:pPr>
            <a:r>
              <a:rPr lang="en-US" altLang="en-US" sz="2000" dirty="0"/>
              <a:t>Rel-19 Stage 1: </a:t>
            </a:r>
          </a:p>
          <a:p>
            <a:pPr marL="739815" lvl="1" indent="-341313">
              <a:defRPr/>
            </a:pPr>
            <a:r>
              <a:rPr lang="en-GB" altLang="en-US" sz="1600" dirty="0"/>
              <a:t>Stage 1 studies :</a:t>
            </a:r>
          </a:p>
          <a:p>
            <a:pPr marL="1139865" lvl="2" indent="-341313">
              <a:defRPr/>
            </a:pPr>
            <a:r>
              <a:rPr lang="en-GB" altLang="en-US" sz="1400" dirty="0"/>
              <a:t>14 SA1 studies in total – one new one at this meeting (FS_ISN)</a:t>
            </a:r>
          </a:p>
          <a:p>
            <a:pPr marL="1139865" lvl="2" indent="-341313">
              <a:defRPr/>
            </a:pPr>
            <a:r>
              <a:rPr lang="en-GB" altLang="en-US" sz="1050" dirty="0"/>
              <a:t> </a:t>
            </a:r>
            <a:r>
              <a:rPr lang="en-GB" altLang="en-US" sz="1400" b="1" dirty="0"/>
              <a:t>OCI (St.1 Studies) = 71 % </a:t>
            </a:r>
            <a:r>
              <a:rPr lang="en-GB" altLang="en-US" sz="1050" dirty="0"/>
              <a:t>(number not recorded at previous TSG). </a:t>
            </a:r>
          </a:p>
          <a:p>
            <a:pPr marL="1139865" lvl="2" indent="-341313">
              <a:defRPr/>
            </a:pPr>
            <a:r>
              <a:rPr lang="en-GB" altLang="en-US" sz="1400" dirty="0"/>
              <a:t>1 SA4 study (</a:t>
            </a:r>
            <a:r>
              <a:rPr lang="en-GB" altLang="en-US" sz="1400" dirty="0" err="1"/>
              <a:t>FS_DaCED</a:t>
            </a:r>
            <a:r>
              <a:rPr lang="en-GB" altLang="en-US" sz="1400" dirty="0"/>
              <a:t>), 5% complete</a:t>
            </a:r>
          </a:p>
          <a:p>
            <a:pPr marL="739815" lvl="1" indent="-341313">
              <a:defRPr/>
            </a:pPr>
            <a:r>
              <a:rPr lang="en-GB" altLang="en-US" sz="1600" dirty="0"/>
              <a:t>Stage 1 normative :</a:t>
            </a:r>
          </a:p>
          <a:p>
            <a:pPr marL="1139865" lvl="2" indent="-341313">
              <a:defRPr/>
            </a:pPr>
            <a:r>
              <a:rPr lang="en-GB" altLang="en-US" sz="1400" dirty="0"/>
              <a:t>8 “</a:t>
            </a:r>
            <a:r>
              <a:rPr lang="en-GB" altLang="en-US" sz="1400" dirty="0" err="1"/>
              <a:t>miniWIDs</a:t>
            </a:r>
            <a:r>
              <a:rPr lang="en-GB" altLang="en-US" sz="1400" dirty="0"/>
              <a:t>” items in total – three new ones at this meeting</a:t>
            </a:r>
          </a:p>
          <a:p>
            <a:pPr marL="1597065" lvl="3" indent="-341313">
              <a:defRPr/>
            </a:pPr>
            <a:r>
              <a:rPr lang="en-GB" altLang="en-US" sz="1400" dirty="0"/>
              <a:t>Reminder: in SA1 terminology, a “</a:t>
            </a:r>
            <a:r>
              <a:rPr lang="en-GB" altLang="en-US" sz="1400" dirty="0" err="1"/>
              <a:t>miniWID</a:t>
            </a:r>
            <a:r>
              <a:rPr lang="en-GB" altLang="en-US" sz="1400" dirty="0"/>
              <a:t>” is a WID without prior study and completed within one TSG cycle</a:t>
            </a:r>
          </a:p>
          <a:p>
            <a:pPr marL="1139865" lvl="2" indent="-341313">
              <a:defRPr/>
            </a:pPr>
            <a:r>
              <a:rPr lang="en-GB" altLang="en-US" sz="1400" dirty="0"/>
              <a:t>Overall progress of normative items not representative since only “</a:t>
            </a:r>
            <a:r>
              <a:rPr lang="en-GB" altLang="en-US" sz="1400" dirty="0" err="1"/>
              <a:t>miniWIDs</a:t>
            </a:r>
            <a:r>
              <a:rPr lang="en-GB" altLang="en-US" sz="1400" dirty="0"/>
              <a:t>” handled</a:t>
            </a:r>
          </a:p>
          <a:p>
            <a:pPr marL="1139865" lvl="2" indent="-341313">
              <a:defRPr/>
            </a:pPr>
            <a:r>
              <a:rPr lang="en-GB" altLang="en-US" sz="1400" dirty="0"/>
              <a:t>Normative work from ongoing studies have started only for one item (RVAS)</a:t>
            </a:r>
          </a:p>
          <a:p>
            <a:pPr marL="341273" indent="-341313">
              <a:defRPr/>
            </a:pPr>
            <a:r>
              <a:rPr lang="en-US" altLang="en-US" sz="1400" dirty="0"/>
              <a:t>The more significant Features, including the one resulting from studies, will be completed by Stage 1 Rel-19 freeze</a:t>
            </a:r>
          </a:p>
          <a:p>
            <a:pPr marL="341273" indent="-341313">
              <a:defRPr/>
            </a:pPr>
            <a:r>
              <a:rPr lang="en-US" altLang="en-US" sz="2000" dirty="0"/>
              <a:t>Rel-19 Stage 2 &amp; 3:</a:t>
            </a:r>
          </a:p>
          <a:p>
            <a:pPr marL="739775" lvl="1" indent="-341313">
              <a:defRPr/>
            </a:pPr>
            <a:r>
              <a:rPr lang="en-US" altLang="en-US" sz="1600" dirty="0"/>
              <a:t>Not started</a:t>
            </a:r>
          </a:p>
        </p:txBody>
      </p:sp>
    </p:spTree>
    <p:extLst>
      <p:ext uri="{BB962C8B-B14F-4D97-AF65-F5344CB8AC3E}">
        <p14:creationId xmlns:p14="http://schemas.microsoft.com/office/powerpoint/2010/main" val="95932146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Planning – Rel-19 - 3/3</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eaLnBrk="1" hangingPunct="1">
              <a:lnSpc>
                <a:spcPct val="90000"/>
              </a:lnSpc>
              <a:spcBef>
                <a:spcPts val="2400"/>
              </a:spcBef>
            </a:pPr>
            <a:r>
              <a:rPr lang="en-US" altLang="fr-FR" sz="2200" dirty="0">
                <a:cs typeface="Arial" panose="020B0604020202020204" pitchFamily="34" charset="0"/>
              </a:rPr>
              <a:t>Inputs to 13&amp;14 June 2023 TSG SA Workshop on Rel-19 (source </a:t>
            </a:r>
            <a:r>
              <a:rPr lang="en-US" sz="1600" b="1" i="0" u="sng" dirty="0">
                <a:solidFill>
                  <a:srgbClr val="0000FF"/>
                </a:solidFill>
                <a:effectLst/>
                <a:latin typeface="Arial" panose="020B0604020202020204" pitchFamily="34" charset="0"/>
                <a:hlinkClick r:id="rId2" action="ppaction://hlinkfile"/>
              </a:rPr>
              <a:t>SP-230383</a:t>
            </a:r>
            <a:r>
              <a:rPr lang="en-US" altLang="fr-FR" sz="2200" dirty="0">
                <a:cs typeface="Arial" panose="020B0604020202020204" pitchFamily="34" charset="0"/>
              </a:rPr>
              <a:t> endorsed by SA#99)</a:t>
            </a:r>
          </a:p>
          <a:p>
            <a:pPr lvl="1">
              <a:spcBef>
                <a:spcPts val="900"/>
              </a:spcBef>
            </a:pPr>
            <a:r>
              <a:rPr lang="en-US" altLang="fr-FR" sz="1800" dirty="0">
                <a:cs typeface="Arial" panose="020B0604020202020204" pitchFamily="34" charset="0"/>
              </a:rPr>
              <a:t>SA1 input on Rel-19 status</a:t>
            </a:r>
          </a:p>
          <a:p>
            <a:pPr lvl="1">
              <a:spcBef>
                <a:spcPts val="900"/>
              </a:spcBef>
            </a:pPr>
            <a:r>
              <a:rPr lang="en-US" altLang="fr-FR" sz="1800" dirty="0">
                <a:cs typeface="Arial" panose="020B0604020202020204" pitchFamily="34" charset="0"/>
              </a:rPr>
              <a:t>3GPP Member/MRP/other contributions on Rel-19 views/priority. </a:t>
            </a:r>
          </a:p>
          <a:p>
            <a:pPr lvl="1">
              <a:spcBef>
                <a:spcPts val="900"/>
              </a:spcBef>
            </a:pPr>
            <a:r>
              <a:rPr lang="en-US" altLang="fr-FR" sz="1800" dirty="0">
                <a:cs typeface="Arial" panose="020B0604020202020204" pitchFamily="34" charset="0"/>
              </a:rPr>
              <a:t>SA WG inputs on TU Budget for Rel-19, Max SIDs/WIDs, Max size per SID/WID. </a:t>
            </a:r>
          </a:p>
          <a:p>
            <a:pPr lvl="2">
              <a:spcBef>
                <a:spcPts val="900"/>
              </a:spcBef>
            </a:pPr>
            <a:r>
              <a:rPr lang="en-US" altLang="fr-FR" sz="1400" dirty="0">
                <a:cs typeface="Arial" panose="020B0604020202020204" pitchFamily="34" charset="0"/>
              </a:rPr>
              <a:t>Note: as response to an SA#98-e AP, SA4 Chair indicated that SA4 can execute up to 16 concurrent SIs/WIs in addition to maintenance work.</a:t>
            </a:r>
          </a:p>
          <a:p>
            <a:pPr>
              <a:spcBef>
                <a:spcPts val="900"/>
              </a:spcBef>
            </a:pPr>
            <a:r>
              <a:rPr lang="en-US" altLang="fr-FR" sz="2200" dirty="0">
                <a:cs typeface="Arial" panose="020B0604020202020204" pitchFamily="34" charset="0"/>
              </a:rPr>
              <a:t> Output: </a:t>
            </a:r>
          </a:p>
          <a:p>
            <a:pPr lvl="1">
              <a:spcBef>
                <a:spcPts val="900"/>
              </a:spcBef>
            </a:pPr>
            <a:r>
              <a:rPr lang="en-US" altLang="fr-FR" sz="1800" dirty="0">
                <a:cs typeface="Arial" panose="020B0604020202020204" pitchFamily="34" charset="0"/>
              </a:rPr>
              <a:t>High level summary report from the WS.</a:t>
            </a:r>
          </a:p>
          <a:p>
            <a:pPr lvl="1">
              <a:spcBef>
                <a:spcPts val="900"/>
              </a:spcBef>
            </a:pPr>
            <a:r>
              <a:rPr lang="en-US" altLang="fr-FR" sz="1800" dirty="0">
                <a:cs typeface="Arial" panose="020B0604020202020204" pitchFamily="34" charset="0"/>
              </a:rPr>
              <a:t>Identify the Core and Miscellaneous Rel-19 items/direction.</a:t>
            </a:r>
          </a:p>
          <a:p>
            <a:pPr lvl="1">
              <a:spcBef>
                <a:spcPts val="900"/>
              </a:spcBef>
            </a:pPr>
            <a:r>
              <a:rPr lang="en-US" altLang="fr-FR" sz="1800" dirty="0">
                <a:cs typeface="Arial" panose="020B0604020202020204" pitchFamily="34" charset="0"/>
              </a:rPr>
              <a:t>Guidance to the WGs.</a:t>
            </a:r>
          </a:p>
          <a:p>
            <a:pPr>
              <a:spcBef>
                <a:spcPts val="900"/>
              </a:spcBef>
            </a:pPr>
            <a:endParaRPr lang="en-US" altLang="fr-FR" sz="2200" dirty="0">
              <a:cs typeface="Arial" panose="020B0604020202020204" pitchFamily="34" charset="0"/>
            </a:endParaRPr>
          </a:p>
          <a:p>
            <a:pPr>
              <a:spcBef>
                <a:spcPts val="900"/>
              </a:spcBef>
            </a:pPr>
            <a:endParaRPr lang="en-US" altLang="fr-FR" sz="2200" dirty="0">
              <a:cs typeface="Arial" panose="020B0604020202020204" pitchFamily="34" charset="0"/>
            </a:endParaRPr>
          </a:p>
          <a:p>
            <a:pPr marL="0" indent="0">
              <a:buNone/>
            </a:pPr>
            <a:endParaRPr lang="en-US" sz="3200" dirty="0"/>
          </a:p>
        </p:txBody>
      </p:sp>
    </p:spTree>
    <p:extLst>
      <p:ext uri="{BB962C8B-B14F-4D97-AF65-F5344CB8AC3E}">
        <p14:creationId xmlns:p14="http://schemas.microsoft.com/office/powerpoint/2010/main" val="163145344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 – Rel-19</a:t>
            </a:r>
          </a:p>
        </p:txBody>
      </p:sp>
      <p:cxnSp>
        <p:nvCxnSpPr>
          <p:cNvPr id="2" name="Straight Connector 1">
            <a:extLst>
              <a:ext uri="{FF2B5EF4-FFF2-40B4-BE49-F238E27FC236}">
                <a16:creationId xmlns:a16="http://schemas.microsoft.com/office/drawing/2014/main" id="{CBEC53DD-221A-51D5-305A-3A931B7EC210}"/>
              </a:ext>
            </a:extLst>
          </p:cNvPr>
          <p:cNvCxnSpPr/>
          <p:nvPr/>
        </p:nvCxnSpPr>
        <p:spPr bwMode="auto">
          <a:xfrm>
            <a:off x="2880845" y="1937920"/>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4" name="Straight Connector 3">
            <a:extLst>
              <a:ext uri="{FF2B5EF4-FFF2-40B4-BE49-F238E27FC236}">
                <a16:creationId xmlns:a16="http://schemas.microsoft.com/office/drawing/2014/main" id="{CCCF183B-C68D-5A68-F572-E50DFD5394D2}"/>
              </a:ext>
            </a:extLst>
          </p:cNvPr>
          <p:cNvCxnSpPr>
            <a:cxnSpLocks noChangeShapeType="1"/>
          </p:cNvCxnSpPr>
          <p:nvPr/>
        </p:nvCxnSpPr>
        <p:spPr bwMode="auto">
          <a:xfrm>
            <a:off x="8319620" y="2390358"/>
            <a:ext cx="0" cy="3624262"/>
          </a:xfrm>
          <a:prstGeom prst="line">
            <a:avLst/>
          </a:prstGeom>
          <a:noFill/>
          <a:ln w="28575" algn="ctr">
            <a:solidFill>
              <a:schemeClr val="accent3"/>
            </a:solidFill>
            <a:round/>
            <a:headEnd/>
            <a:tailEnd/>
          </a:ln>
        </p:spPr>
      </p:cxnSp>
      <p:cxnSp>
        <p:nvCxnSpPr>
          <p:cNvPr id="5" name="Straight Connector 4">
            <a:extLst>
              <a:ext uri="{FF2B5EF4-FFF2-40B4-BE49-F238E27FC236}">
                <a16:creationId xmlns:a16="http://schemas.microsoft.com/office/drawing/2014/main" id="{61ACC19E-F516-5101-3944-F224B4250D17}"/>
              </a:ext>
            </a:extLst>
          </p:cNvPr>
          <p:cNvCxnSpPr>
            <a:cxnSpLocks noChangeShapeType="1"/>
          </p:cNvCxnSpPr>
          <p:nvPr/>
        </p:nvCxnSpPr>
        <p:spPr bwMode="auto">
          <a:xfrm>
            <a:off x="5600233" y="2350670"/>
            <a:ext cx="0" cy="3663950"/>
          </a:xfrm>
          <a:prstGeom prst="line">
            <a:avLst/>
          </a:prstGeom>
          <a:noFill/>
          <a:ln w="28575" algn="ctr">
            <a:solidFill>
              <a:schemeClr val="accent3"/>
            </a:solidFill>
            <a:round/>
            <a:headEnd/>
            <a:tailEnd/>
          </a:ln>
        </p:spPr>
      </p:cxnSp>
      <p:cxnSp>
        <p:nvCxnSpPr>
          <p:cNvPr id="6" name="Straight Connector 5">
            <a:extLst>
              <a:ext uri="{FF2B5EF4-FFF2-40B4-BE49-F238E27FC236}">
                <a16:creationId xmlns:a16="http://schemas.microsoft.com/office/drawing/2014/main" id="{0A55C2BD-20E4-1FE3-71A6-A95C1980DC39}"/>
              </a:ext>
            </a:extLst>
          </p:cNvPr>
          <p:cNvCxnSpPr>
            <a:cxnSpLocks noChangeShapeType="1"/>
          </p:cNvCxnSpPr>
          <p:nvPr/>
        </p:nvCxnSpPr>
        <p:spPr bwMode="auto">
          <a:xfrm flipH="1">
            <a:off x="2857033" y="2352258"/>
            <a:ext cx="14287" cy="3662362"/>
          </a:xfrm>
          <a:prstGeom prst="line">
            <a:avLst/>
          </a:prstGeom>
          <a:noFill/>
          <a:ln w="28575" algn="ctr">
            <a:solidFill>
              <a:schemeClr val="accent3"/>
            </a:solidFill>
            <a:round/>
            <a:headEnd/>
            <a:tailEnd/>
          </a:ln>
        </p:spPr>
      </p:cxnSp>
      <p:sp>
        <p:nvSpPr>
          <p:cNvPr id="7" name="TextBox 86">
            <a:extLst>
              <a:ext uri="{FF2B5EF4-FFF2-40B4-BE49-F238E27FC236}">
                <a16:creationId xmlns:a16="http://schemas.microsoft.com/office/drawing/2014/main" id="{5F8FD587-7106-BA32-41E5-B6EB4E875050}"/>
              </a:ext>
            </a:extLst>
          </p:cNvPr>
          <p:cNvSpPr txBox="1">
            <a:spLocks noChangeArrowheads="1"/>
          </p:cNvSpPr>
          <p:nvPr/>
        </p:nvSpPr>
        <p:spPr bwMode="auto">
          <a:xfrm>
            <a:off x="1971208" y="205222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TSG#93-e</a:t>
            </a:r>
          </a:p>
        </p:txBody>
      </p:sp>
      <p:sp>
        <p:nvSpPr>
          <p:cNvPr id="8" name="Chevron 60">
            <a:extLst>
              <a:ext uri="{FF2B5EF4-FFF2-40B4-BE49-F238E27FC236}">
                <a16:creationId xmlns:a16="http://schemas.microsoft.com/office/drawing/2014/main" id="{EE78C89B-2D3B-A68E-0DEA-B6D550965817}"/>
              </a:ext>
            </a:extLst>
          </p:cNvPr>
          <p:cNvSpPr/>
          <p:nvPr/>
        </p:nvSpPr>
        <p:spPr bwMode="auto">
          <a:xfrm>
            <a:off x="1540995" y="2539583"/>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9" name="Chevron 79">
            <a:extLst>
              <a:ext uri="{FF2B5EF4-FFF2-40B4-BE49-F238E27FC236}">
                <a16:creationId xmlns:a16="http://schemas.microsoft.com/office/drawing/2014/main" id="{5AC5573F-1242-7D92-F98D-B36E979D6A52}"/>
              </a:ext>
            </a:extLst>
          </p:cNvPr>
          <p:cNvSpPr>
            <a:spLocks noChangeArrowheads="1"/>
          </p:cNvSpPr>
          <p:nvPr/>
        </p:nvSpPr>
        <p:spPr bwMode="auto">
          <a:xfrm>
            <a:off x="8954620" y="3634958"/>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500">
                <a:latin typeface="Montserrat" panose="00000500000000000000" pitchFamily="2" charset="0"/>
                <a:cs typeface="Arial" panose="020B0604020202020204" pitchFamily="34" charset="0"/>
              </a:rPr>
              <a:t>RAN4_Perf </a:t>
            </a:r>
          </a:p>
        </p:txBody>
      </p:sp>
      <p:sp>
        <p:nvSpPr>
          <p:cNvPr id="10" name="Chevron 58">
            <a:extLst>
              <a:ext uri="{FF2B5EF4-FFF2-40B4-BE49-F238E27FC236}">
                <a16:creationId xmlns:a16="http://schemas.microsoft.com/office/drawing/2014/main" id="{A0D64AFE-050D-AD5F-A908-D44626FA2218}"/>
              </a:ext>
            </a:extLst>
          </p:cNvPr>
          <p:cNvSpPr/>
          <p:nvPr/>
        </p:nvSpPr>
        <p:spPr bwMode="auto">
          <a:xfrm>
            <a:off x="5077945" y="3884195"/>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1" name="Chevron 60">
            <a:extLst>
              <a:ext uri="{FF2B5EF4-FFF2-40B4-BE49-F238E27FC236}">
                <a16:creationId xmlns:a16="http://schemas.microsoft.com/office/drawing/2014/main" id="{693BF73E-353F-228D-8EE2-A8423714FC90}"/>
              </a:ext>
            </a:extLst>
          </p:cNvPr>
          <p:cNvSpPr/>
          <p:nvPr/>
        </p:nvSpPr>
        <p:spPr bwMode="auto">
          <a:xfrm>
            <a:off x="3625383" y="339524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2" name="Chevron 60">
            <a:extLst>
              <a:ext uri="{FF2B5EF4-FFF2-40B4-BE49-F238E27FC236}">
                <a16:creationId xmlns:a16="http://schemas.microsoft.com/office/drawing/2014/main" id="{EB08A09E-062A-EF7B-0D6B-2958D20359F9}"/>
              </a:ext>
            </a:extLst>
          </p:cNvPr>
          <p:cNvSpPr/>
          <p:nvPr/>
        </p:nvSpPr>
        <p:spPr bwMode="auto">
          <a:xfrm>
            <a:off x="2422058" y="3147595"/>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13" name="Straight Connector 12">
            <a:extLst>
              <a:ext uri="{FF2B5EF4-FFF2-40B4-BE49-F238E27FC236}">
                <a16:creationId xmlns:a16="http://schemas.microsoft.com/office/drawing/2014/main" id="{7E9DF75A-B947-E326-0CE7-E4050D99A53F}"/>
              </a:ext>
            </a:extLst>
          </p:cNvPr>
          <p:cNvCxnSpPr>
            <a:cxnSpLocks noChangeShapeType="1"/>
          </p:cNvCxnSpPr>
          <p:nvPr/>
        </p:nvCxnSpPr>
        <p:spPr bwMode="auto">
          <a:xfrm>
            <a:off x="3544420" y="2390358"/>
            <a:ext cx="0" cy="3724275"/>
          </a:xfrm>
          <a:prstGeom prst="line">
            <a:avLst/>
          </a:prstGeom>
          <a:noFill/>
          <a:ln w="9525" algn="ctr">
            <a:solidFill>
              <a:schemeClr val="accent3"/>
            </a:solidFill>
            <a:prstDash val="dash"/>
            <a:round/>
            <a:headEnd/>
            <a:tailEnd/>
          </a:ln>
        </p:spPr>
      </p:cxnSp>
      <p:cxnSp>
        <p:nvCxnSpPr>
          <p:cNvPr id="14" name="Straight Connector 13">
            <a:extLst>
              <a:ext uri="{FF2B5EF4-FFF2-40B4-BE49-F238E27FC236}">
                <a16:creationId xmlns:a16="http://schemas.microsoft.com/office/drawing/2014/main" id="{7DD2AC66-F050-9F0F-6B91-DACB15214568}"/>
              </a:ext>
            </a:extLst>
          </p:cNvPr>
          <p:cNvCxnSpPr>
            <a:cxnSpLocks noChangeShapeType="1"/>
          </p:cNvCxnSpPr>
          <p:nvPr/>
        </p:nvCxnSpPr>
        <p:spPr bwMode="auto">
          <a:xfrm>
            <a:off x="10130958" y="2393533"/>
            <a:ext cx="0" cy="3803650"/>
          </a:xfrm>
          <a:prstGeom prst="line">
            <a:avLst/>
          </a:prstGeom>
          <a:noFill/>
          <a:ln w="9525" algn="ctr">
            <a:solidFill>
              <a:schemeClr val="accent3"/>
            </a:solidFill>
            <a:prstDash val="dash"/>
            <a:round/>
            <a:headEnd/>
            <a:tailEnd/>
          </a:ln>
        </p:spPr>
      </p:cxnSp>
      <p:cxnSp>
        <p:nvCxnSpPr>
          <p:cNvPr id="15" name="Straight Connector 14">
            <a:extLst>
              <a:ext uri="{FF2B5EF4-FFF2-40B4-BE49-F238E27FC236}">
                <a16:creationId xmlns:a16="http://schemas.microsoft.com/office/drawing/2014/main" id="{A7559F5E-E538-36D6-B32F-C14F3420ACF3}"/>
              </a:ext>
            </a:extLst>
          </p:cNvPr>
          <p:cNvCxnSpPr>
            <a:cxnSpLocks noChangeShapeType="1"/>
          </p:cNvCxnSpPr>
          <p:nvPr/>
        </p:nvCxnSpPr>
        <p:spPr bwMode="auto">
          <a:xfrm>
            <a:off x="2253783" y="2390358"/>
            <a:ext cx="0" cy="3724275"/>
          </a:xfrm>
          <a:prstGeom prst="line">
            <a:avLst/>
          </a:prstGeom>
          <a:noFill/>
          <a:ln w="9525" algn="ctr">
            <a:solidFill>
              <a:schemeClr val="accent3"/>
            </a:solidFill>
            <a:prstDash val="dash"/>
            <a:round/>
            <a:headEnd/>
            <a:tailEnd/>
          </a:ln>
        </p:spPr>
      </p:cxnSp>
      <p:cxnSp>
        <p:nvCxnSpPr>
          <p:cNvPr id="16" name="Straight Connector 15">
            <a:extLst>
              <a:ext uri="{FF2B5EF4-FFF2-40B4-BE49-F238E27FC236}">
                <a16:creationId xmlns:a16="http://schemas.microsoft.com/office/drawing/2014/main" id="{60586F37-08A1-8956-4168-ABA0507C1F1B}"/>
              </a:ext>
            </a:extLst>
          </p:cNvPr>
          <p:cNvCxnSpPr>
            <a:cxnSpLocks noChangeShapeType="1"/>
          </p:cNvCxnSpPr>
          <p:nvPr/>
        </p:nvCxnSpPr>
        <p:spPr bwMode="auto">
          <a:xfrm>
            <a:off x="8897470" y="2390358"/>
            <a:ext cx="0" cy="3806825"/>
          </a:xfrm>
          <a:prstGeom prst="line">
            <a:avLst/>
          </a:prstGeom>
          <a:noFill/>
          <a:ln w="9525" algn="ctr">
            <a:solidFill>
              <a:schemeClr val="accent3"/>
            </a:solidFill>
            <a:prstDash val="dash"/>
            <a:round/>
            <a:headEnd/>
            <a:tailEnd/>
          </a:ln>
        </p:spPr>
      </p:cxnSp>
      <p:cxnSp>
        <p:nvCxnSpPr>
          <p:cNvPr id="17" name="Straight Connector 16">
            <a:extLst>
              <a:ext uri="{FF2B5EF4-FFF2-40B4-BE49-F238E27FC236}">
                <a16:creationId xmlns:a16="http://schemas.microsoft.com/office/drawing/2014/main" id="{196C3306-8A40-93E3-BE15-59F19B9B0A5D}"/>
              </a:ext>
            </a:extLst>
          </p:cNvPr>
          <p:cNvCxnSpPr>
            <a:cxnSpLocks noChangeShapeType="1"/>
          </p:cNvCxnSpPr>
          <p:nvPr/>
        </p:nvCxnSpPr>
        <p:spPr bwMode="auto">
          <a:xfrm>
            <a:off x="7654458" y="2390358"/>
            <a:ext cx="0" cy="3752850"/>
          </a:xfrm>
          <a:prstGeom prst="line">
            <a:avLst/>
          </a:prstGeom>
          <a:noFill/>
          <a:ln w="9525" algn="ctr">
            <a:solidFill>
              <a:schemeClr val="accent3"/>
            </a:solidFill>
            <a:prstDash val="dash"/>
            <a:round/>
            <a:headEnd/>
            <a:tailEnd/>
          </a:ln>
        </p:spPr>
      </p:cxnSp>
      <p:cxnSp>
        <p:nvCxnSpPr>
          <p:cNvPr id="18" name="Straight Connector 17">
            <a:extLst>
              <a:ext uri="{FF2B5EF4-FFF2-40B4-BE49-F238E27FC236}">
                <a16:creationId xmlns:a16="http://schemas.microsoft.com/office/drawing/2014/main" id="{236CD20F-AC98-9E4A-53EC-D0C3E57AD55C}"/>
              </a:ext>
            </a:extLst>
          </p:cNvPr>
          <p:cNvCxnSpPr>
            <a:cxnSpLocks noChangeShapeType="1"/>
          </p:cNvCxnSpPr>
          <p:nvPr/>
        </p:nvCxnSpPr>
        <p:spPr bwMode="auto">
          <a:xfrm>
            <a:off x="6262220" y="2390358"/>
            <a:ext cx="0" cy="3724275"/>
          </a:xfrm>
          <a:prstGeom prst="line">
            <a:avLst/>
          </a:prstGeom>
          <a:noFill/>
          <a:ln w="9525" algn="ctr">
            <a:solidFill>
              <a:schemeClr val="accent3"/>
            </a:solidFill>
            <a:prstDash val="dash"/>
            <a:round/>
            <a:headEnd/>
            <a:tailEnd/>
          </a:ln>
        </p:spPr>
      </p:cxnSp>
      <p:cxnSp>
        <p:nvCxnSpPr>
          <p:cNvPr id="19" name="Straight Connector 18">
            <a:extLst>
              <a:ext uri="{FF2B5EF4-FFF2-40B4-BE49-F238E27FC236}">
                <a16:creationId xmlns:a16="http://schemas.microsoft.com/office/drawing/2014/main" id="{FDDCA2E5-86E0-4508-F726-82AF2646F892}"/>
              </a:ext>
            </a:extLst>
          </p:cNvPr>
          <p:cNvCxnSpPr>
            <a:cxnSpLocks noChangeShapeType="1"/>
          </p:cNvCxnSpPr>
          <p:nvPr/>
        </p:nvCxnSpPr>
        <p:spPr bwMode="auto">
          <a:xfrm>
            <a:off x="6959133" y="2390358"/>
            <a:ext cx="0" cy="3724275"/>
          </a:xfrm>
          <a:prstGeom prst="line">
            <a:avLst/>
          </a:prstGeom>
          <a:noFill/>
          <a:ln w="9525" algn="ctr">
            <a:solidFill>
              <a:schemeClr val="accent3"/>
            </a:solidFill>
            <a:prstDash val="dash"/>
            <a:round/>
            <a:headEnd/>
            <a:tailEnd/>
          </a:ln>
        </p:spPr>
      </p:cxnSp>
      <p:cxnSp>
        <p:nvCxnSpPr>
          <p:cNvPr id="20" name="Straight Connector 19">
            <a:extLst>
              <a:ext uri="{FF2B5EF4-FFF2-40B4-BE49-F238E27FC236}">
                <a16:creationId xmlns:a16="http://schemas.microsoft.com/office/drawing/2014/main" id="{D77A54CB-8EC5-BD8A-7E6B-B1E8538780B3}"/>
              </a:ext>
            </a:extLst>
          </p:cNvPr>
          <p:cNvCxnSpPr>
            <a:cxnSpLocks noChangeShapeType="1"/>
          </p:cNvCxnSpPr>
          <p:nvPr/>
        </p:nvCxnSpPr>
        <p:spPr bwMode="auto">
          <a:xfrm>
            <a:off x="5004920" y="2390358"/>
            <a:ext cx="0" cy="3724275"/>
          </a:xfrm>
          <a:prstGeom prst="line">
            <a:avLst/>
          </a:prstGeom>
          <a:noFill/>
          <a:ln w="9525" algn="ctr">
            <a:solidFill>
              <a:schemeClr val="accent3"/>
            </a:solidFill>
            <a:prstDash val="dash"/>
            <a:round/>
            <a:headEnd/>
            <a:tailEnd/>
          </a:ln>
        </p:spPr>
      </p:cxnSp>
      <p:cxnSp>
        <p:nvCxnSpPr>
          <p:cNvPr id="21" name="Straight Connector 20">
            <a:extLst>
              <a:ext uri="{FF2B5EF4-FFF2-40B4-BE49-F238E27FC236}">
                <a16:creationId xmlns:a16="http://schemas.microsoft.com/office/drawing/2014/main" id="{F2C73A85-4F3E-E252-8B86-62ECE77604CB}"/>
              </a:ext>
            </a:extLst>
          </p:cNvPr>
          <p:cNvCxnSpPr>
            <a:cxnSpLocks noChangeShapeType="1"/>
          </p:cNvCxnSpPr>
          <p:nvPr/>
        </p:nvCxnSpPr>
        <p:spPr bwMode="auto">
          <a:xfrm>
            <a:off x="4239745" y="2390358"/>
            <a:ext cx="0" cy="3724275"/>
          </a:xfrm>
          <a:prstGeom prst="line">
            <a:avLst/>
          </a:prstGeom>
          <a:noFill/>
          <a:ln w="9525" algn="ctr">
            <a:solidFill>
              <a:schemeClr val="accent3"/>
            </a:solidFill>
            <a:prstDash val="dash"/>
            <a:round/>
            <a:headEnd/>
            <a:tailEnd/>
          </a:ln>
        </p:spPr>
      </p:cxnSp>
      <p:cxnSp>
        <p:nvCxnSpPr>
          <p:cNvPr id="22" name="Straight Connector 21">
            <a:extLst>
              <a:ext uri="{FF2B5EF4-FFF2-40B4-BE49-F238E27FC236}">
                <a16:creationId xmlns:a16="http://schemas.microsoft.com/office/drawing/2014/main" id="{F00FBDE3-58D4-8743-72BD-BA74E76737FB}"/>
              </a:ext>
            </a:extLst>
          </p:cNvPr>
          <p:cNvCxnSpPr>
            <a:cxnSpLocks noChangeShapeType="1"/>
          </p:cNvCxnSpPr>
          <p:nvPr/>
        </p:nvCxnSpPr>
        <p:spPr bwMode="auto">
          <a:xfrm>
            <a:off x="9430870" y="2393533"/>
            <a:ext cx="0" cy="3803650"/>
          </a:xfrm>
          <a:prstGeom prst="line">
            <a:avLst/>
          </a:prstGeom>
          <a:noFill/>
          <a:ln w="9525" algn="ctr">
            <a:solidFill>
              <a:schemeClr val="accent3"/>
            </a:solidFill>
            <a:prstDash val="dash"/>
            <a:round/>
            <a:headEnd/>
            <a:tailEnd/>
          </a:ln>
        </p:spPr>
      </p:cxnSp>
      <p:sp>
        <p:nvSpPr>
          <p:cNvPr id="23" name="Chevron 60">
            <a:extLst>
              <a:ext uri="{FF2B5EF4-FFF2-40B4-BE49-F238E27FC236}">
                <a16:creationId xmlns:a16="http://schemas.microsoft.com/office/drawing/2014/main" id="{5D2C2F63-48A5-705E-6021-126374011FC9}"/>
              </a:ext>
            </a:extLst>
          </p:cNvPr>
          <p:cNvSpPr>
            <a:spLocks noChangeArrowheads="1"/>
          </p:cNvSpPr>
          <p:nvPr/>
        </p:nvSpPr>
        <p:spPr bwMode="auto">
          <a:xfrm>
            <a:off x="2642720" y="2818983"/>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RAN4 </a:t>
            </a:r>
          </a:p>
          <a:p>
            <a:pPr algn="ctr"/>
            <a:r>
              <a:rPr lang="fr-FR" altLang="en-US" sz="600">
                <a:latin typeface="Montserrat" panose="00000500000000000000" pitchFamily="2" charset="0"/>
                <a:cs typeface="Arial" panose="020B0604020202020204" pitchFamily="34" charset="0"/>
              </a:rPr>
              <a:t>content def.</a:t>
            </a:r>
          </a:p>
        </p:txBody>
      </p:sp>
      <p:sp>
        <p:nvSpPr>
          <p:cNvPr id="24" name="TextBox 112">
            <a:extLst>
              <a:ext uri="{FF2B5EF4-FFF2-40B4-BE49-F238E27FC236}">
                <a16:creationId xmlns:a16="http://schemas.microsoft.com/office/drawing/2014/main" id="{6402EA58-B6C7-92FC-7C72-DBF83B5F80B7}"/>
              </a:ext>
            </a:extLst>
          </p:cNvPr>
          <p:cNvSpPr txBox="1">
            <a:spLocks noChangeArrowheads="1"/>
          </p:cNvSpPr>
          <p:nvPr/>
        </p:nvSpPr>
        <p:spPr bwMode="auto">
          <a:xfrm>
            <a:off x="8897470" y="2360195"/>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18</a:t>
            </a:r>
            <a:endParaRPr lang="en-GB" altLang="en-US" sz="1600" b="1">
              <a:latin typeface="Montserrat" panose="00000500000000000000" pitchFamily="2" charset="0"/>
            </a:endParaRPr>
          </a:p>
        </p:txBody>
      </p:sp>
      <p:sp>
        <p:nvSpPr>
          <p:cNvPr id="25" name="TextBox 1">
            <a:extLst>
              <a:ext uri="{FF2B5EF4-FFF2-40B4-BE49-F238E27FC236}">
                <a16:creationId xmlns:a16="http://schemas.microsoft.com/office/drawing/2014/main" id="{EFF396CE-ADAC-AB2A-BF90-105EF0EAD1C0}"/>
              </a:ext>
            </a:extLst>
          </p:cNvPr>
          <p:cNvSpPr txBox="1">
            <a:spLocks noChangeArrowheads="1"/>
          </p:cNvSpPr>
          <p:nvPr/>
        </p:nvSpPr>
        <p:spPr bwMode="auto">
          <a:xfrm>
            <a:off x="1534645" y="5633620"/>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6" name="TextBox 86">
            <a:extLst>
              <a:ext uri="{FF2B5EF4-FFF2-40B4-BE49-F238E27FC236}">
                <a16:creationId xmlns:a16="http://schemas.microsoft.com/office/drawing/2014/main" id="{740BAD84-354B-9F04-AFE1-896DFAB79382}"/>
              </a:ext>
            </a:extLst>
          </p:cNvPr>
          <p:cNvSpPr txBox="1">
            <a:spLocks noChangeArrowheads="1"/>
          </p:cNvSpPr>
          <p:nvPr/>
        </p:nvSpPr>
        <p:spPr bwMode="auto">
          <a:xfrm>
            <a:off x="2523658" y="2052220"/>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TSG#94-e</a:t>
            </a:r>
            <a:endParaRPr lang="en-GB" altLang="en-US" sz="400">
              <a:latin typeface="Montserrat" panose="00000500000000000000" pitchFamily="2" charset="0"/>
            </a:endParaRPr>
          </a:p>
        </p:txBody>
      </p:sp>
      <p:sp>
        <p:nvSpPr>
          <p:cNvPr id="27" name="TextBox 86">
            <a:extLst>
              <a:ext uri="{FF2B5EF4-FFF2-40B4-BE49-F238E27FC236}">
                <a16:creationId xmlns:a16="http://schemas.microsoft.com/office/drawing/2014/main" id="{9FF56400-B4F1-277F-E0DB-E29AD3FEA8EA}"/>
              </a:ext>
            </a:extLst>
          </p:cNvPr>
          <p:cNvSpPr txBox="1">
            <a:spLocks noChangeArrowheads="1"/>
          </p:cNvSpPr>
          <p:nvPr/>
        </p:nvSpPr>
        <p:spPr bwMode="auto">
          <a:xfrm>
            <a:off x="3201520" y="205222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TSG#95-e</a:t>
            </a:r>
            <a:endParaRPr lang="en-GB" altLang="en-US" sz="400">
              <a:latin typeface="Montserrat" panose="00000500000000000000" pitchFamily="2" charset="0"/>
            </a:endParaRPr>
          </a:p>
        </p:txBody>
      </p:sp>
      <p:sp>
        <p:nvSpPr>
          <p:cNvPr id="28" name="TextBox 86">
            <a:extLst>
              <a:ext uri="{FF2B5EF4-FFF2-40B4-BE49-F238E27FC236}">
                <a16:creationId xmlns:a16="http://schemas.microsoft.com/office/drawing/2014/main" id="{6259210C-E244-2B35-472B-FDA37F8071BF}"/>
              </a:ext>
            </a:extLst>
          </p:cNvPr>
          <p:cNvSpPr txBox="1">
            <a:spLocks noChangeArrowheads="1"/>
          </p:cNvSpPr>
          <p:nvPr/>
        </p:nvSpPr>
        <p:spPr bwMode="auto">
          <a:xfrm>
            <a:off x="3963520" y="205222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TSG#96</a:t>
            </a:r>
            <a:endParaRPr lang="en-GB" altLang="en-US" sz="400">
              <a:latin typeface="Montserrat" panose="00000500000000000000" pitchFamily="2" charset="0"/>
            </a:endParaRPr>
          </a:p>
        </p:txBody>
      </p:sp>
      <p:sp>
        <p:nvSpPr>
          <p:cNvPr id="29" name="TextBox 86">
            <a:extLst>
              <a:ext uri="{FF2B5EF4-FFF2-40B4-BE49-F238E27FC236}">
                <a16:creationId xmlns:a16="http://schemas.microsoft.com/office/drawing/2014/main" id="{1F572830-D048-EF29-F0C1-FB4B6951236A}"/>
              </a:ext>
            </a:extLst>
          </p:cNvPr>
          <p:cNvSpPr txBox="1">
            <a:spLocks noChangeArrowheads="1"/>
          </p:cNvSpPr>
          <p:nvPr/>
        </p:nvSpPr>
        <p:spPr bwMode="auto">
          <a:xfrm>
            <a:off x="4696945" y="205222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TSG#97-e</a:t>
            </a:r>
            <a:endParaRPr lang="en-GB" altLang="en-US" sz="400">
              <a:latin typeface="Montserrat" panose="00000500000000000000" pitchFamily="2" charset="0"/>
            </a:endParaRPr>
          </a:p>
        </p:txBody>
      </p:sp>
      <p:sp>
        <p:nvSpPr>
          <p:cNvPr id="30" name="TextBox 86">
            <a:extLst>
              <a:ext uri="{FF2B5EF4-FFF2-40B4-BE49-F238E27FC236}">
                <a16:creationId xmlns:a16="http://schemas.microsoft.com/office/drawing/2014/main" id="{A8C72644-C0E9-31D2-E84C-289F3E215CA4}"/>
              </a:ext>
            </a:extLst>
          </p:cNvPr>
          <p:cNvSpPr txBox="1">
            <a:spLocks noChangeArrowheads="1"/>
          </p:cNvSpPr>
          <p:nvPr/>
        </p:nvSpPr>
        <p:spPr bwMode="auto">
          <a:xfrm>
            <a:off x="5311308" y="2052220"/>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TSG#98</a:t>
            </a:r>
            <a:endParaRPr lang="en-GB" altLang="en-US" sz="400">
              <a:latin typeface="Montserrat" panose="00000500000000000000" pitchFamily="2" charset="0"/>
            </a:endParaRPr>
          </a:p>
        </p:txBody>
      </p:sp>
      <p:sp>
        <p:nvSpPr>
          <p:cNvPr id="31" name="TextBox 86">
            <a:extLst>
              <a:ext uri="{FF2B5EF4-FFF2-40B4-BE49-F238E27FC236}">
                <a16:creationId xmlns:a16="http://schemas.microsoft.com/office/drawing/2014/main" id="{67DC9E60-ECDA-FCEF-7D59-3DA8B321CB4E}"/>
              </a:ext>
            </a:extLst>
          </p:cNvPr>
          <p:cNvSpPr txBox="1">
            <a:spLocks noChangeArrowheads="1"/>
          </p:cNvSpPr>
          <p:nvPr/>
        </p:nvSpPr>
        <p:spPr bwMode="auto">
          <a:xfrm>
            <a:off x="5979645" y="205222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32" name="TextBox 86">
            <a:extLst>
              <a:ext uri="{FF2B5EF4-FFF2-40B4-BE49-F238E27FC236}">
                <a16:creationId xmlns:a16="http://schemas.microsoft.com/office/drawing/2014/main" id="{2CB46E93-211A-1ABC-BAD0-2E3477C9E5FA}"/>
              </a:ext>
            </a:extLst>
          </p:cNvPr>
          <p:cNvSpPr txBox="1">
            <a:spLocks noChangeArrowheads="1"/>
          </p:cNvSpPr>
          <p:nvPr/>
        </p:nvSpPr>
        <p:spPr bwMode="auto">
          <a:xfrm>
            <a:off x="6625758" y="205222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33" name="TextBox 86">
            <a:extLst>
              <a:ext uri="{FF2B5EF4-FFF2-40B4-BE49-F238E27FC236}">
                <a16:creationId xmlns:a16="http://schemas.microsoft.com/office/drawing/2014/main" id="{E64D1DB6-7CC3-230F-FEE7-E878E947BFB2}"/>
              </a:ext>
            </a:extLst>
          </p:cNvPr>
          <p:cNvSpPr txBox="1">
            <a:spLocks noChangeArrowheads="1"/>
          </p:cNvSpPr>
          <p:nvPr/>
        </p:nvSpPr>
        <p:spPr bwMode="auto">
          <a:xfrm>
            <a:off x="7367120" y="2052220"/>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TSG#101</a:t>
            </a:r>
            <a:endParaRPr lang="en-GB" altLang="en-US" sz="400">
              <a:latin typeface="Montserrat" panose="00000500000000000000" pitchFamily="2" charset="0"/>
            </a:endParaRPr>
          </a:p>
        </p:txBody>
      </p:sp>
      <p:sp>
        <p:nvSpPr>
          <p:cNvPr id="34" name="TextBox 86">
            <a:extLst>
              <a:ext uri="{FF2B5EF4-FFF2-40B4-BE49-F238E27FC236}">
                <a16:creationId xmlns:a16="http://schemas.microsoft.com/office/drawing/2014/main" id="{53A26B8B-3EE0-2A7E-F199-3C299785E08C}"/>
              </a:ext>
            </a:extLst>
          </p:cNvPr>
          <p:cNvSpPr txBox="1">
            <a:spLocks noChangeArrowheads="1"/>
          </p:cNvSpPr>
          <p:nvPr/>
        </p:nvSpPr>
        <p:spPr bwMode="auto">
          <a:xfrm>
            <a:off x="7986245" y="205222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35" name="TextBox 86">
            <a:extLst>
              <a:ext uri="{FF2B5EF4-FFF2-40B4-BE49-F238E27FC236}">
                <a16:creationId xmlns:a16="http://schemas.microsoft.com/office/drawing/2014/main" id="{B48F1D42-C911-9DDA-B75A-F8EFED502012}"/>
              </a:ext>
            </a:extLst>
          </p:cNvPr>
          <p:cNvSpPr txBox="1">
            <a:spLocks noChangeArrowheads="1"/>
          </p:cNvSpPr>
          <p:nvPr/>
        </p:nvSpPr>
        <p:spPr bwMode="auto">
          <a:xfrm>
            <a:off x="8535520" y="205222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36" name="TextBox 86">
            <a:extLst>
              <a:ext uri="{FF2B5EF4-FFF2-40B4-BE49-F238E27FC236}">
                <a16:creationId xmlns:a16="http://schemas.microsoft.com/office/drawing/2014/main" id="{8036B9B1-10EB-5CCA-B321-D8F2DD0259CF}"/>
              </a:ext>
            </a:extLst>
          </p:cNvPr>
          <p:cNvSpPr txBox="1">
            <a:spLocks noChangeArrowheads="1"/>
          </p:cNvSpPr>
          <p:nvPr/>
        </p:nvSpPr>
        <p:spPr bwMode="auto">
          <a:xfrm>
            <a:off x="9124483" y="2052220"/>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37" name="Chevron 60">
            <a:extLst>
              <a:ext uri="{FF2B5EF4-FFF2-40B4-BE49-F238E27FC236}">
                <a16:creationId xmlns:a16="http://schemas.microsoft.com/office/drawing/2014/main" id="{7DE68DBE-8F78-6652-925C-2E1F5B303F9E}"/>
              </a:ext>
            </a:extLst>
          </p:cNvPr>
          <p:cNvSpPr>
            <a:spLocks noChangeArrowheads="1"/>
          </p:cNvSpPr>
          <p:nvPr/>
        </p:nvSpPr>
        <p:spPr bwMode="auto">
          <a:xfrm>
            <a:off x="1520358" y="2818983"/>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38" name="Chevron 60">
            <a:extLst>
              <a:ext uri="{FF2B5EF4-FFF2-40B4-BE49-F238E27FC236}">
                <a16:creationId xmlns:a16="http://schemas.microsoft.com/office/drawing/2014/main" id="{4B8664EA-8FE3-0B36-CBC7-491ABA2BF684}"/>
              </a:ext>
            </a:extLst>
          </p:cNvPr>
          <p:cNvSpPr/>
          <p:nvPr/>
        </p:nvSpPr>
        <p:spPr bwMode="auto">
          <a:xfrm>
            <a:off x="4292133" y="3631783"/>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42" name="TextBox 1">
            <a:extLst>
              <a:ext uri="{FF2B5EF4-FFF2-40B4-BE49-F238E27FC236}">
                <a16:creationId xmlns:a16="http://schemas.microsoft.com/office/drawing/2014/main" id="{9D806B21-4034-4186-67D2-B1670E14FB11}"/>
              </a:ext>
            </a:extLst>
          </p:cNvPr>
          <p:cNvSpPr txBox="1"/>
          <p:nvPr/>
        </p:nvSpPr>
        <p:spPr>
          <a:xfrm>
            <a:off x="3990508" y="181568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2022</a:t>
            </a:r>
          </a:p>
        </p:txBody>
      </p:sp>
      <p:sp>
        <p:nvSpPr>
          <p:cNvPr id="54" name="TextBox 57">
            <a:extLst>
              <a:ext uri="{FF2B5EF4-FFF2-40B4-BE49-F238E27FC236}">
                <a16:creationId xmlns:a16="http://schemas.microsoft.com/office/drawing/2014/main" id="{EB4C44DF-3C73-286E-C4EE-EE50EDFA6220}"/>
              </a:ext>
            </a:extLst>
          </p:cNvPr>
          <p:cNvSpPr txBox="1"/>
          <p:nvPr/>
        </p:nvSpPr>
        <p:spPr>
          <a:xfrm>
            <a:off x="6694020" y="181568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2023</a:t>
            </a:r>
          </a:p>
        </p:txBody>
      </p:sp>
      <p:sp>
        <p:nvSpPr>
          <p:cNvPr id="57" name="TextBox 2">
            <a:extLst>
              <a:ext uri="{FF2B5EF4-FFF2-40B4-BE49-F238E27FC236}">
                <a16:creationId xmlns:a16="http://schemas.microsoft.com/office/drawing/2014/main" id="{E0B13FE0-FD88-17EA-CB60-3158E756F362}"/>
              </a:ext>
            </a:extLst>
          </p:cNvPr>
          <p:cNvSpPr txBox="1">
            <a:spLocks noChangeArrowheads="1"/>
          </p:cNvSpPr>
          <p:nvPr/>
        </p:nvSpPr>
        <p:spPr bwMode="auto">
          <a:xfrm>
            <a:off x="2085508" y="2155408"/>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58" name="TextBox 59">
            <a:extLst>
              <a:ext uri="{FF2B5EF4-FFF2-40B4-BE49-F238E27FC236}">
                <a16:creationId xmlns:a16="http://schemas.microsoft.com/office/drawing/2014/main" id="{FC2E99E4-9941-BC6E-DA8A-A5C283BA5DB9}"/>
              </a:ext>
            </a:extLst>
          </p:cNvPr>
          <p:cNvSpPr txBox="1">
            <a:spLocks noChangeArrowheads="1"/>
          </p:cNvSpPr>
          <p:nvPr/>
        </p:nvSpPr>
        <p:spPr bwMode="auto">
          <a:xfrm>
            <a:off x="3379320" y="214270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60" name="TextBox 60">
            <a:extLst>
              <a:ext uri="{FF2B5EF4-FFF2-40B4-BE49-F238E27FC236}">
                <a16:creationId xmlns:a16="http://schemas.microsoft.com/office/drawing/2014/main" id="{D2052F0B-22AE-37D6-DF47-EFC71CCF9D17}"/>
              </a:ext>
            </a:extLst>
          </p:cNvPr>
          <p:cNvSpPr txBox="1">
            <a:spLocks noChangeArrowheads="1"/>
          </p:cNvSpPr>
          <p:nvPr/>
        </p:nvSpPr>
        <p:spPr bwMode="auto">
          <a:xfrm>
            <a:off x="8706970" y="215540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61" name="TextBox 61">
            <a:extLst>
              <a:ext uri="{FF2B5EF4-FFF2-40B4-BE49-F238E27FC236}">
                <a16:creationId xmlns:a16="http://schemas.microsoft.com/office/drawing/2014/main" id="{CC96630F-43BB-9B60-5419-875B828B8010}"/>
              </a:ext>
            </a:extLst>
          </p:cNvPr>
          <p:cNvSpPr txBox="1">
            <a:spLocks noChangeArrowheads="1"/>
          </p:cNvSpPr>
          <p:nvPr/>
        </p:nvSpPr>
        <p:spPr bwMode="auto">
          <a:xfrm>
            <a:off x="6044733" y="215540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62" name="TextBox 62">
            <a:extLst>
              <a:ext uri="{FF2B5EF4-FFF2-40B4-BE49-F238E27FC236}">
                <a16:creationId xmlns:a16="http://schemas.microsoft.com/office/drawing/2014/main" id="{F3980D22-10F5-CE8E-0313-E3A2BEB3F609}"/>
              </a:ext>
            </a:extLst>
          </p:cNvPr>
          <p:cNvSpPr txBox="1">
            <a:spLocks noChangeArrowheads="1"/>
          </p:cNvSpPr>
          <p:nvPr/>
        </p:nvSpPr>
        <p:spPr bwMode="auto">
          <a:xfrm>
            <a:off x="4066708" y="2155408"/>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63" name="TextBox 63">
            <a:extLst>
              <a:ext uri="{FF2B5EF4-FFF2-40B4-BE49-F238E27FC236}">
                <a16:creationId xmlns:a16="http://schemas.microsoft.com/office/drawing/2014/main" id="{231055A9-FD64-5DFF-6C54-019812E190AA}"/>
              </a:ext>
            </a:extLst>
          </p:cNvPr>
          <p:cNvSpPr txBox="1">
            <a:spLocks noChangeArrowheads="1"/>
          </p:cNvSpPr>
          <p:nvPr/>
        </p:nvSpPr>
        <p:spPr bwMode="auto">
          <a:xfrm>
            <a:off x="6779745" y="215540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65" name="TextBox 64">
            <a:extLst>
              <a:ext uri="{FF2B5EF4-FFF2-40B4-BE49-F238E27FC236}">
                <a16:creationId xmlns:a16="http://schemas.microsoft.com/office/drawing/2014/main" id="{7CD18DF2-7502-8006-DB03-4D16D074F895}"/>
              </a:ext>
            </a:extLst>
          </p:cNvPr>
          <p:cNvSpPr txBox="1">
            <a:spLocks noChangeArrowheads="1"/>
          </p:cNvSpPr>
          <p:nvPr/>
        </p:nvSpPr>
        <p:spPr bwMode="auto">
          <a:xfrm>
            <a:off x="9281645" y="215540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66" name="TextBox 65">
            <a:extLst>
              <a:ext uri="{FF2B5EF4-FFF2-40B4-BE49-F238E27FC236}">
                <a16:creationId xmlns:a16="http://schemas.microsoft.com/office/drawing/2014/main" id="{B30BF1A5-D5FC-C8D5-4FCD-B3E7FA8DE23F}"/>
              </a:ext>
            </a:extLst>
          </p:cNvPr>
          <p:cNvSpPr txBox="1">
            <a:spLocks noChangeArrowheads="1"/>
          </p:cNvSpPr>
          <p:nvPr/>
        </p:nvSpPr>
        <p:spPr bwMode="auto">
          <a:xfrm>
            <a:off x="4841408" y="215540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67" name="TextBox 66">
            <a:extLst>
              <a:ext uri="{FF2B5EF4-FFF2-40B4-BE49-F238E27FC236}">
                <a16:creationId xmlns:a16="http://schemas.microsoft.com/office/drawing/2014/main" id="{BD3AE840-FCFF-FB1A-AE1B-350EBAFB89E7}"/>
              </a:ext>
            </a:extLst>
          </p:cNvPr>
          <p:cNvSpPr txBox="1">
            <a:spLocks noChangeArrowheads="1"/>
          </p:cNvSpPr>
          <p:nvPr/>
        </p:nvSpPr>
        <p:spPr bwMode="auto">
          <a:xfrm>
            <a:off x="7490945" y="215540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68" name="TextBox 67">
            <a:extLst>
              <a:ext uri="{FF2B5EF4-FFF2-40B4-BE49-F238E27FC236}">
                <a16:creationId xmlns:a16="http://schemas.microsoft.com/office/drawing/2014/main" id="{426CC1FC-2F18-E314-1548-F6FA6CA72127}"/>
              </a:ext>
            </a:extLst>
          </p:cNvPr>
          <p:cNvSpPr txBox="1">
            <a:spLocks noChangeArrowheads="1"/>
          </p:cNvSpPr>
          <p:nvPr/>
        </p:nvSpPr>
        <p:spPr bwMode="auto">
          <a:xfrm>
            <a:off x="9946808" y="2155408"/>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69" name="TextBox 69">
            <a:extLst>
              <a:ext uri="{FF2B5EF4-FFF2-40B4-BE49-F238E27FC236}">
                <a16:creationId xmlns:a16="http://schemas.microsoft.com/office/drawing/2014/main" id="{383896A9-6757-3F6F-0957-D83D7576C4D1}"/>
              </a:ext>
            </a:extLst>
          </p:cNvPr>
          <p:cNvSpPr txBox="1">
            <a:spLocks noChangeArrowheads="1"/>
          </p:cNvSpPr>
          <p:nvPr/>
        </p:nvSpPr>
        <p:spPr bwMode="auto">
          <a:xfrm>
            <a:off x="2682408" y="2155408"/>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70" name="TextBox 70">
            <a:extLst>
              <a:ext uri="{FF2B5EF4-FFF2-40B4-BE49-F238E27FC236}">
                <a16:creationId xmlns:a16="http://schemas.microsoft.com/office/drawing/2014/main" id="{79C050D4-D186-9C4A-7DCF-41B6D4B9F344}"/>
              </a:ext>
            </a:extLst>
          </p:cNvPr>
          <p:cNvSpPr txBox="1">
            <a:spLocks noChangeArrowheads="1"/>
          </p:cNvSpPr>
          <p:nvPr/>
        </p:nvSpPr>
        <p:spPr bwMode="auto">
          <a:xfrm>
            <a:off x="5433545" y="215540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76" name="TextBox 71">
            <a:extLst>
              <a:ext uri="{FF2B5EF4-FFF2-40B4-BE49-F238E27FC236}">
                <a16:creationId xmlns:a16="http://schemas.microsoft.com/office/drawing/2014/main" id="{662C6AF3-7C29-9831-56D9-50B4F31FAB0E}"/>
              </a:ext>
            </a:extLst>
          </p:cNvPr>
          <p:cNvSpPr txBox="1">
            <a:spLocks noChangeArrowheads="1"/>
          </p:cNvSpPr>
          <p:nvPr/>
        </p:nvSpPr>
        <p:spPr bwMode="auto">
          <a:xfrm>
            <a:off x="8132295" y="215540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0" name="Rectangle 79">
            <a:extLst>
              <a:ext uri="{FF2B5EF4-FFF2-40B4-BE49-F238E27FC236}">
                <a16:creationId xmlns:a16="http://schemas.microsoft.com/office/drawing/2014/main" id="{8FB2F67F-E1DD-1EEC-5A20-1A128BEE2540}"/>
              </a:ext>
            </a:extLst>
          </p:cNvPr>
          <p:cNvSpPr>
            <a:spLocks noChangeArrowheads="1"/>
          </p:cNvSpPr>
          <p:nvPr/>
        </p:nvSpPr>
        <p:spPr bwMode="auto">
          <a:xfrm>
            <a:off x="5773270" y="598128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87" name="Straight Connector 86">
            <a:extLst>
              <a:ext uri="{FF2B5EF4-FFF2-40B4-BE49-F238E27FC236}">
                <a16:creationId xmlns:a16="http://schemas.microsoft.com/office/drawing/2014/main" id="{6895B391-049D-6EFF-3F6D-F5CCFC0B66C1}"/>
              </a:ext>
            </a:extLst>
          </p:cNvPr>
          <p:cNvCxnSpPr>
            <a:cxnSpLocks noChangeShapeType="1"/>
          </p:cNvCxnSpPr>
          <p:nvPr/>
        </p:nvCxnSpPr>
        <p:spPr bwMode="auto">
          <a:xfrm>
            <a:off x="6246345" y="2285583"/>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91" name="Chevron 60">
            <a:extLst>
              <a:ext uri="{FF2B5EF4-FFF2-40B4-BE49-F238E27FC236}">
                <a16:creationId xmlns:a16="http://schemas.microsoft.com/office/drawing/2014/main" id="{ACE3CB2A-B496-4110-0FF8-8DD2CD732A9F}"/>
              </a:ext>
            </a:extLst>
          </p:cNvPr>
          <p:cNvSpPr/>
          <p:nvPr/>
        </p:nvSpPr>
        <p:spPr bwMode="auto">
          <a:xfrm>
            <a:off x="7557620" y="3390483"/>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92" name="Chevron 60">
            <a:extLst>
              <a:ext uri="{FF2B5EF4-FFF2-40B4-BE49-F238E27FC236}">
                <a16:creationId xmlns:a16="http://schemas.microsoft.com/office/drawing/2014/main" id="{5B0D1BF8-C327-2520-2095-D9D927BF3BB7}"/>
              </a:ext>
            </a:extLst>
          </p:cNvPr>
          <p:cNvSpPr/>
          <p:nvPr/>
        </p:nvSpPr>
        <p:spPr bwMode="auto">
          <a:xfrm>
            <a:off x="8189445" y="3636545"/>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93" name="Chevron 58">
            <a:extLst>
              <a:ext uri="{FF2B5EF4-FFF2-40B4-BE49-F238E27FC236}">
                <a16:creationId xmlns:a16="http://schemas.microsoft.com/office/drawing/2014/main" id="{8FA1F558-E080-3183-E3CC-80FA24D29A79}"/>
              </a:ext>
            </a:extLst>
          </p:cNvPr>
          <p:cNvSpPr/>
          <p:nvPr/>
        </p:nvSpPr>
        <p:spPr bwMode="auto">
          <a:xfrm>
            <a:off x="7040095" y="4193758"/>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00" name="Group 99">
            <a:extLst>
              <a:ext uri="{FF2B5EF4-FFF2-40B4-BE49-F238E27FC236}">
                <a16:creationId xmlns:a16="http://schemas.microsoft.com/office/drawing/2014/main" id="{5DE1B267-09C1-8288-4F9E-97626DF0D1A9}"/>
              </a:ext>
            </a:extLst>
          </p:cNvPr>
          <p:cNvGrpSpPr>
            <a:grpSpLocks/>
          </p:cNvGrpSpPr>
          <p:nvPr/>
        </p:nvGrpSpPr>
        <p:grpSpPr bwMode="auto">
          <a:xfrm>
            <a:off x="8383120" y="4369970"/>
            <a:ext cx="947738" cy="482600"/>
            <a:chOff x="7917288" y="3354946"/>
            <a:chExt cx="948590" cy="482958"/>
          </a:xfrm>
        </p:grpSpPr>
        <p:sp>
          <p:nvSpPr>
            <p:cNvPr id="101" name="Diamond 100">
              <a:extLst>
                <a:ext uri="{FF2B5EF4-FFF2-40B4-BE49-F238E27FC236}">
                  <a16:creationId xmlns:a16="http://schemas.microsoft.com/office/drawing/2014/main" id="{FCDCC8E6-E2FF-8D86-0B18-700737E39649}"/>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102" name="Chevron 58">
              <a:extLst>
                <a:ext uri="{FF2B5EF4-FFF2-40B4-BE49-F238E27FC236}">
                  <a16:creationId xmlns:a16="http://schemas.microsoft.com/office/drawing/2014/main" id="{3A5C375A-DC68-3622-4800-8974F9EA53BF}"/>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ASN.1</a:t>
              </a:r>
            </a:p>
            <a:p>
              <a:pPr algn="ctr"/>
              <a:r>
                <a:rPr lang="fr-FR" altLang="en-US" sz="600">
                  <a:latin typeface="Montserrat" panose="00000500000000000000" pitchFamily="2" charset="0"/>
                  <a:cs typeface="Arial" panose="020B0604020202020204" pitchFamily="34" charset="0"/>
                </a:rPr>
                <a:t>1st review</a:t>
              </a:r>
            </a:p>
          </p:txBody>
        </p:sp>
      </p:grpSp>
    </p:spTree>
    <p:extLst>
      <p:ext uri="{BB962C8B-B14F-4D97-AF65-F5344CB8AC3E}">
        <p14:creationId xmlns:p14="http://schemas.microsoft.com/office/powerpoint/2010/main" val="255129129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 - overall</a:t>
            </a:r>
          </a:p>
        </p:txBody>
      </p:sp>
      <p:cxnSp>
        <p:nvCxnSpPr>
          <p:cNvPr id="2" name="Straight Connector 1">
            <a:extLst>
              <a:ext uri="{FF2B5EF4-FFF2-40B4-BE49-F238E27FC236}">
                <a16:creationId xmlns:a16="http://schemas.microsoft.com/office/drawing/2014/main" id="{A7CDD73B-D572-BE7D-4210-0C14425FC760}"/>
              </a:ext>
            </a:extLst>
          </p:cNvPr>
          <p:cNvCxnSpPr>
            <a:cxnSpLocks/>
          </p:cNvCxnSpPr>
          <p:nvPr/>
        </p:nvCxnSpPr>
        <p:spPr bwMode="auto">
          <a:xfrm>
            <a:off x="1804191" y="1988202"/>
            <a:ext cx="8031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4" name="Straight Connector 3">
            <a:extLst>
              <a:ext uri="{FF2B5EF4-FFF2-40B4-BE49-F238E27FC236}">
                <a16:creationId xmlns:a16="http://schemas.microsoft.com/office/drawing/2014/main" id="{0058BC4E-F479-0234-46D6-C547F94CBD8A}"/>
              </a:ext>
            </a:extLst>
          </p:cNvPr>
          <p:cNvCxnSpPr>
            <a:cxnSpLocks noChangeShapeType="1"/>
          </p:cNvCxnSpPr>
          <p:nvPr/>
        </p:nvCxnSpPr>
        <p:spPr bwMode="auto">
          <a:xfrm>
            <a:off x="9782966" y="2324752"/>
            <a:ext cx="0" cy="3952875"/>
          </a:xfrm>
          <a:prstGeom prst="line">
            <a:avLst/>
          </a:prstGeom>
          <a:noFill/>
          <a:ln w="28575" algn="ctr">
            <a:solidFill>
              <a:schemeClr val="accent3"/>
            </a:solidFill>
            <a:round/>
            <a:headEnd/>
            <a:tailEnd/>
          </a:ln>
        </p:spPr>
      </p:cxnSp>
      <p:cxnSp>
        <p:nvCxnSpPr>
          <p:cNvPr id="5" name="Straight Connector 4">
            <a:extLst>
              <a:ext uri="{FF2B5EF4-FFF2-40B4-BE49-F238E27FC236}">
                <a16:creationId xmlns:a16="http://schemas.microsoft.com/office/drawing/2014/main" id="{4D9141AD-A890-B0FE-892F-1C520592F2A3}"/>
              </a:ext>
            </a:extLst>
          </p:cNvPr>
          <p:cNvCxnSpPr>
            <a:cxnSpLocks noChangeShapeType="1"/>
          </p:cNvCxnSpPr>
          <p:nvPr/>
        </p:nvCxnSpPr>
        <p:spPr bwMode="auto">
          <a:xfrm>
            <a:off x="7063579" y="2297765"/>
            <a:ext cx="0" cy="4046537"/>
          </a:xfrm>
          <a:prstGeom prst="line">
            <a:avLst/>
          </a:prstGeom>
          <a:noFill/>
          <a:ln w="28575" algn="ctr">
            <a:solidFill>
              <a:schemeClr val="accent3"/>
            </a:solidFill>
            <a:round/>
            <a:headEnd/>
            <a:tailEnd/>
          </a:ln>
        </p:spPr>
      </p:cxnSp>
      <p:cxnSp>
        <p:nvCxnSpPr>
          <p:cNvPr id="6" name="Straight Connector 5">
            <a:extLst>
              <a:ext uri="{FF2B5EF4-FFF2-40B4-BE49-F238E27FC236}">
                <a16:creationId xmlns:a16="http://schemas.microsoft.com/office/drawing/2014/main" id="{DA0EBEF6-3983-6F5F-7E6D-C0A8BA82793A}"/>
              </a:ext>
            </a:extLst>
          </p:cNvPr>
          <p:cNvCxnSpPr>
            <a:cxnSpLocks noChangeShapeType="1"/>
          </p:cNvCxnSpPr>
          <p:nvPr/>
        </p:nvCxnSpPr>
        <p:spPr bwMode="auto">
          <a:xfrm flipH="1">
            <a:off x="4320379" y="2402540"/>
            <a:ext cx="14287" cy="3662362"/>
          </a:xfrm>
          <a:prstGeom prst="line">
            <a:avLst/>
          </a:prstGeom>
          <a:noFill/>
          <a:ln w="28575" algn="ctr">
            <a:solidFill>
              <a:schemeClr val="accent3"/>
            </a:solidFill>
            <a:round/>
            <a:headEnd/>
            <a:tailEnd/>
          </a:ln>
        </p:spPr>
      </p:cxnSp>
      <p:sp>
        <p:nvSpPr>
          <p:cNvPr id="7" name="TextBox 86">
            <a:extLst>
              <a:ext uri="{FF2B5EF4-FFF2-40B4-BE49-F238E27FC236}">
                <a16:creationId xmlns:a16="http://schemas.microsoft.com/office/drawing/2014/main" id="{E8276E2A-1545-01D5-8A4A-5D31B6503B38}"/>
              </a:ext>
            </a:extLst>
          </p:cNvPr>
          <p:cNvSpPr txBox="1">
            <a:spLocks noChangeArrowheads="1"/>
          </p:cNvSpPr>
          <p:nvPr/>
        </p:nvSpPr>
        <p:spPr bwMode="auto">
          <a:xfrm>
            <a:off x="3455191" y="2100915"/>
            <a:ext cx="53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TSG#96</a:t>
            </a:r>
          </a:p>
        </p:txBody>
      </p:sp>
      <p:cxnSp>
        <p:nvCxnSpPr>
          <p:cNvPr id="8" name="Straight Connector 7">
            <a:extLst>
              <a:ext uri="{FF2B5EF4-FFF2-40B4-BE49-F238E27FC236}">
                <a16:creationId xmlns:a16="http://schemas.microsoft.com/office/drawing/2014/main" id="{1EC8F45A-DDAA-E472-3D51-308F4FD0A9B5}"/>
              </a:ext>
            </a:extLst>
          </p:cNvPr>
          <p:cNvCxnSpPr>
            <a:cxnSpLocks noChangeShapeType="1"/>
          </p:cNvCxnSpPr>
          <p:nvPr/>
        </p:nvCxnSpPr>
        <p:spPr bwMode="auto">
          <a:xfrm>
            <a:off x="5007766" y="2440640"/>
            <a:ext cx="0" cy="3724275"/>
          </a:xfrm>
          <a:prstGeom prst="line">
            <a:avLst/>
          </a:prstGeom>
          <a:noFill/>
          <a:ln w="9525" algn="ctr">
            <a:solidFill>
              <a:schemeClr val="accent3"/>
            </a:solidFill>
            <a:prstDash val="dash"/>
            <a:round/>
            <a:headEnd/>
            <a:tailEnd/>
          </a:ln>
        </p:spPr>
      </p:cxnSp>
      <p:cxnSp>
        <p:nvCxnSpPr>
          <p:cNvPr id="9" name="Straight Connector 8">
            <a:extLst>
              <a:ext uri="{FF2B5EF4-FFF2-40B4-BE49-F238E27FC236}">
                <a16:creationId xmlns:a16="http://schemas.microsoft.com/office/drawing/2014/main" id="{FAB6E145-AF4F-975E-0A67-3DC6E1EE2751}"/>
              </a:ext>
            </a:extLst>
          </p:cNvPr>
          <p:cNvCxnSpPr>
            <a:cxnSpLocks noChangeShapeType="1"/>
          </p:cNvCxnSpPr>
          <p:nvPr/>
        </p:nvCxnSpPr>
        <p:spPr bwMode="auto">
          <a:xfrm>
            <a:off x="3717129" y="2440640"/>
            <a:ext cx="0" cy="3724275"/>
          </a:xfrm>
          <a:prstGeom prst="line">
            <a:avLst/>
          </a:prstGeom>
          <a:noFill/>
          <a:ln w="9525" algn="ctr">
            <a:solidFill>
              <a:schemeClr val="accent3"/>
            </a:solidFill>
            <a:prstDash val="dash"/>
            <a:round/>
            <a:headEnd/>
            <a:tailEnd/>
          </a:ln>
        </p:spPr>
      </p:cxnSp>
      <p:cxnSp>
        <p:nvCxnSpPr>
          <p:cNvPr id="10" name="Straight Connector 9">
            <a:extLst>
              <a:ext uri="{FF2B5EF4-FFF2-40B4-BE49-F238E27FC236}">
                <a16:creationId xmlns:a16="http://schemas.microsoft.com/office/drawing/2014/main" id="{3D0F4B77-4878-68A9-A8AB-F344E92297A7}"/>
              </a:ext>
            </a:extLst>
          </p:cNvPr>
          <p:cNvCxnSpPr>
            <a:cxnSpLocks noChangeShapeType="1"/>
          </p:cNvCxnSpPr>
          <p:nvPr/>
        </p:nvCxnSpPr>
        <p:spPr bwMode="auto">
          <a:xfrm>
            <a:off x="9117804" y="2440640"/>
            <a:ext cx="0" cy="3752850"/>
          </a:xfrm>
          <a:prstGeom prst="line">
            <a:avLst/>
          </a:prstGeom>
          <a:noFill/>
          <a:ln w="9525" algn="ctr">
            <a:solidFill>
              <a:schemeClr val="accent3"/>
            </a:solidFill>
            <a:prstDash val="dash"/>
            <a:round/>
            <a:headEnd/>
            <a:tailEnd/>
          </a:ln>
        </p:spPr>
      </p:cxnSp>
      <p:cxnSp>
        <p:nvCxnSpPr>
          <p:cNvPr id="11" name="Straight Connector 10">
            <a:extLst>
              <a:ext uri="{FF2B5EF4-FFF2-40B4-BE49-F238E27FC236}">
                <a16:creationId xmlns:a16="http://schemas.microsoft.com/office/drawing/2014/main" id="{E8C68FFE-106A-0F05-3B27-52E0536B9BEF}"/>
              </a:ext>
            </a:extLst>
          </p:cNvPr>
          <p:cNvCxnSpPr>
            <a:cxnSpLocks noChangeShapeType="1"/>
          </p:cNvCxnSpPr>
          <p:nvPr/>
        </p:nvCxnSpPr>
        <p:spPr bwMode="auto">
          <a:xfrm>
            <a:off x="7725566" y="2440640"/>
            <a:ext cx="0" cy="3724275"/>
          </a:xfrm>
          <a:prstGeom prst="line">
            <a:avLst/>
          </a:prstGeom>
          <a:noFill/>
          <a:ln w="9525" algn="ctr">
            <a:solidFill>
              <a:schemeClr val="accent3"/>
            </a:solidFill>
            <a:prstDash val="dash"/>
            <a:round/>
            <a:headEnd/>
            <a:tailEnd/>
          </a:ln>
        </p:spPr>
      </p:cxnSp>
      <p:cxnSp>
        <p:nvCxnSpPr>
          <p:cNvPr id="12" name="Straight Connector 11">
            <a:extLst>
              <a:ext uri="{FF2B5EF4-FFF2-40B4-BE49-F238E27FC236}">
                <a16:creationId xmlns:a16="http://schemas.microsoft.com/office/drawing/2014/main" id="{C2C0C098-0039-0796-3CFB-3B1AE9717FAD}"/>
              </a:ext>
            </a:extLst>
          </p:cNvPr>
          <p:cNvCxnSpPr>
            <a:cxnSpLocks noChangeShapeType="1"/>
          </p:cNvCxnSpPr>
          <p:nvPr/>
        </p:nvCxnSpPr>
        <p:spPr bwMode="auto">
          <a:xfrm>
            <a:off x="7385841" y="2556527"/>
            <a:ext cx="0" cy="3724275"/>
          </a:xfrm>
          <a:prstGeom prst="line">
            <a:avLst/>
          </a:prstGeom>
          <a:noFill/>
          <a:ln w="9525" algn="ctr">
            <a:solidFill>
              <a:schemeClr val="accent3"/>
            </a:solidFill>
            <a:prstDash val="dash"/>
            <a:round/>
            <a:headEnd/>
            <a:tailEnd/>
          </a:ln>
        </p:spPr>
      </p:cxnSp>
      <p:cxnSp>
        <p:nvCxnSpPr>
          <p:cNvPr id="13" name="Straight Connector 12">
            <a:extLst>
              <a:ext uri="{FF2B5EF4-FFF2-40B4-BE49-F238E27FC236}">
                <a16:creationId xmlns:a16="http://schemas.microsoft.com/office/drawing/2014/main" id="{C9554A88-BAA0-BA5A-5A3D-8A04C830F955}"/>
              </a:ext>
            </a:extLst>
          </p:cNvPr>
          <p:cNvCxnSpPr>
            <a:cxnSpLocks noChangeShapeType="1"/>
          </p:cNvCxnSpPr>
          <p:nvPr/>
        </p:nvCxnSpPr>
        <p:spPr bwMode="auto">
          <a:xfrm>
            <a:off x="6434929" y="2440640"/>
            <a:ext cx="0" cy="3876675"/>
          </a:xfrm>
          <a:prstGeom prst="line">
            <a:avLst/>
          </a:prstGeom>
          <a:noFill/>
          <a:ln w="9525" algn="ctr">
            <a:solidFill>
              <a:schemeClr val="accent3"/>
            </a:solidFill>
            <a:prstDash val="dash"/>
            <a:round/>
            <a:headEnd/>
            <a:tailEnd/>
          </a:ln>
        </p:spPr>
      </p:cxnSp>
      <p:cxnSp>
        <p:nvCxnSpPr>
          <p:cNvPr id="14" name="Straight Connector 13">
            <a:extLst>
              <a:ext uri="{FF2B5EF4-FFF2-40B4-BE49-F238E27FC236}">
                <a16:creationId xmlns:a16="http://schemas.microsoft.com/office/drawing/2014/main" id="{F2A04396-7753-F1E2-6B02-F2BADB0F288D}"/>
              </a:ext>
            </a:extLst>
          </p:cNvPr>
          <p:cNvCxnSpPr>
            <a:cxnSpLocks noChangeShapeType="1"/>
          </p:cNvCxnSpPr>
          <p:nvPr/>
        </p:nvCxnSpPr>
        <p:spPr bwMode="auto">
          <a:xfrm>
            <a:off x="4687091" y="2542240"/>
            <a:ext cx="0" cy="3724275"/>
          </a:xfrm>
          <a:prstGeom prst="line">
            <a:avLst/>
          </a:prstGeom>
          <a:noFill/>
          <a:ln w="9525" algn="ctr">
            <a:solidFill>
              <a:schemeClr val="accent3"/>
            </a:solidFill>
            <a:prstDash val="dash"/>
            <a:round/>
            <a:headEnd/>
            <a:tailEnd/>
          </a:ln>
        </p:spPr>
      </p:cxnSp>
      <p:sp>
        <p:nvSpPr>
          <p:cNvPr id="15" name="TextBox 112">
            <a:extLst>
              <a:ext uri="{FF2B5EF4-FFF2-40B4-BE49-F238E27FC236}">
                <a16:creationId xmlns:a16="http://schemas.microsoft.com/office/drawing/2014/main" id="{2916AC46-C51D-E893-28C6-4E8739DCFA50}"/>
              </a:ext>
            </a:extLst>
          </p:cNvPr>
          <p:cNvSpPr txBox="1">
            <a:spLocks noChangeArrowheads="1"/>
          </p:cNvSpPr>
          <p:nvPr/>
        </p:nvSpPr>
        <p:spPr bwMode="auto">
          <a:xfrm>
            <a:off x="8865391" y="4960002"/>
            <a:ext cx="142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19</a:t>
            </a:r>
            <a:endParaRPr lang="en-GB" altLang="en-US" sz="1600" b="1">
              <a:latin typeface="Montserrat" panose="00000500000000000000" pitchFamily="2" charset="0"/>
            </a:endParaRPr>
          </a:p>
        </p:txBody>
      </p:sp>
      <p:sp>
        <p:nvSpPr>
          <p:cNvPr id="16" name="TextBox 112">
            <a:extLst>
              <a:ext uri="{FF2B5EF4-FFF2-40B4-BE49-F238E27FC236}">
                <a16:creationId xmlns:a16="http://schemas.microsoft.com/office/drawing/2014/main" id="{BE563322-6A43-4579-4790-3F3128EC0CDA}"/>
              </a:ext>
            </a:extLst>
          </p:cNvPr>
          <p:cNvSpPr txBox="1">
            <a:spLocks noChangeArrowheads="1"/>
          </p:cNvSpPr>
          <p:nvPr/>
        </p:nvSpPr>
        <p:spPr bwMode="auto">
          <a:xfrm>
            <a:off x="8924129" y="2964515"/>
            <a:ext cx="14335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18</a:t>
            </a:r>
            <a:endParaRPr lang="en-GB" altLang="en-US" sz="1600" b="1">
              <a:latin typeface="Montserrat" panose="00000500000000000000" pitchFamily="2" charset="0"/>
            </a:endParaRPr>
          </a:p>
        </p:txBody>
      </p:sp>
      <p:sp>
        <p:nvSpPr>
          <p:cNvPr id="17" name="TextBox 1">
            <a:extLst>
              <a:ext uri="{FF2B5EF4-FFF2-40B4-BE49-F238E27FC236}">
                <a16:creationId xmlns:a16="http://schemas.microsoft.com/office/drawing/2014/main" id="{D57BEDDA-90BE-AA64-581A-CBF79C2CE8AD}"/>
              </a:ext>
            </a:extLst>
          </p:cNvPr>
          <p:cNvSpPr txBox="1">
            <a:spLocks noChangeArrowheads="1"/>
          </p:cNvSpPr>
          <p:nvPr/>
        </p:nvSpPr>
        <p:spPr bwMode="auto">
          <a:xfrm>
            <a:off x="8984454" y="2480327"/>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8" name="TextBox 86">
            <a:extLst>
              <a:ext uri="{FF2B5EF4-FFF2-40B4-BE49-F238E27FC236}">
                <a16:creationId xmlns:a16="http://schemas.microsoft.com/office/drawing/2014/main" id="{627B4899-D684-F5E9-AFA6-F0E0E305A4E4}"/>
              </a:ext>
            </a:extLst>
          </p:cNvPr>
          <p:cNvSpPr txBox="1">
            <a:spLocks noChangeArrowheads="1"/>
          </p:cNvSpPr>
          <p:nvPr/>
        </p:nvSpPr>
        <p:spPr bwMode="auto">
          <a:xfrm>
            <a:off x="4004466" y="2102502"/>
            <a:ext cx="5889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TSG#98e</a:t>
            </a:r>
            <a:endParaRPr lang="en-GB" altLang="en-US" sz="400">
              <a:latin typeface="Montserrat" panose="00000500000000000000" pitchFamily="2" charset="0"/>
            </a:endParaRPr>
          </a:p>
        </p:txBody>
      </p:sp>
      <p:sp>
        <p:nvSpPr>
          <p:cNvPr id="19" name="TextBox 86">
            <a:extLst>
              <a:ext uri="{FF2B5EF4-FFF2-40B4-BE49-F238E27FC236}">
                <a16:creationId xmlns:a16="http://schemas.microsoft.com/office/drawing/2014/main" id="{56BF4BC7-5110-ACB5-FFC6-EBBCAE8A1700}"/>
              </a:ext>
            </a:extLst>
          </p:cNvPr>
          <p:cNvSpPr txBox="1">
            <a:spLocks noChangeArrowheads="1"/>
          </p:cNvSpPr>
          <p:nvPr/>
        </p:nvSpPr>
        <p:spPr bwMode="auto">
          <a:xfrm>
            <a:off x="4687091" y="210250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20" name="TextBox 86">
            <a:extLst>
              <a:ext uri="{FF2B5EF4-FFF2-40B4-BE49-F238E27FC236}">
                <a16:creationId xmlns:a16="http://schemas.microsoft.com/office/drawing/2014/main" id="{C0419083-A667-8D1B-040A-EA3F08CA9D65}"/>
              </a:ext>
            </a:extLst>
          </p:cNvPr>
          <p:cNvSpPr txBox="1">
            <a:spLocks noChangeArrowheads="1"/>
          </p:cNvSpPr>
          <p:nvPr/>
        </p:nvSpPr>
        <p:spPr bwMode="auto">
          <a:xfrm>
            <a:off x="5409404" y="21025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21" name="TextBox 86">
            <a:extLst>
              <a:ext uri="{FF2B5EF4-FFF2-40B4-BE49-F238E27FC236}">
                <a16:creationId xmlns:a16="http://schemas.microsoft.com/office/drawing/2014/main" id="{4EEA7B2D-1470-7CB6-B6E3-5CC362EF6512}"/>
              </a:ext>
            </a:extLst>
          </p:cNvPr>
          <p:cNvSpPr txBox="1">
            <a:spLocks noChangeArrowheads="1"/>
          </p:cNvSpPr>
          <p:nvPr/>
        </p:nvSpPr>
        <p:spPr bwMode="auto">
          <a:xfrm>
            <a:off x="6182516" y="210250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22" name="TextBox 86">
            <a:extLst>
              <a:ext uri="{FF2B5EF4-FFF2-40B4-BE49-F238E27FC236}">
                <a16:creationId xmlns:a16="http://schemas.microsoft.com/office/drawing/2014/main" id="{0A2F2184-BDB6-D0D7-9971-67342E8D3155}"/>
              </a:ext>
            </a:extLst>
          </p:cNvPr>
          <p:cNvSpPr txBox="1">
            <a:spLocks noChangeArrowheads="1"/>
          </p:cNvSpPr>
          <p:nvPr/>
        </p:nvSpPr>
        <p:spPr bwMode="auto">
          <a:xfrm>
            <a:off x="6757191" y="2102502"/>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TSG#106</a:t>
            </a:r>
            <a:endParaRPr lang="en-GB" altLang="en-US" sz="400">
              <a:latin typeface="Montserrat" panose="00000500000000000000" pitchFamily="2" charset="0"/>
            </a:endParaRPr>
          </a:p>
        </p:txBody>
      </p:sp>
      <p:sp>
        <p:nvSpPr>
          <p:cNvPr id="23" name="TextBox 86">
            <a:extLst>
              <a:ext uri="{FF2B5EF4-FFF2-40B4-BE49-F238E27FC236}">
                <a16:creationId xmlns:a16="http://schemas.microsoft.com/office/drawing/2014/main" id="{EC5CD3A8-F7B4-40C0-8F78-60AE8C404EE3}"/>
              </a:ext>
            </a:extLst>
          </p:cNvPr>
          <p:cNvSpPr txBox="1">
            <a:spLocks noChangeArrowheads="1"/>
          </p:cNvSpPr>
          <p:nvPr/>
        </p:nvSpPr>
        <p:spPr bwMode="auto">
          <a:xfrm>
            <a:off x="7422354" y="210250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TSG#108</a:t>
            </a:r>
            <a:endParaRPr lang="en-GB" altLang="en-US" sz="400">
              <a:latin typeface="Montserrat" panose="00000500000000000000" pitchFamily="2" charset="0"/>
            </a:endParaRPr>
          </a:p>
        </p:txBody>
      </p:sp>
      <p:sp>
        <p:nvSpPr>
          <p:cNvPr id="24" name="TextBox 86">
            <a:extLst>
              <a:ext uri="{FF2B5EF4-FFF2-40B4-BE49-F238E27FC236}">
                <a16:creationId xmlns:a16="http://schemas.microsoft.com/office/drawing/2014/main" id="{821E4589-1DEC-A7BB-36A0-34092018B7D8}"/>
              </a:ext>
            </a:extLst>
          </p:cNvPr>
          <p:cNvSpPr txBox="1">
            <a:spLocks noChangeArrowheads="1"/>
          </p:cNvSpPr>
          <p:nvPr/>
        </p:nvSpPr>
        <p:spPr bwMode="auto">
          <a:xfrm>
            <a:off x="8101804" y="210250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TSG#110</a:t>
            </a:r>
            <a:endParaRPr lang="en-GB" altLang="en-US" sz="400">
              <a:latin typeface="Montserrat" panose="00000500000000000000" pitchFamily="2" charset="0"/>
            </a:endParaRPr>
          </a:p>
        </p:txBody>
      </p:sp>
      <p:sp>
        <p:nvSpPr>
          <p:cNvPr id="25" name="TextBox 86">
            <a:extLst>
              <a:ext uri="{FF2B5EF4-FFF2-40B4-BE49-F238E27FC236}">
                <a16:creationId xmlns:a16="http://schemas.microsoft.com/office/drawing/2014/main" id="{4E98D3CC-1967-EEAE-E575-3A2EDD2FA610}"/>
              </a:ext>
            </a:extLst>
          </p:cNvPr>
          <p:cNvSpPr txBox="1">
            <a:spLocks noChangeArrowheads="1"/>
          </p:cNvSpPr>
          <p:nvPr/>
        </p:nvSpPr>
        <p:spPr bwMode="auto">
          <a:xfrm>
            <a:off x="8835229" y="2102502"/>
            <a:ext cx="5365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TSG#112</a:t>
            </a:r>
            <a:endParaRPr lang="en-GB" altLang="en-US" sz="400">
              <a:latin typeface="Montserrat" panose="00000500000000000000" pitchFamily="2" charset="0"/>
            </a:endParaRPr>
          </a:p>
        </p:txBody>
      </p:sp>
      <p:sp>
        <p:nvSpPr>
          <p:cNvPr id="26" name="TextBox 86">
            <a:extLst>
              <a:ext uri="{FF2B5EF4-FFF2-40B4-BE49-F238E27FC236}">
                <a16:creationId xmlns:a16="http://schemas.microsoft.com/office/drawing/2014/main" id="{D1691336-5523-9904-A9A3-5A000A22F5B5}"/>
              </a:ext>
            </a:extLst>
          </p:cNvPr>
          <p:cNvSpPr txBox="1">
            <a:spLocks noChangeArrowheads="1"/>
          </p:cNvSpPr>
          <p:nvPr/>
        </p:nvSpPr>
        <p:spPr bwMode="auto">
          <a:xfrm>
            <a:off x="9459116" y="210250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TSG#114</a:t>
            </a:r>
            <a:endParaRPr lang="en-GB" altLang="en-US" sz="400">
              <a:latin typeface="Montserrat" panose="00000500000000000000" pitchFamily="2" charset="0"/>
            </a:endParaRPr>
          </a:p>
        </p:txBody>
      </p:sp>
      <p:sp>
        <p:nvSpPr>
          <p:cNvPr id="27" name="TextBox 1">
            <a:extLst>
              <a:ext uri="{FF2B5EF4-FFF2-40B4-BE49-F238E27FC236}">
                <a16:creationId xmlns:a16="http://schemas.microsoft.com/office/drawing/2014/main" id="{793C065A-4FAB-1517-256A-6498947CEF7B}"/>
              </a:ext>
            </a:extLst>
          </p:cNvPr>
          <p:cNvSpPr txBox="1"/>
          <p:nvPr/>
        </p:nvSpPr>
        <p:spPr>
          <a:xfrm>
            <a:off x="3401216" y="1865965"/>
            <a:ext cx="487363"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2022</a:t>
            </a:r>
          </a:p>
        </p:txBody>
      </p:sp>
      <p:sp>
        <p:nvSpPr>
          <p:cNvPr id="28" name="TextBox 57">
            <a:extLst>
              <a:ext uri="{FF2B5EF4-FFF2-40B4-BE49-F238E27FC236}">
                <a16:creationId xmlns:a16="http://schemas.microsoft.com/office/drawing/2014/main" id="{B4310E30-3392-868D-772B-B75D777100D9}"/>
              </a:ext>
            </a:extLst>
          </p:cNvPr>
          <p:cNvSpPr txBox="1"/>
          <p:nvPr/>
        </p:nvSpPr>
        <p:spPr>
          <a:xfrm>
            <a:off x="4771229" y="185961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2023</a:t>
            </a:r>
          </a:p>
        </p:txBody>
      </p:sp>
      <p:sp>
        <p:nvSpPr>
          <p:cNvPr id="29" name="TextBox 91">
            <a:extLst>
              <a:ext uri="{FF2B5EF4-FFF2-40B4-BE49-F238E27FC236}">
                <a16:creationId xmlns:a16="http://schemas.microsoft.com/office/drawing/2014/main" id="{5F4EE5D2-C401-C2BE-5DBC-8CC665124CDB}"/>
              </a:ext>
            </a:extLst>
          </p:cNvPr>
          <p:cNvSpPr txBox="1"/>
          <p:nvPr/>
        </p:nvSpPr>
        <p:spPr>
          <a:xfrm>
            <a:off x="7543004" y="1861202"/>
            <a:ext cx="498475" cy="24606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2025</a:t>
            </a:r>
          </a:p>
        </p:txBody>
      </p:sp>
      <p:sp>
        <p:nvSpPr>
          <p:cNvPr id="30" name="Rectangle 29">
            <a:extLst>
              <a:ext uri="{FF2B5EF4-FFF2-40B4-BE49-F238E27FC236}">
                <a16:creationId xmlns:a16="http://schemas.microsoft.com/office/drawing/2014/main" id="{D9C9DA52-6A7B-FA91-BC46-409E07BDC4CE}"/>
              </a:ext>
            </a:extLst>
          </p:cNvPr>
          <p:cNvSpPr>
            <a:spLocks noChangeArrowheads="1"/>
          </p:cNvSpPr>
          <p:nvPr/>
        </p:nvSpPr>
        <p:spPr bwMode="auto">
          <a:xfrm>
            <a:off x="4264816" y="6080777"/>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31" name="Straight Connector 30">
            <a:extLst>
              <a:ext uri="{FF2B5EF4-FFF2-40B4-BE49-F238E27FC236}">
                <a16:creationId xmlns:a16="http://schemas.microsoft.com/office/drawing/2014/main" id="{8D281FAA-3CAD-AAFB-0942-697203CAEAEE}"/>
              </a:ext>
            </a:extLst>
          </p:cNvPr>
          <p:cNvCxnSpPr>
            <a:cxnSpLocks noChangeShapeType="1"/>
          </p:cNvCxnSpPr>
          <p:nvPr/>
        </p:nvCxnSpPr>
        <p:spPr bwMode="auto">
          <a:xfrm>
            <a:off x="4696616" y="243587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32" name="TextBox 1">
            <a:extLst>
              <a:ext uri="{FF2B5EF4-FFF2-40B4-BE49-F238E27FC236}">
                <a16:creationId xmlns:a16="http://schemas.microsoft.com/office/drawing/2014/main" id="{6B48BD4F-A2DB-61B4-809F-D6E7CCD06FA1}"/>
              </a:ext>
            </a:extLst>
          </p:cNvPr>
          <p:cNvSpPr txBox="1">
            <a:spLocks noChangeArrowheads="1"/>
          </p:cNvSpPr>
          <p:nvPr/>
        </p:nvSpPr>
        <p:spPr bwMode="auto">
          <a:xfrm>
            <a:off x="8749504" y="3945590"/>
            <a:ext cx="1636712" cy="508000"/>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900" b="1" dirty="0">
                <a:latin typeface="Montserrat" panose="00000500000000000000" pitchFamily="50" charset="0"/>
              </a:rPr>
              <a:t>*</a:t>
            </a:r>
            <a:r>
              <a:rPr lang="en-GB" altLang="en-US" sz="900" dirty="0">
                <a:latin typeface="Montserrat" panose="00000500000000000000" pitchFamily="50" charset="0"/>
              </a:rPr>
              <a:t>: +3 months for RAN4</a:t>
            </a:r>
          </a:p>
          <a:p>
            <a:pPr>
              <a:defRPr/>
            </a:pPr>
            <a:r>
              <a:rPr lang="en-GB" altLang="en-US" sz="900" dirty="0">
                <a:latin typeface="Montserrat" panose="00000500000000000000" pitchFamily="50" charset="0"/>
              </a:rPr>
              <a:t>**: - 3 months for RAN1, </a:t>
            </a:r>
            <a:br>
              <a:rPr lang="en-GB" altLang="en-US" sz="900" dirty="0">
                <a:latin typeface="Montserrat" panose="00000500000000000000" pitchFamily="50" charset="0"/>
              </a:rPr>
            </a:br>
            <a:r>
              <a:rPr lang="en-GB" altLang="en-US" sz="900" dirty="0">
                <a:latin typeface="Montserrat" panose="00000500000000000000" pitchFamily="50" charset="0"/>
              </a:rPr>
              <a:t>+ 3 months for RAN4 perf</a:t>
            </a:r>
          </a:p>
        </p:txBody>
      </p:sp>
      <p:sp>
        <p:nvSpPr>
          <p:cNvPr id="33" name="Chevron 60">
            <a:extLst>
              <a:ext uri="{FF2B5EF4-FFF2-40B4-BE49-F238E27FC236}">
                <a16:creationId xmlns:a16="http://schemas.microsoft.com/office/drawing/2014/main" id="{CBC211BA-74D9-863B-BDC2-820C140F8A3F}"/>
              </a:ext>
            </a:extLst>
          </p:cNvPr>
          <p:cNvSpPr/>
          <p:nvPr/>
        </p:nvSpPr>
        <p:spPr bwMode="auto">
          <a:xfrm>
            <a:off x="1805779" y="246604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a:t>
            </a:r>
          </a:p>
        </p:txBody>
      </p:sp>
      <p:sp>
        <p:nvSpPr>
          <p:cNvPr id="34" name="Chevron 58">
            <a:extLst>
              <a:ext uri="{FF2B5EF4-FFF2-40B4-BE49-F238E27FC236}">
                <a16:creationId xmlns:a16="http://schemas.microsoft.com/office/drawing/2014/main" id="{2D39C502-886D-720A-B429-30BFB30CB774}"/>
              </a:ext>
            </a:extLst>
          </p:cNvPr>
          <p:cNvSpPr/>
          <p:nvPr/>
        </p:nvSpPr>
        <p:spPr bwMode="auto">
          <a:xfrm>
            <a:off x="3507579" y="3582052"/>
            <a:ext cx="2609850"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35" name="Chevron 60">
            <a:extLst>
              <a:ext uri="{FF2B5EF4-FFF2-40B4-BE49-F238E27FC236}">
                <a16:creationId xmlns:a16="http://schemas.microsoft.com/office/drawing/2014/main" id="{234ADE43-22AB-012F-5B2A-BEC6A5214C60}"/>
              </a:ext>
            </a:extLst>
          </p:cNvPr>
          <p:cNvSpPr/>
          <p:nvPr/>
        </p:nvSpPr>
        <p:spPr bwMode="auto">
          <a:xfrm>
            <a:off x="3077366" y="2959752"/>
            <a:ext cx="19240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Normative</a:t>
            </a:r>
          </a:p>
        </p:txBody>
      </p:sp>
      <p:sp>
        <p:nvSpPr>
          <p:cNvPr id="36" name="Chevron 60">
            <a:extLst>
              <a:ext uri="{FF2B5EF4-FFF2-40B4-BE49-F238E27FC236}">
                <a16:creationId xmlns:a16="http://schemas.microsoft.com/office/drawing/2014/main" id="{BCDC0C4F-EE3A-9EB6-AA70-0B9019918259}"/>
              </a:ext>
            </a:extLst>
          </p:cNvPr>
          <p:cNvSpPr>
            <a:spLocks noChangeArrowheads="1"/>
          </p:cNvSpPr>
          <p:nvPr/>
        </p:nvSpPr>
        <p:spPr bwMode="auto">
          <a:xfrm>
            <a:off x="1818479" y="2716865"/>
            <a:ext cx="1339850" cy="241300"/>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900" dirty="0">
                <a:latin typeface="Montserrat" panose="00000500000000000000" pitchFamily="50" charset="0"/>
                <a:cs typeface="Arial" panose="020B0604020202020204" pitchFamily="34" charset="0"/>
              </a:rPr>
              <a:t>RAN Content def.*</a:t>
            </a:r>
          </a:p>
        </p:txBody>
      </p:sp>
      <p:sp>
        <p:nvSpPr>
          <p:cNvPr id="37" name="Chevron 60">
            <a:extLst>
              <a:ext uri="{FF2B5EF4-FFF2-40B4-BE49-F238E27FC236}">
                <a16:creationId xmlns:a16="http://schemas.microsoft.com/office/drawing/2014/main" id="{785A6F19-0C40-DC64-296D-E97AD8C9C537}"/>
              </a:ext>
            </a:extLst>
          </p:cNvPr>
          <p:cNvSpPr/>
          <p:nvPr/>
        </p:nvSpPr>
        <p:spPr bwMode="auto">
          <a:xfrm>
            <a:off x="3104354" y="3283602"/>
            <a:ext cx="2606675" cy="2063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a:t>
            </a:r>
          </a:p>
        </p:txBody>
      </p:sp>
      <p:sp>
        <p:nvSpPr>
          <p:cNvPr id="38" name="Chevron 60">
            <a:extLst>
              <a:ext uri="{FF2B5EF4-FFF2-40B4-BE49-F238E27FC236}">
                <a16:creationId xmlns:a16="http://schemas.microsoft.com/office/drawing/2014/main" id="{A9C2F523-9534-B409-7359-114CD4678EC2}"/>
              </a:ext>
            </a:extLst>
          </p:cNvPr>
          <p:cNvSpPr/>
          <p:nvPr/>
        </p:nvSpPr>
        <p:spPr bwMode="auto">
          <a:xfrm>
            <a:off x="5537991" y="3280427"/>
            <a:ext cx="590550"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Maint.*</a:t>
            </a:r>
            <a:endParaRPr lang="fr-FR" sz="900" dirty="0">
              <a:latin typeface="Montserrat" panose="00000500000000000000" pitchFamily="50" charset="0"/>
              <a:ea typeface="ＭＳ Ｐゴシック" charset="-128"/>
              <a:cs typeface="Arial" pitchFamily="34" charset="0"/>
            </a:endParaRPr>
          </a:p>
        </p:txBody>
      </p:sp>
      <p:sp>
        <p:nvSpPr>
          <p:cNvPr id="42" name="Chevron 58">
            <a:extLst>
              <a:ext uri="{FF2B5EF4-FFF2-40B4-BE49-F238E27FC236}">
                <a16:creationId xmlns:a16="http://schemas.microsoft.com/office/drawing/2014/main" id="{B6FBD2F4-C15A-ABC2-4780-56D546BFC26F}"/>
              </a:ext>
            </a:extLst>
          </p:cNvPr>
          <p:cNvSpPr/>
          <p:nvPr/>
        </p:nvSpPr>
        <p:spPr bwMode="auto">
          <a:xfrm>
            <a:off x="4114004" y="3891615"/>
            <a:ext cx="2386012"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54" name="Group 53">
            <a:extLst>
              <a:ext uri="{FF2B5EF4-FFF2-40B4-BE49-F238E27FC236}">
                <a16:creationId xmlns:a16="http://schemas.microsoft.com/office/drawing/2014/main" id="{AAD8ED75-426C-6F9F-789A-9FA22B5BD6BB}"/>
              </a:ext>
            </a:extLst>
          </p:cNvPr>
          <p:cNvGrpSpPr>
            <a:grpSpLocks/>
          </p:cNvGrpSpPr>
          <p:nvPr/>
        </p:nvGrpSpPr>
        <p:grpSpPr bwMode="auto">
          <a:xfrm>
            <a:off x="5568162" y="3917015"/>
            <a:ext cx="947738" cy="482600"/>
            <a:chOff x="7917288" y="3354946"/>
            <a:chExt cx="948590" cy="482958"/>
          </a:xfrm>
        </p:grpSpPr>
        <p:sp>
          <p:nvSpPr>
            <p:cNvPr id="123" name="Diamond 122">
              <a:extLst>
                <a:ext uri="{FF2B5EF4-FFF2-40B4-BE49-F238E27FC236}">
                  <a16:creationId xmlns:a16="http://schemas.microsoft.com/office/drawing/2014/main" id="{84BC7AE3-E782-7D40-646F-96F788045AB0}"/>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124" name="Chevron 58">
              <a:extLst>
                <a:ext uri="{FF2B5EF4-FFF2-40B4-BE49-F238E27FC236}">
                  <a16:creationId xmlns:a16="http://schemas.microsoft.com/office/drawing/2014/main" id="{E8E0837B-17F0-C28F-CFBA-D4A221F49479}"/>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ASN.1</a:t>
              </a:r>
            </a:p>
            <a:p>
              <a:pPr algn="ctr"/>
              <a:r>
                <a:rPr lang="fr-FR" altLang="en-US" sz="600">
                  <a:latin typeface="Montserrat" panose="00000500000000000000" pitchFamily="2" charset="0"/>
                  <a:cs typeface="Arial" panose="020B0604020202020204" pitchFamily="34" charset="0"/>
                </a:rPr>
                <a:t>1st review</a:t>
              </a:r>
            </a:p>
          </p:txBody>
        </p:sp>
      </p:grpSp>
      <p:sp>
        <p:nvSpPr>
          <p:cNvPr id="57" name="Chevron 60">
            <a:extLst>
              <a:ext uri="{FF2B5EF4-FFF2-40B4-BE49-F238E27FC236}">
                <a16:creationId xmlns:a16="http://schemas.microsoft.com/office/drawing/2014/main" id="{F0DF0DAD-24CC-6AD6-1F30-259F47EABC62}"/>
              </a:ext>
            </a:extLst>
          </p:cNvPr>
          <p:cNvSpPr>
            <a:spLocks noChangeArrowheads="1"/>
          </p:cNvSpPr>
          <p:nvPr/>
        </p:nvSpPr>
        <p:spPr bwMode="auto">
          <a:xfrm>
            <a:off x="4968079" y="4918727"/>
            <a:ext cx="730250" cy="280988"/>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800" b="1" dirty="0">
                <a:latin typeface="Montserrat" panose="00000500000000000000" pitchFamily="50" charset="0"/>
                <a:cs typeface="Arial" panose="020B0604020202020204" pitchFamily="34" charset="0"/>
              </a:rPr>
              <a:t> </a:t>
            </a:r>
            <a:endParaRPr lang="fr-FR" altLang="en-US" sz="800" dirty="0">
              <a:latin typeface="Montserrat" panose="00000500000000000000" pitchFamily="50" charset="0"/>
              <a:cs typeface="Arial" panose="020B0604020202020204" pitchFamily="34" charset="0"/>
            </a:endParaRPr>
          </a:p>
        </p:txBody>
      </p:sp>
      <p:cxnSp>
        <p:nvCxnSpPr>
          <p:cNvPr id="58" name="Straight Connector 57">
            <a:extLst>
              <a:ext uri="{FF2B5EF4-FFF2-40B4-BE49-F238E27FC236}">
                <a16:creationId xmlns:a16="http://schemas.microsoft.com/office/drawing/2014/main" id="{A6408CAC-9089-74EB-FB3F-C14AF4F22287}"/>
              </a:ext>
            </a:extLst>
          </p:cNvPr>
          <p:cNvCxnSpPr>
            <a:cxnSpLocks noChangeShapeType="1"/>
          </p:cNvCxnSpPr>
          <p:nvPr/>
        </p:nvCxnSpPr>
        <p:spPr bwMode="auto">
          <a:xfrm>
            <a:off x="8420891" y="2305702"/>
            <a:ext cx="0" cy="4046538"/>
          </a:xfrm>
          <a:prstGeom prst="line">
            <a:avLst/>
          </a:prstGeom>
          <a:noFill/>
          <a:ln w="28575" algn="ctr">
            <a:solidFill>
              <a:schemeClr val="accent3"/>
            </a:solidFill>
            <a:round/>
            <a:headEnd/>
            <a:tailEnd/>
          </a:ln>
        </p:spPr>
      </p:cxnSp>
      <p:cxnSp>
        <p:nvCxnSpPr>
          <p:cNvPr id="60" name="Straight Connector 59">
            <a:extLst>
              <a:ext uri="{FF2B5EF4-FFF2-40B4-BE49-F238E27FC236}">
                <a16:creationId xmlns:a16="http://schemas.microsoft.com/office/drawing/2014/main" id="{23C8DC09-2EB9-7CD8-4040-30D09E536DF1}"/>
              </a:ext>
            </a:extLst>
          </p:cNvPr>
          <p:cNvCxnSpPr>
            <a:cxnSpLocks noChangeShapeType="1"/>
          </p:cNvCxnSpPr>
          <p:nvPr/>
        </p:nvCxnSpPr>
        <p:spPr bwMode="auto">
          <a:xfrm>
            <a:off x="5720554" y="2308877"/>
            <a:ext cx="0" cy="4002088"/>
          </a:xfrm>
          <a:prstGeom prst="line">
            <a:avLst/>
          </a:prstGeom>
          <a:noFill/>
          <a:ln w="28575" algn="ctr">
            <a:solidFill>
              <a:schemeClr val="accent3"/>
            </a:solidFill>
            <a:round/>
            <a:headEnd/>
            <a:tailEnd/>
          </a:ln>
        </p:spPr>
      </p:cxnSp>
      <p:cxnSp>
        <p:nvCxnSpPr>
          <p:cNvPr id="61" name="Straight Connector 60">
            <a:extLst>
              <a:ext uri="{FF2B5EF4-FFF2-40B4-BE49-F238E27FC236}">
                <a16:creationId xmlns:a16="http://schemas.microsoft.com/office/drawing/2014/main" id="{0BD8DD7D-B0F7-DF81-8429-53A67874038D}"/>
              </a:ext>
            </a:extLst>
          </p:cNvPr>
          <p:cNvCxnSpPr>
            <a:cxnSpLocks noChangeShapeType="1"/>
          </p:cNvCxnSpPr>
          <p:nvPr/>
        </p:nvCxnSpPr>
        <p:spPr bwMode="auto">
          <a:xfrm>
            <a:off x="5336379" y="2593040"/>
            <a:ext cx="0" cy="3724275"/>
          </a:xfrm>
          <a:prstGeom prst="line">
            <a:avLst/>
          </a:prstGeom>
          <a:noFill/>
          <a:ln w="9525" algn="ctr">
            <a:solidFill>
              <a:schemeClr val="accent3"/>
            </a:solidFill>
            <a:prstDash val="dash"/>
            <a:round/>
            <a:headEnd/>
            <a:tailEnd/>
          </a:ln>
        </p:spPr>
      </p:cxnSp>
      <p:cxnSp>
        <p:nvCxnSpPr>
          <p:cNvPr id="62" name="Straight Connector 61">
            <a:extLst>
              <a:ext uri="{FF2B5EF4-FFF2-40B4-BE49-F238E27FC236}">
                <a16:creationId xmlns:a16="http://schemas.microsoft.com/office/drawing/2014/main" id="{A9D6C3B9-FB10-B4D7-10F7-0E8E9C830163}"/>
              </a:ext>
            </a:extLst>
          </p:cNvPr>
          <p:cNvCxnSpPr>
            <a:cxnSpLocks noChangeShapeType="1"/>
          </p:cNvCxnSpPr>
          <p:nvPr/>
        </p:nvCxnSpPr>
        <p:spPr bwMode="auto">
          <a:xfrm>
            <a:off x="4045741" y="2593040"/>
            <a:ext cx="0" cy="3724275"/>
          </a:xfrm>
          <a:prstGeom prst="line">
            <a:avLst/>
          </a:prstGeom>
          <a:noFill/>
          <a:ln w="9525" algn="ctr">
            <a:solidFill>
              <a:schemeClr val="accent3"/>
            </a:solidFill>
            <a:prstDash val="dash"/>
            <a:round/>
            <a:headEnd/>
            <a:tailEnd/>
          </a:ln>
        </p:spPr>
      </p:cxnSp>
      <p:cxnSp>
        <p:nvCxnSpPr>
          <p:cNvPr id="63" name="Straight Connector 62">
            <a:extLst>
              <a:ext uri="{FF2B5EF4-FFF2-40B4-BE49-F238E27FC236}">
                <a16:creationId xmlns:a16="http://schemas.microsoft.com/office/drawing/2014/main" id="{4D91022C-0FB2-31B2-07ED-F56C27D9779D}"/>
              </a:ext>
            </a:extLst>
          </p:cNvPr>
          <p:cNvCxnSpPr>
            <a:cxnSpLocks noChangeShapeType="1"/>
          </p:cNvCxnSpPr>
          <p:nvPr/>
        </p:nvCxnSpPr>
        <p:spPr bwMode="auto">
          <a:xfrm>
            <a:off x="9446416" y="2593040"/>
            <a:ext cx="0" cy="3752850"/>
          </a:xfrm>
          <a:prstGeom prst="line">
            <a:avLst/>
          </a:prstGeom>
          <a:noFill/>
          <a:ln w="9525" algn="ctr">
            <a:solidFill>
              <a:schemeClr val="accent3"/>
            </a:solidFill>
            <a:prstDash val="dash"/>
            <a:round/>
            <a:headEnd/>
            <a:tailEnd/>
          </a:ln>
        </p:spPr>
      </p:cxnSp>
      <p:cxnSp>
        <p:nvCxnSpPr>
          <p:cNvPr id="65" name="Straight Connector 64">
            <a:extLst>
              <a:ext uri="{FF2B5EF4-FFF2-40B4-BE49-F238E27FC236}">
                <a16:creationId xmlns:a16="http://schemas.microsoft.com/office/drawing/2014/main" id="{3235EC7D-A5BC-738F-2552-430A78E3871B}"/>
              </a:ext>
            </a:extLst>
          </p:cNvPr>
          <p:cNvCxnSpPr>
            <a:cxnSpLocks noChangeShapeType="1"/>
          </p:cNvCxnSpPr>
          <p:nvPr/>
        </p:nvCxnSpPr>
        <p:spPr bwMode="auto">
          <a:xfrm>
            <a:off x="8054179" y="2593040"/>
            <a:ext cx="0" cy="3724275"/>
          </a:xfrm>
          <a:prstGeom prst="line">
            <a:avLst/>
          </a:prstGeom>
          <a:noFill/>
          <a:ln w="9525" algn="ctr">
            <a:solidFill>
              <a:schemeClr val="accent3"/>
            </a:solidFill>
            <a:prstDash val="dash"/>
            <a:round/>
            <a:headEnd/>
            <a:tailEnd/>
          </a:ln>
        </p:spPr>
      </p:cxnSp>
      <p:cxnSp>
        <p:nvCxnSpPr>
          <p:cNvPr id="66" name="Straight Connector 65">
            <a:extLst>
              <a:ext uri="{FF2B5EF4-FFF2-40B4-BE49-F238E27FC236}">
                <a16:creationId xmlns:a16="http://schemas.microsoft.com/office/drawing/2014/main" id="{2F06D7AE-E73C-D398-B7A3-45AE0265C6E9}"/>
              </a:ext>
            </a:extLst>
          </p:cNvPr>
          <p:cNvCxnSpPr>
            <a:cxnSpLocks noChangeShapeType="1"/>
          </p:cNvCxnSpPr>
          <p:nvPr/>
        </p:nvCxnSpPr>
        <p:spPr bwMode="auto">
          <a:xfrm>
            <a:off x="8751091" y="2593040"/>
            <a:ext cx="0" cy="3724275"/>
          </a:xfrm>
          <a:prstGeom prst="line">
            <a:avLst/>
          </a:prstGeom>
          <a:noFill/>
          <a:ln w="9525" algn="ctr">
            <a:solidFill>
              <a:schemeClr val="accent3"/>
            </a:solidFill>
            <a:prstDash val="dash"/>
            <a:round/>
            <a:headEnd/>
            <a:tailEnd/>
          </a:ln>
        </p:spPr>
      </p:cxnSp>
      <p:cxnSp>
        <p:nvCxnSpPr>
          <p:cNvPr id="67" name="Straight Connector 66">
            <a:extLst>
              <a:ext uri="{FF2B5EF4-FFF2-40B4-BE49-F238E27FC236}">
                <a16:creationId xmlns:a16="http://schemas.microsoft.com/office/drawing/2014/main" id="{28CE3118-A605-F1F2-10D2-90A6A41B7CAE}"/>
              </a:ext>
            </a:extLst>
          </p:cNvPr>
          <p:cNvCxnSpPr>
            <a:cxnSpLocks noChangeShapeType="1"/>
          </p:cNvCxnSpPr>
          <p:nvPr/>
        </p:nvCxnSpPr>
        <p:spPr bwMode="auto">
          <a:xfrm>
            <a:off x="6769891" y="2593040"/>
            <a:ext cx="0" cy="3724275"/>
          </a:xfrm>
          <a:prstGeom prst="line">
            <a:avLst/>
          </a:prstGeom>
          <a:noFill/>
          <a:ln w="9525" algn="ctr">
            <a:solidFill>
              <a:schemeClr val="accent3"/>
            </a:solidFill>
            <a:prstDash val="dash"/>
            <a:round/>
            <a:headEnd/>
            <a:tailEnd/>
          </a:ln>
        </p:spPr>
      </p:cxnSp>
      <p:cxnSp>
        <p:nvCxnSpPr>
          <p:cNvPr id="68" name="Straight Connector 67">
            <a:extLst>
              <a:ext uri="{FF2B5EF4-FFF2-40B4-BE49-F238E27FC236}">
                <a16:creationId xmlns:a16="http://schemas.microsoft.com/office/drawing/2014/main" id="{50A766DB-C861-2CA3-6F0C-C526B341715F}"/>
              </a:ext>
            </a:extLst>
          </p:cNvPr>
          <p:cNvCxnSpPr>
            <a:cxnSpLocks noChangeShapeType="1"/>
          </p:cNvCxnSpPr>
          <p:nvPr/>
        </p:nvCxnSpPr>
        <p:spPr bwMode="auto">
          <a:xfrm>
            <a:off x="6085679" y="2593040"/>
            <a:ext cx="0" cy="3724275"/>
          </a:xfrm>
          <a:prstGeom prst="line">
            <a:avLst/>
          </a:prstGeom>
          <a:noFill/>
          <a:ln w="9525" algn="ctr">
            <a:solidFill>
              <a:schemeClr val="accent3"/>
            </a:solidFill>
            <a:prstDash val="dash"/>
            <a:round/>
            <a:headEnd/>
            <a:tailEnd/>
          </a:ln>
        </p:spPr>
      </p:cxnSp>
      <p:sp>
        <p:nvSpPr>
          <p:cNvPr id="69" name="TextBox 86">
            <a:extLst>
              <a:ext uri="{FF2B5EF4-FFF2-40B4-BE49-F238E27FC236}">
                <a16:creationId xmlns:a16="http://schemas.microsoft.com/office/drawing/2014/main" id="{B39A4473-79E5-CC69-613E-3DC07884E262}"/>
              </a:ext>
            </a:extLst>
          </p:cNvPr>
          <p:cNvSpPr txBox="1">
            <a:spLocks noChangeArrowheads="1"/>
          </p:cNvSpPr>
          <p:nvPr/>
        </p:nvSpPr>
        <p:spPr bwMode="auto">
          <a:xfrm>
            <a:off x="4361654" y="2254902"/>
            <a:ext cx="5318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70" name="TextBox 86">
            <a:extLst>
              <a:ext uri="{FF2B5EF4-FFF2-40B4-BE49-F238E27FC236}">
                <a16:creationId xmlns:a16="http://schemas.microsoft.com/office/drawing/2014/main" id="{C60DC589-191D-E7CB-C8D7-367DC5C4C851}"/>
              </a:ext>
            </a:extLst>
          </p:cNvPr>
          <p:cNvSpPr txBox="1">
            <a:spLocks noChangeArrowheads="1"/>
          </p:cNvSpPr>
          <p:nvPr/>
        </p:nvSpPr>
        <p:spPr bwMode="auto">
          <a:xfrm>
            <a:off x="5028404" y="225490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TSG#101</a:t>
            </a:r>
            <a:endParaRPr lang="en-GB" altLang="en-US" sz="400">
              <a:latin typeface="Montserrat" panose="00000500000000000000" pitchFamily="2" charset="0"/>
            </a:endParaRPr>
          </a:p>
        </p:txBody>
      </p:sp>
      <p:sp>
        <p:nvSpPr>
          <p:cNvPr id="76" name="TextBox 86">
            <a:extLst>
              <a:ext uri="{FF2B5EF4-FFF2-40B4-BE49-F238E27FC236}">
                <a16:creationId xmlns:a16="http://schemas.microsoft.com/office/drawing/2014/main" id="{2362D1B5-A273-76C4-84A6-5286D54EBAEA}"/>
              </a:ext>
            </a:extLst>
          </p:cNvPr>
          <p:cNvSpPr txBox="1">
            <a:spLocks noChangeArrowheads="1"/>
          </p:cNvSpPr>
          <p:nvPr/>
        </p:nvSpPr>
        <p:spPr bwMode="auto">
          <a:xfrm>
            <a:off x="5738016" y="22549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80" name="TextBox 86">
            <a:extLst>
              <a:ext uri="{FF2B5EF4-FFF2-40B4-BE49-F238E27FC236}">
                <a16:creationId xmlns:a16="http://schemas.microsoft.com/office/drawing/2014/main" id="{3676A244-C574-9E20-89C0-27A478050207}"/>
              </a:ext>
            </a:extLst>
          </p:cNvPr>
          <p:cNvSpPr txBox="1">
            <a:spLocks noChangeArrowheads="1"/>
          </p:cNvSpPr>
          <p:nvPr/>
        </p:nvSpPr>
        <p:spPr bwMode="auto">
          <a:xfrm>
            <a:off x="7087391" y="22549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TSG#107</a:t>
            </a:r>
            <a:endParaRPr lang="en-GB" altLang="en-US" sz="400">
              <a:latin typeface="Montserrat" panose="00000500000000000000" pitchFamily="2" charset="0"/>
            </a:endParaRPr>
          </a:p>
        </p:txBody>
      </p:sp>
      <p:sp>
        <p:nvSpPr>
          <p:cNvPr id="87" name="TextBox 86">
            <a:extLst>
              <a:ext uri="{FF2B5EF4-FFF2-40B4-BE49-F238E27FC236}">
                <a16:creationId xmlns:a16="http://schemas.microsoft.com/office/drawing/2014/main" id="{01C67E64-A0B0-5ED2-C188-E672B5CBE4E5}"/>
              </a:ext>
            </a:extLst>
          </p:cNvPr>
          <p:cNvSpPr txBox="1">
            <a:spLocks noChangeArrowheads="1"/>
          </p:cNvSpPr>
          <p:nvPr/>
        </p:nvSpPr>
        <p:spPr bwMode="auto">
          <a:xfrm>
            <a:off x="7752554" y="2254902"/>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TSG#109</a:t>
            </a:r>
            <a:endParaRPr lang="en-GB" altLang="en-US" sz="400">
              <a:latin typeface="Montserrat" panose="00000500000000000000" pitchFamily="2" charset="0"/>
            </a:endParaRPr>
          </a:p>
        </p:txBody>
      </p:sp>
      <p:sp>
        <p:nvSpPr>
          <p:cNvPr id="91" name="TextBox 86">
            <a:extLst>
              <a:ext uri="{FF2B5EF4-FFF2-40B4-BE49-F238E27FC236}">
                <a16:creationId xmlns:a16="http://schemas.microsoft.com/office/drawing/2014/main" id="{FD2AD380-A300-D9CC-7A2B-910D69641E85}"/>
              </a:ext>
            </a:extLst>
          </p:cNvPr>
          <p:cNvSpPr txBox="1">
            <a:spLocks noChangeArrowheads="1"/>
          </p:cNvSpPr>
          <p:nvPr/>
        </p:nvSpPr>
        <p:spPr bwMode="auto">
          <a:xfrm>
            <a:off x="8444704" y="2254902"/>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TSG#111</a:t>
            </a:r>
            <a:endParaRPr lang="en-GB" altLang="en-US" sz="400">
              <a:latin typeface="Montserrat" panose="00000500000000000000" pitchFamily="2" charset="0"/>
            </a:endParaRPr>
          </a:p>
        </p:txBody>
      </p:sp>
      <p:sp>
        <p:nvSpPr>
          <p:cNvPr id="92" name="TextBox 86">
            <a:extLst>
              <a:ext uri="{FF2B5EF4-FFF2-40B4-BE49-F238E27FC236}">
                <a16:creationId xmlns:a16="http://schemas.microsoft.com/office/drawing/2014/main" id="{F7EF8A85-0F46-BA35-7057-AA1E9FB45EA0}"/>
              </a:ext>
            </a:extLst>
          </p:cNvPr>
          <p:cNvSpPr txBox="1">
            <a:spLocks noChangeArrowheads="1"/>
          </p:cNvSpPr>
          <p:nvPr/>
        </p:nvSpPr>
        <p:spPr bwMode="auto">
          <a:xfrm>
            <a:off x="9163841" y="2254902"/>
            <a:ext cx="5365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TSG#113</a:t>
            </a:r>
            <a:endParaRPr lang="en-GB" altLang="en-US" sz="400">
              <a:latin typeface="Montserrat" panose="00000500000000000000" pitchFamily="2" charset="0"/>
            </a:endParaRPr>
          </a:p>
        </p:txBody>
      </p:sp>
      <p:sp>
        <p:nvSpPr>
          <p:cNvPr id="93" name="TextBox 69">
            <a:extLst>
              <a:ext uri="{FF2B5EF4-FFF2-40B4-BE49-F238E27FC236}">
                <a16:creationId xmlns:a16="http://schemas.microsoft.com/office/drawing/2014/main" id="{04B1F883-278A-64EF-36CC-5985CE428455}"/>
              </a:ext>
            </a:extLst>
          </p:cNvPr>
          <p:cNvSpPr txBox="1"/>
          <p:nvPr/>
        </p:nvSpPr>
        <p:spPr>
          <a:xfrm>
            <a:off x="6195216" y="185644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2024</a:t>
            </a:r>
          </a:p>
        </p:txBody>
      </p:sp>
      <p:sp>
        <p:nvSpPr>
          <p:cNvPr id="100" name="TextBox 70">
            <a:extLst>
              <a:ext uri="{FF2B5EF4-FFF2-40B4-BE49-F238E27FC236}">
                <a16:creationId xmlns:a16="http://schemas.microsoft.com/office/drawing/2014/main" id="{DA7F10CA-89BD-2A7E-6BC2-2F08A88A11C2}"/>
              </a:ext>
            </a:extLst>
          </p:cNvPr>
          <p:cNvSpPr txBox="1"/>
          <p:nvPr/>
        </p:nvSpPr>
        <p:spPr>
          <a:xfrm>
            <a:off x="8786016" y="185644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2026</a:t>
            </a:r>
          </a:p>
        </p:txBody>
      </p:sp>
      <p:sp>
        <p:nvSpPr>
          <p:cNvPr id="101" name="Chevron 60">
            <a:extLst>
              <a:ext uri="{FF2B5EF4-FFF2-40B4-BE49-F238E27FC236}">
                <a16:creationId xmlns:a16="http://schemas.microsoft.com/office/drawing/2014/main" id="{B026458A-A44A-19A1-0D09-0209C87BBDD5}"/>
              </a:ext>
            </a:extLst>
          </p:cNvPr>
          <p:cNvSpPr/>
          <p:nvPr/>
        </p:nvSpPr>
        <p:spPr bwMode="auto">
          <a:xfrm>
            <a:off x="4382291" y="4347227"/>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a:t>
            </a:r>
          </a:p>
        </p:txBody>
      </p:sp>
      <p:sp>
        <p:nvSpPr>
          <p:cNvPr id="102" name="Chevron 60">
            <a:extLst>
              <a:ext uri="{FF2B5EF4-FFF2-40B4-BE49-F238E27FC236}">
                <a16:creationId xmlns:a16="http://schemas.microsoft.com/office/drawing/2014/main" id="{4CCC531F-B2FB-45F4-B471-8A275B279115}"/>
              </a:ext>
            </a:extLst>
          </p:cNvPr>
          <p:cNvSpPr>
            <a:spLocks noChangeArrowheads="1"/>
          </p:cNvSpPr>
          <p:nvPr/>
        </p:nvSpPr>
        <p:spPr bwMode="auto">
          <a:xfrm>
            <a:off x="4933154" y="4617102"/>
            <a:ext cx="820737" cy="241300"/>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endParaRPr lang="fr-FR" altLang="en-US" sz="700" dirty="0">
              <a:latin typeface="Montserrat" panose="00000500000000000000" pitchFamily="50" charset="0"/>
              <a:cs typeface="Arial" panose="020B0604020202020204" pitchFamily="34" charset="0"/>
            </a:endParaRPr>
          </a:p>
        </p:txBody>
      </p:sp>
      <p:sp>
        <p:nvSpPr>
          <p:cNvPr id="103" name="Chevron 60">
            <a:extLst>
              <a:ext uri="{FF2B5EF4-FFF2-40B4-BE49-F238E27FC236}">
                <a16:creationId xmlns:a16="http://schemas.microsoft.com/office/drawing/2014/main" id="{869E5B64-3B0C-5F13-ED6E-2208D2243B52}"/>
              </a:ext>
            </a:extLst>
          </p:cNvPr>
          <p:cNvSpPr/>
          <p:nvPr/>
        </p:nvSpPr>
        <p:spPr bwMode="auto">
          <a:xfrm>
            <a:off x="5576091" y="5507690"/>
            <a:ext cx="2500313" cy="22701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a:t>
            </a:r>
          </a:p>
        </p:txBody>
      </p:sp>
      <p:sp>
        <p:nvSpPr>
          <p:cNvPr id="104" name="Chevron 58">
            <a:extLst>
              <a:ext uri="{FF2B5EF4-FFF2-40B4-BE49-F238E27FC236}">
                <a16:creationId xmlns:a16="http://schemas.microsoft.com/office/drawing/2014/main" id="{08E3F1F0-7711-84D9-4783-2F430F0EEFDC}"/>
              </a:ext>
            </a:extLst>
          </p:cNvPr>
          <p:cNvSpPr/>
          <p:nvPr/>
        </p:nvSpPr>
        <p:spPr bwMode="auto">
          <a:xfrm>
            <a:off x="5515766" y="5787090"/>
            <a:ext cx="2522538"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05" name="Chevron 58">
            <a:extLst>
              <a:ext uri="{FF2B5EF4-FFF2-40B4-BE49-F238E27FC236}">
                <a16:creationId xmlns:a16="http://schemas.microsoft.com/office/drawing/2014/main" id="{9DB07278-6926-9B04-0EA9-01CD5D5CF892}"/>
              </a:ext>
            </a:extLst>
          </p:cNvPr>
          <p:cNvSpPr/>
          <p:nvPr/>
        </p:nvSpPr>
        <p:spPr bwMode="auto">
          <a:xfrm>
            <a:off x="6904829" y="6085540"/>
            <a:ext cx="1533525"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06" name="Chevron 60">
            <a:extLst>
              <a:ext uri="{FF2B5EF4-FFF2-40B4-BE49-F238E27FC236}">
                <a16:creationId xmlns:a16="http://schemas.microsoft.com/office/drawing/2014/main" id="{5D105F76-A6A8-4DAB-B464-E9DFA9DDEEC9}"/>
              </a:ext>
            </a:extLst>
          </p:cNvPr>
          <p:cNvSpPr/>
          <p:nvPr/>
        </p:nvSpPr>
        <p:spPr bwMode="auto">
          <a:xfrm>
            <a:off x="5461791" y="5248927"/>
            <a:ext cx="15922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Normative</a:t>
            </a:r>
          </a:p>
        </p:txBody>
      </p:sp>
      <p:sp>
        <p:nvSpPr>
          <p:cNvPr id="107" name="TextBox 86">
            <a:extLst>
              <a:ext uri="{FF2B5EF4-FFF2-40B4-BE49-F238E27FC236}">
                <a16:creationId xmlns:a16="http://schemas.microsoft.com/office/drawing/2014/main" id="{F92C0B50-B191-5621-53D7-DA0CCD336FF3}"/>
              </a:ext>
            </a:extLst>
          </p:cNvPr>
          <p:cNvSpPr txBox="1">
            <a:spLocks noChangeArrowheads="1"/>
          </p:cNvSpPr>
          <p:nvPr/>
        </p:nvSpPr>
        <p:spPr bwMode="auto">
          <a:xfrm>
            <a:off x="6514304" y="22549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TSG#105</a:t>
            </a:r>
            <a:endParaRPr lang="en-GB" altLang="en-US" sz="400">
              <a:latin typeface="Montserrat" panose="00000500000000000000" pitchFamily="2" charset="0"/>
            </a:endParaRPr>
          </a:p>
        </p:txBody>
      </p:sp>
      <p:sp>
        <p:nvSpPr>
          <p:cNvPr id="108" name="TextBox 86">
            <a:extLst>
              <a:ext uri="{FF2B5EF4-FFF2-40B4-BE49-F238E27FC236}">
                <a16:creationId xmlns:a16="http://schemas.microsoft.com/office/drawing/2014/main" id="{324D7CDE-BD88-6640-C45A-549490FE0A9A}"/>
              </a:ext>
            </a:extLst>
          </p:cNvPr>
          <p:cNvSpPr txBox="1">
            <a:spLocks noChangeArrowheads="1"/>
          </p:cNvSpPr>
          <p:nvPr/>
        </p:nvSpPr>
        <p:spPr bwMode="auto">
          <a:xfrm>
            <a:off x="3607591" y="2253315"/>
            <a:ext cx="53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TSG#97</a:t>
            </a:r>
          </a:p>
        </p:txBody>
      </p:sp>
      <p:sp>
        <p:nvSpPr>
          <p:cNvPr id="109" name="TextBox 1">
            <a:extLst>
              <a:ext uri="{FF2B5EF4-FFF2-40B4-BE49-F238E27FC236}">
                <a16:creationId xmlns:a16="http://schemas.microsoft.com/office/drawing/2014/main" id="{71731CEA-AD87-25A0-E88B-FCEE2DD94521}"/>
              </a:ext>
            </a:extLst>
          </p:cNvPr>
          <p:cNvSpPr txBox="1">
            <a:spLocks noChangeArrowheads="1"/>
          </p:cNvSpPr>
          <p:nvPr/>
        </p:nvSpPr>
        <p:spPr bwMode="auto">
          <a:xfrm>
            <a:off x="5001416" y="4585352"/>
            <a:ext cx="765175" cy="30797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GB" altLang="en-US" sz="700" dirty="0">
                <a:latin typeface="Montserrat" panose="00000500000000000000" pitchFamily="50" charset="0"/>
              </a:rPr>
              <a:t>RAN Content Def*</a:t>
            </a:r>
          </a:p>
        </p:txBody>
      </p:sp>
      <p:sp>
        <p:nvSpPr>
          <p:cNvPr id="110" name="TextBox 1">
            <a:extLst>
              <a:ext uri="{FF2B5EF4-FFF2-40B4-BE49-F238E27FC236}">
                <a16:creationId xmlns:a16="http://schemas.microsoft.com/office/drawing/2014/main" id="{70427A39-24D0-AB34-F025-1CB66A39F19C}"/>
              </a:ext>
            </a:extLst>
          </p:cNvPr>
          <p:cNvSpPr txBox="1">
            <a:spLocks noChangeArrowheads="1"/>
          </p:cNvSpPr>
          <p:nvPr/>
        </p:nvSpPr>
        <p:spPr bwMode="auto">
          <a:xfrm>
            <a:off x="4956966" y="4901265"/>
            <a:ext cx="735013" cy="304800"/>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GB" altLang="en-US" sz="700" dirty="0">
                <a:latin typeface="Montserrat" panose="00000500000000000000" pitchFamily="50" charset="0"/>
              </a:rPr>
              <a:t>SA St.2 Content Def</a:t>
            </a:r>
          </a:p>
        </p:txBody>
      </p:sp>
      <p:sp>
        <p:nvSpPr>
          <p:cNvPr id="111" name="Rectangle 110">
            <a:extLst>
              <a:ext uri="{FF2B5EF4-FFF2-40B4-BE49-F238E27FC236}">
                <a16:creationId xmlns:a16="http://schemas.microsoft.com/office/drawing/2014/main" id="{E78B925D-5E33-C0BE-17AF-5E1BF8E543CE}"/>
              </a:ext>
            </a:extLst>
          </p:cNvPr>
          <p:cNvSpPr>
            <a:spLocks noChangeArrowheads="1"/>
          </p:cNvSpPr>
          <p:nvPr/>
        </p:nvSpPr>
        <p:spPr bwMode="auto">
          <a:xfrm>
            <a:off x="5401466" y="5226702"/>
            <a:ext cx="3189288" cy="11176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112" name="TextBox 1">
            <a:extLst>
              <a:ext uri="{FF2B5EF4-FFF2-40B4-BE49-F238E27FC236}">
                <a16:creationId xmlns:a16="http://schemas.microsoft.com/office/drawing/2014/main" id="{CF219545-081D-9BF2-C1C7-6E70577E43C6}"/>
              </a:ext>
            </a:extLst>
          </p:cNvPr>
          <p:cNvSpPr txBox="1">
            <a:spLocks noChangeArrowheads="1"/>
          </p:cNvSpPr>
          <p:nvPr/>
        </p:nvSpPr>
        <p:spPr bwMode="auto">
          <a:xfrm>
            <a:off x="7177879" y="5036202"/>
            <a:ext cx="1292225" cy="20002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GB" altLang="en-US" sz="700" dirty="0">
                <a:latin typeface="Montserrat" panose="00000500000000000000" pitchFamily="50" charset="0"/>
              </a:rPr>
              <a:t>See Rel-19 timing slide</a:t>
            </a:r>
          </a:p>
        </p:txBody>
      </p:sp>
      <p:cxnSp>
        <p:nvCxnSpPr>
          <p:cNvPr id="113" name="Straight Connector 112">
            <a:extLst>
              <a:ext uri="{FF2B5EF4-FFF2-40B4-BE49-F238E27FC236}">
                <a16:creationId xmlns:a16="http://schemas.microsoft.com/office/drawing/2014/main" id="{DB4038E4-33D1-105D-1360-437B3CA2879E}"/>
              </a:ext>
            </a:extLst>
          </p:cNvPr>
          <p:cNvCxnSpPr>
            <a:cxnSpLocks noChangeShapeType="1"/>
          </p:cNvCxnSpPr>
          <p:nvPr/>
        </p:nvCxnSpPr>
        <p:spPr bwMode="auto">
          <a:xfrm>
            <a:off x="3121816" y="2280302"/>
            <a:ext cx="0" cy="3952875"/>
          </a:xfrm>
          <a:prstGeom prst="line">
            <a:avLst/>
          </a:prstGeom>
          <a:noFill/>
          <a:ln w="28575" algn="ctr">
            <a:solidFill>
              <a:schemeClr val="accent3"/>
            </a:solidFill>
            <a:round/>
            <a:headEnd/>
            <a:tailEnd/>
          </a:ln>
        </p:spPr>
      </p:cxnSp>
      <p:cxnSp>
        <p:nvCxnSpPr>
          <p:cNvPr id="114" name="Straight Connector 113">
            <a:extLst>
              <a:ext uri="{FF2B5EF4-FFF2-40B4-BE49-F238E27FC236}">
                <a16:creationId xmlns:a16="http://schemas.microsoft.com/office/drawing/2014/main" id="{78942985-06C8-1685-ABB3-2D1610E25583}"/>
              </a:ext>
            </a:extLst>
          </p:cNvPr>
          <p:cNvCxnSpPr>
            <a:cxnSpLocks noChangeShapeType="1"/>
          </p:cNvCxnSpPr>
          <p:nvPr/>
        </p:nvCxnSpPr>
        <p:spPr bwMode="auto">
          <a:xfrm>
            <a:off x="2456654" y="2396190"/>
            <a:ext cx="0" cy="3752850"/>
          </a:xfrm>
          <a:prstGeom prst="line">
            <a:avLst/>
          </a:prstGeom>
          <a:noFill/>
          <a:ln w="9525" algn="ctr">
            <a:solidFill>
              <a:schemeClr val="accent3"/>
            </a:solidFill>
            <a:prstDash val="dash"/>
            <a:round/>
            <a:headEnd/>
            <a:tailEnd/>
          </a:ln>
        </p:spPr>
      </p:cxnSp>
      <p:cxnSp>
        <p:nvCxnSpPr>
          <p:cNvPr id="115" name="Straight Connector 114">
            <a:extLst>
              <a:ext uri="{FF2B5EF4-FFF2-40B4-BE49-F238E27FC236}">
                <a16:creationId xmlns:a16="http://schemas.microsoft.com/office/drawing/2014/main" id="{0B523DE0-872E-76AD-75FB-906C52DA952D}"/>
              </a:ext>
            </a:extLst>
          </p:cNvPr>
          <p:cNvCxnSpPr>
            <a:cxnSpLocks noChangeShapeType="1"/>
          </p:cNvCxnSpPr>
          <p:nvPr/>
        </p:nvCxnSpPr>
        <p:spPr bwMode="auto">
          <a:xfrm>
            <a:off x="2785266" y="2548590"/>
            <a:ext cx="0" cy="3752850"/>
          </a:xfrm>
          <a:prstGeom prst="line">
            <a:avLst/>
          </a:prstGeom>
          <a:noFill/>
          <a:ln w="9525" algn="ctr">
            <a:solidFill>
              <a:schemeClr val="accent3"/>
            </a:solidFill>
            <a:prstDash val="dash"/>
            <a:round/>
            <a:headEnd/>
            <a:tailEnd/>
          </a:ln>
        </p:spPr>
      </p:cxnSp>
      <p:cxnSp>
        <p:nvCxnSpPr>
          <p:cNvPr id="116" name="Straight Connector 115">
            <a:extLst>
              <a:ext uri="{FF2B5EF4-FFF2-40B4-BE49-F238E27FC236}">
                <a16:creationId xmlns:a16="http://schemas.microsoft.com/office/drawing/2014/main" id="{B301A3F9-4346-AB8A-47CE-428EC643F257}"/>
              </a:ext>
            </a:extLst>
          </p:cNvPr>
          <p:cNvCxnSpPr>
            <a:cxnSpLocks noChangeShapeType="1"/>
          </p:cNvCxnSpPr>
          <p:nvPr/>
        </p:nvCxnSpPr>
        <p:spPr bwMode="auto">
          <a:xfrm>
            <a:off x="2089941" y="2548590"/>
            <a:ext cx="0" cy="3724275"/>
          </a:xfrm>
          <a:prstGeom prst="line">
            <a:avLst/>
          </a:prstGeom>
          <a:noFill/>
          <a:ln w="9525" algn="ctr">
            <a:solidFill>
              <a:schemeClr val="accent3"/>
            </a:solidFill>
            <a:prstDash val="dash"/>
            <a:round/>
            <a:headEnd/>
            <a:tailEnd/>
          </a:ln>
        </p:spPr>
      </p:cxnSp>
      <p:cxnSp>
        <p:nvCxnSpPr>
          <p:cNvPr id="117" name="Straight Connector 116">
            <a:extLst>
              <a:ext uri="{FF2B5EF4-FFF2-40B4-BE49-F238E27FC236}">
                <a16:creationId xmlns:a16="http://schemas.microsoft.com/office/drawing/2014/main" id="{3F7F229B-E525-C58B-EADE-59ADB96B0214}"/>
              </a:ext>
            </a:extLst>
          </p:cNvPr>
          <p:cNvCxnSpPr>
            <a:cxnSpLocks noChangeShapeType="1"/>
          </p:cNvCxnSpPr>
          <p:nvPr/>
        </p:nvCxnSpPr>
        <p:spPr bwMode="auto">
          <a:xfrm>
            <a:off x="3401216" y="2578752"/>
            <a:ext cx="0" cy="3724275"/>
          </a:xfrm>
          <a:prstGeom prst="line">
            <a:avLst/>
          </a:prstGeom>
          <a:noFill/>
          <a:ln w="9525" algn="ctr">
            <a:solidFill>
              <a:schemeClr val="accent3"/>
            </a:solidFill>
            <a:prstDash val="dash"/>
            <a:round/>
            <a:headEnd/>
            <a:tailEnd/>
          </a:ln>
        </p:spPr>
      </p:cxnSp>
      <p:sp>
        <p:nvSpPr>
          <p:cNvPr id="118" name="TextBox 10333">
            <a:extLst>
              <a:ext uri="{FF2B5EF4-FFF2-40B4-BE49-F238E27FC236}">
                <a16:creationId xmlns:a16="http://schemas.microsoft.com/office/drawing/2014/main" id="{F99C9E0A-CBE1-7719-28BD-1C117776F477}"/>
              </a:ext>
            </a:extLst>
          </p:cNvPr>
          <p:cNvSpPr txBox="1"/>
          <p:nvPr/>
        </p:nvSpPr>
        <p:spPr>
          <a:xfrm>
            <a:off x="2131216" y="1856440"/>
            <a:ext cx="4603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2021</a:t>
            </a:r>
          </a:p>
        </p:txBody>
      </p:sp>
      <p:sp>
        <p:nvSpPr>
          <p:cNvPr id="119" name="TextBox 86">
            <a:extLst>
              <a:ext uri="{FF2B5EF4-FFF2-40B4-BE49-F238E27FC236}">
                <a16:creationId xmlns:a16="http://schemas.microsoft.com/office/drawing/2014/main" id="{AD44CBFE-A54D-9316-14AC-97F6F06BFE02}"/>
              </a:ext>
            </a:extLst>
          </p:cNvPr>
          <p:cNvSpPr txBox="1">
            <a:spLocks noChangeArrowheads="1"/>
          </p:cNvSpPr>
          <p:nvPr/>
        </p:nvSpPr>
        <p:spPr bwMode="auto">
          <a:xfrm>
            <a:off x="2261391" y="2097740"/>
            <a:ext cx="5286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TSG#92</a:t>
            </a:r>
          </a:p>
        </p:txBody>
      </p:sp>
      <p:sp>
        <p:nvSpPr>
          <p:cNvPr id="120" name="TextBox 86">
            <a:extLst>
              <a:ext uri="{FF2B5EF4-FFF2-40B4-BE49-F238E27FC236}">
                <a16:creationId xmlns:a16="http://schemas.microsoft.com/office/drawing/2014/main" id="{FA47336E-CB56-22A2-00D7-5A306AA869A7}"/>
              </a:ext>
            </a:extLst>
          </p:cNvPr>
          <p:cNvSpPr txBox="1">
            <a:spLocks noChangeArrowheads="1"/>
          </p:cNvSpPr>
          <p:nvPr/>
        </p:nvSpPr>
        <p:spPr bwMode="auto">
          <a:xfrm>
            <a:off x="2836066" y="2099327"/>
            <a:ext cx="5365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TSG#94</a:t>
            </a:r>
            <a:endParaRPr lang="en-GB" altLang="en-US" sz="400">
              <a:latin typeface="Montserrat" panose="00000500000000000000" pitchFamily="2" charset="0"/>
            </a:endParaRPr>
          </a:p>
        </p:txBody>
      </p:sp>
      <p:sp>
        <p:nvSpPr>
          <p:cNvPr id="121" name="TextBox 86">
            <a:extLst>
              <a:ext uri="{FF2B5EF4-FFF2-40B4-BE49-F238E27FC236}">
                <a16:creationId xmlns:a16="http://schemas.microsoft.com/office/drawing/2014/main" id="{899B1655-8A17-DD4C-CC1D-74D443B64379}"/>
              </a:ext>
            </a:extLst>
          </p:cNvPr>
          <p:cNvSpPr txBox="1">
            <a:spLocks noChangeArrowheads="1"/>
          </p:cNvSpPr>
          <p:nvPr/>
        </p:nvSpPr>
        <p:spPr bwMode="auto">
          <a:xfrm>
            <a:off x="3166266" y="2251727"/>
            <a:ext cx="53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TSG#95</a:t>
            </a:r>
            <a:endParaRPr lang="en-GB" altLang="en-US" sz="400">
              <a:latin typeface="Montserrat" panose="00000500000000000000" pitchFamily="2" charset="0"/>
            </a:endParaRPr>
          </a:p>
        </p:txBody>
      </p:sp>
      <p:sp>
        <p:nvSpPr>
          <p:cNvPr id="122" name="TextBox 86">
            <a:extLst>
              <a:ext uri="{FF2B5EF4-FFF2-40B4-BE49-F238E27FC236}">
                <a16:creationId xmlns:a16="http://schemas.microsoft.com/office/drawing/2014/main" id="{93084D2B-07BA-ABE9-2F43-0A4683B4DA14}"/>
              </a:ext>
            </a:extLst>
          </p:cNvPr>
          <p:cNvSpPr txBox="1">
            <a:spLocks noChangeArrowheads="1"/>
          </p:cNvSpPr>
          <p:nvPr/>
        </p:nvSpPr>
        <p:spPr bwMode="auto">
          <a:xfrm>
            <a:off x="2412204" y="2250140"/>
            <a:ext cx="5318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TSG#93</a:t>
            </a:r>
          </a:p>
        </p:txBody>
      </p:sp>
    </p:spTree>
    <p:extLst>
      <p:ext uri="{BB962C8B-B14F-4D97-AF65-F5344CB8AC3E}">
        <p14:creationId xmlns:p14="http://schemas.microsoft.com/office/powerpoint/2010/main" val="48782604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p:txBody>
          <a:bodyPr/>
          <a:lstStyle/>
          <a:p>
            <a:r>
              <a:rPr lang="sv-SE" dirty="0"/>
              <a:t>General information</a:t>
            </a:r>
          </a:p>
          <a:p>
            <a:r>
              <a:rPr lang="sv-SE" dirty="0"/>
              <a:t>Outcome of SA4 submissions</a:t>
            </a:r>
          </a:p>
          <a:p>
            <a:r>
              <a:rPr lang="sv-SE" dirty="0"/>
              <a:t>SA4 Calendar</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 - 1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u="sng" dirty="0"/>
              <a:t>Elections</a:t>
            </a:r>
          </a:p>
          <a:p>
            <a:pPr lvl="1"/>
            <a:r>
              <a:rPr lang="en-US" sz="2000" dirty="0"/>
              <a:t>Mr. Puneet JAIN (Intel (ATIS)) was elected as TSG SA Chair.</a:t>
            </a:r>
          </a:p>
          <a:p>
            <a:pPr lvl="1"/>
            <a:r>
              <a:rPr lang="fr-FR" sz="2000" dirty="0"/>
              <a:t>Dr. Mustapha (Apple France (ETSI)), </a:t>
            </a:r>
            <a:r>
              <a:rPr lang="en-US" sz="2000" dirty="0"/>
              <a:t>Mr. Nagata (NTT DOCOMO INC. (ARIB)) and, Mr. Younge (T-Mobile USA Inc. (ATIS)) were elected as </a:t>
            </a:r>
            <a:r>
              <a:rPr lang="en-US" sz="1800" dirty="0">
                <a:effectLst/>
                <a:latin typeface="Calibri" panose="020F0502020204030204" pitchFamily="34" charset="0"/>
                <a:ea typeface="Times New Roman" panose="02020603050405020304" pitchFamily="18" charset="0"/>
              </a:rPr>
              <a:t>SA#99 Vice Chairs.</a:t>
            </a:r>
            <a:endParaRPr lang="en-US" sz="2000" dirty="0"/>
          </a:p>
          <a:p>
            <a:pPr lvl="1"/>
            <a:endParaRPr lang="en-GB" sz="2000" u="sng" dirty="0"/>
          </a:p>
          <a:p>
            <a:r>
              <a:rPr lang="en-GB" sz="2400" u="sng" dirty="0"/>
              <a:t>Inputs</a:t>
            </a:r>
          </a:p>
          <a:p>
            <a:pPr lvl="1"/>
            <a:r>
              <a:rPr lang="en-GB" sz="2000" dirty="0"/>
              <a:t>The SA#99 documents: </a:t>
            </a:r>
            <a:r>
              <a:rPr lang="en-US" sz="2000" dirty="0">
                <a:hlinkClick r:id="rId2"/>
              </a:rPr>
              <a:t>https://www.3gpp.org/ftp/tsg_sa/TSG_SA/TSGS_99_Rotterdam_2023-03/Docs</a:t>
            </a:r>
            <a:endParaRPr lang="en-US" sz="2000"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SA#99 report: </a:t>
            </a:r>
            <a:r>
              <a:rPr lang="en-US" sz="2000" dirty="0">
                <a:hlinkClick r:id="rId3"/>
              </a:rPr>
              <a:t>https://www.3gpp.org/ftp/tsg_sa/TSG_SA/TSGS_99_Rotterdam_2023-03/Report</a:t>
            </a:r>
            <a:r>
              <a:rPr lang="en-US" sz="2000" dirty="0"/>
              <a:t> </a:t>
            </a:r>
          </a:p>
          <a:p>
            <a:pPr lvl="1"/>
            <a:endParaRPr lang="en-GB" sz="2000" dirty="0">
              <a:highlight>
                <a:srgbClr val="FFFF00"/>
              </a:highlight>
            </a:endParaRPr>
          </a:p>
          <a:p>
            <a:pPr lvl="1"/>
            <a:r>
              <a:rPr lang="en-GB" sz="2000" dirty="0"/>
              <a:t>SA4 report to SA: </a:t>
            </a:r>
            <a:r>
              <a:rPr lang="en-US" sz="2000" i="0" u="sng" dirty="0">
                <a:solidFill>
                  <a:srgbClr val="0000FF"/>
                </a:solidFill>
                <a:effectLst/>
                <a:hlinkClick r:id="rId4"/>
              </a:rPr>
              <a:t>SP-230310</a:t>
            </a:r>
            <a:endParaRPr lang="en-US" sz="2000" i="0" u="sng" dirty="0">
              <a:solidFill>
                <a:srgbClr val="0000FF"/>
              </a:solidFill>
              <a:effectLst/>
            </a:endParaRPr>
          </a:p>
          <a:p>
            <a:pPr lvl="1"/>
            <a:r>
              <a:rPr lang="en-US" sz="2000" dirty="0"/>
              <a:t>RAN report to SA: </a:t>
            </a:r>
            <a:r>
              <a:rPr lang="en-US" sz="2000" i="0" u="sng" dirty="0">
                <a:solidFill>
                  <a:srgbClr val="0000FF"/>
                </a:solidFill>
                <a:effectLst/>
                <a:hlinkClick r:id="rId5"/>
              </a:rPr>
              <a:t>SP-230381</a:t>
            </a:r>
            <a:endParaRPr lang="en-US" sz="2000" dirty="0"/>
          </a:p>
          <a:p>
            <a:pPr lvl="1"/>
            <a:r>
              <a:rPr lang="en-US" sz="2000" dirty="0"/>
              <a:t>CT report to SA: </a:t>
            </a:r>
            <a:r>
              <a:rPr lang="en-US" sz="2000" i="0" u="sng" dirty="0">
                <a:solidFill>
                  <a:srgbClr val="0000FF"/>
                </a:solidFill>
                <a:effectLst/>
                <a:hlinkClick r:id="rId6"/>
              </a:rPr>
              <a:t>SP-230355</a:t>
            </a:r>
            <a:endParaRPr lang="en-US" sz="2000" dirty="0"/>
          </a:p>
          <a:p>
            <a:pPr lvl="1"/>
            <a:r>
              <a:rPr lang="en-US" sz="2000" dirty="0"/>
              <a:t>Workplan: </a:t>
            </a:r>
            <a:r>
              <a:rPr lang="en-US" sz="2000" i="0" u="sng" dirty="0">
                <a:solidFill>
                  <a:srgbClr val="0000FF"/>
                </a:solidFill>
                <a:effectLst/>
                <a:hlinkClick r:id="rId7"/>
              </a:rPr>
              <a:t>SP-230382</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All SA4 documents to SA#99 were noted or approved as requested.</a:t>
            </a:r>
          </a:p>
          <a:p>
            <a:r>
              <a:rPr lang="en-US" sz="2400" dirty="0"/>
              <a:t>There were a few questions and comments on the Chair’s report:</a:t>
            </a:r>
          </a:p>
          <a:p>
            <a:pPr marL="457200" lvl="1">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SP-230310</a:t>
            </a:r>
            <a:r>
              <a:rPr lang="en-GB" sz="1400" dirty="0">
                <a:effectLst/>
                <a:latin typeface="Arial" panose="020B0604020202020204" pitchFamily="34" charset="0"/>
                <a:ea typeface="MS Mincho" panose="02020609040205080304" pitchFamily="49" charset="-128"/>
                <a:cs typeface="Times New Roman" panose="02020603050405020304" pitchFamily="18" charset="0"/>
              </a:rPr>
              <a:t> (REPORT) SA WG4 Chair Status Report to TSG SA#99 (Source: SA WG4 Chair)</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Document for:</a:t>
            </a:r>
            <a:r>
              <a:rPr lang="en-GB" sz="1400" dirty="0">
                <a:effectLst/>
                <a:latin typeface="Arial" panose="020B0604020202020204" pitchFamily="34" charset="0"/>
                <a:ea typeface="MS Mincho" panose="02020609040205080304" pitchFamily="49" charset="-128"/>
                <a:cs typeface="Times New Roman" panose="02020603050405020304" pitchFamily="18" charset="0"/>
              </a:rPr>
              <a:t> Presentation</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Abstract:</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SA WG4 Chair Status Report to TSG SA#98-e.</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Questions and comments:</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1357630" lvl="1" indent="-900430">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Slide 7	AT&amp;T asked whether the meeting locations for 2024 had been confirmed. The SA WG4 Chair clarified that ETSI offered to host the January meeting, but it is misaligned with other WGs. Korea is expected for the May meeting. </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1357630" lvl="1" indent="-900430">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General:	Deutsche Telekom asked that the references used in the SA WG4 specifications need to be verified in order to ensure that they remain valid and stable in the future.</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1357630" lvl="1" indent="-900430">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General	The TSG SA Chair thanked SA WG4 for their good work and coordination. The TSG SA Chair thanked the SA WG4 Chair for his support over his 2 terms as TSG SA Chair.</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SA WG4 Chair was thanked for this report, which was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Status:</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- 2023</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2" name="Table 1">
            <a:extLst>
              <a:ext uri="{FF2B5EF4-FFF2-40B4-BE49-F238E27FC236}">
                <a16:creationId xmlns:a16="http://schemas.microsoft.com/office/drawing/2014/main" id="{81A61C49-C4EB-C939-6A47-A0A64B34B633}"/>
              </a:ext>
            </a:extLst>
          </p:cNvPr>
          <p:cNvGraphicFramePr>
            <a:graphicFrameLocks noGrp="1"/>
          </p:cNvGraphicFramePr>
          <p:nvPr>
            <p:extLst>
              <p:ext uri="{D42A27DB-BD31-4B8C-83A1-F6EECF244321}">
                <p14:modId xmlns:p14="http://schemas.microsoft.com/office/powerpoint/2010/main" val="2399624613"/>
              </p:ext>
            </p:extLst>
          </p:nvPr>
        </p:nvGraphicFramePr>
        <p:xfrm>
          <a:off x="2196042" y="2020470"/>
          <a:ext cx="7559675" cy="340131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Berlin, Germany</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EF3, Venue: Gothenburg, Sweden</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19997485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2" name="Table 1">
            <a:extLst>
              <a:ext uri="{FF2B5EF4-FFF2-40B4-BE49-F238E27FC236}">
                <a16:creationId xmlns:a16="http://schemas.microsoft.com/office/drawing/2014/main" id="{234F01BE-553A-0D5D-7307-D57EB6A72D34}"/>
              </a:ext>
            </a:extLst>
          </p:cNvPr>
          <p:cNvGraphicFramePr>
            <a:graphicFrameLocks noGrp="1"/>
          </p:cNvGraphicFramePr>
          <p:nvPr>
            <p:extLst>
              <p:ext uri="{D42A27DB-BD31-4B8C-83A1-F6EECF244321}">
                <p14:modId xmlns:p14="http://schemas.microsoft.com/office/powerpoint/2010/main" val="2685051221"/>
              </p:ext>
            </p:extLst>
          </p:nvPr>
        </p:nvGraphicFramePr>
        <p:xfrm>
          <a:off x="2109831" y="1863890"/>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ETSI</a:t>
                      </a:r>
                      <a:r>
                        <a:rPr lang="en-US" sz="1400" b="0" dirty="0">
                          <a:solidFill>
                            <a:schemeClr val="tx1"/>
                          </a:solidFill>
                          <a:latin typeface="+mn-lt"/>
                          <a:cs typeface="Arial" panose="020B0604020202020204" pitchFamily="34" charset="0"/>
                        </a:rPr>
                        <a:t>, Venue: </a:t>
                      </a:r>
                      <a:r>
                        <a:rPr lang="en-US" sz="1400" b="0" u="sng" dirty="0">
                          <a:solidFill>
                            <a:srgbClr val="FF0000"/>
                          </a:solidFill>
                          <a:latin typeface="+mn-lt"/>
                          <a:cs typeface="Arial" panose="020B0604020202020204" pitchFamily="34" charset="0"/>
                        </a:rPr>
                        <a:t>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u="sng" dirty="0">
                          <a:solidFill>
                            <a:srgbClr val="FF0000"/>
                          </a:solidFill>
                          <a:latin typeface="+mn-lt"/>
                          <a:cs typeface="Arial" panose="020B0604020202020204" pitchFamily="34" charset="0"/>
                        </a:rPr>
                        <a:t>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a:t>
                      </a:r>
                      <a:r>
                        <a:rPr lang="en-US" sz="1400" dirty="0">
                          <a:solidFill>
                            <a:srgbClr val="FF0000"/>
                          </a:solidFill>
                          <a:effectLst/>
                          <a:latin typeface="+mn-lt"/>
                          <a:ea typeface="Calibri" panose="020F0502020204030204" pitchFamily="34" charset="0"/>
                          <a:cs typeface="Arial" panose="020B0604020202020204" pitchFamily="34" charset="0"/>
                        </a:rPr>
                        <a:t>19-23 August </a:t>
                      </a:r>
                      <a:r>
                        <a:rPr lang="en-US" sz="1400" dirty="0">
                          <a:solidFill>
                            <a:schemeClr val="tx1"/>
                          </a:solidFill>
                          <a:effectLst/>
                          <a:latin typeface="+mn-lt"/>
                          <a:ea typeface="Calibri" panose="020F0502020204030204" pitchFamily="34" charset="0"/>
                          <a:cs typeface="Arial" panose="020B0604020202020204" pitchFamily="34" charset="0"/>
                        </a:rPr>
                        <a:t>2024</a:t>
                      </a:r>
                    </a:p>
                    <a:p>
                      <a:pPr marL="0" marR="0" indent="0">
                        <a:spcBef>
                          <a:spcPts val="0"/>
                        </a:spcBef>
                        <a:spcAft>
                          <a:spcPts val="0"/>
                        </a:spcAft>
                        <a:buFontTx/>
                        <a:buNone/>
                      </a:pPr>
                      <a:r>
                        <a:rPr lang="en-US" sz="1400"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Rel-18</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2400" dirty="0"/>
              <a:t>Release 18 planning</a:t>
            </a:r>
            <a:endParaRPr lang="sv-SE" sz="2400" dirty="0">
              <a:solidFill>
                <a:srgbClr val="FF0000"/>
              </a:solidFill>
            </a:endParaRPr>
          </a:p>
          <a:p>
            <a:pPr lvl="1"/>
            <a:r>
              <a:rPr lang="en-US" sz="2000" dirty="0"/>
              <a:t>SA Rel-18 Workshop September 2021 - completed</a:t>
            </a:r>
          </a:p>
          <a:p>
            <a:pPr lvl="1"/>
            <a:r>
              <a:rPr lang="en-US" altLang="en-US" sz="2000" dirty="0"/>
              <a:t>Rel-18 </a:t>
            </a:r>
            <a:r>
              <a:rPr lang="en-US" sz="2000" dirty="0"/>
              <a:t>Stage 1 100% complete by December 2021 (TSG#94) (with 80% completion at TSG#93)</a:t>
            </a:r>
          </a:p>
          <a:p>
            <a:pPr lvl="1"/>
            <a:r>
              <a:rPr lang="en-US" altLang="en-US" sz="2000" dirty="0"/>
              <a:t>Rel-18 Stage 2 freeze June 2023 (TSG#100)</a:t>
            </a:r>
          </a:p>
          <a:p>
            <a:pPr lvl="2"/>
            <a:r>
              <a:rPr lang="en-US" altLang="en-US" sz="1600" dirty="0"/>
              <a:t>Stage 2 studies progress = </a:t>
            </a:r>
            <a:r>
              <a:rPr lang="en-US" altLang="en-US" sz="1600" u="sng" dirty="0">
                <a:solidFill>
                  <a:srgbClr val="FF0000"/>
                </a:solidFill>
              </a:rPr>
              <a:t>99%</a:t>
            </a:r>
          </a:p>
          <a:p>
            <a:pPr lvl="2"/>
            <a:r>
              <a:rPr lang="en-US" altLang="en-US" sz="1600" dirty="0"/>
              <a:t>Stage 2 normative work progress = </a:t>
            </a:r>
            <a:r>
              <a:rPr lang="en-US" altLang="en-US" sz="1600" u="sng" dirty="0">
                <a:solidFill>
                  <a:srgbClr val="FF0000"/>
                </a:solidFill>
              </a:rPr>
              <a:t>67%</a:t>
            </a:r>
          </a:p>
          <a:p>
            <a:pPr lvl="1"/>
            <a:r>
              <a:rPr lang="en-US" altLang="en-US" sz="2000" dirty="0"/>
              <a:t>Rel-18 Stage 3 freeze (CT &amp; SA WGs) March 2024 (TSG#103)</a:t>
            </a:r>
          </a:p>
          <a:p>
            <a:pPr lvl="2"/>
            <a:r>
              <a:rPr lang="en-US" altLang="en-US" sz="1600" dirty="0"/>
              <a:t>CT, SA3, SA4 and SA5 studies progress = </a:t>
            </a:r>
            <a:r>
              <a:rPr lang="en-US" altLang="en-US" sz="1600" u="sng" dirty="0">
                <a:solidFill>
                  <a:srgbClr val="FF0000"/>
                </a:solidFill>
              </a:rPr>
              <a:t>66%</a:t>
            </a:r>
          </a:p>
          <a:p>
            <a:pPr lvl="2"/>
            <a:r>
              <a:rPr lang="en-US" altLang="en-US" sz="1600" dirty="0"/>
              <a:t>CT, SA3, SA4 and SA5 normative work progress = </a:t>
            </a:r>
            <a:r>
              <a:rPr lang="en-US" altLang="en-US" sz="1600" u="sng" dirty="0">
                <a:solidFill>
                  <a:srgbClr val="FF0000"/>
                </a:solidFill>
              </a:rPr>
              <a:t>25%</a:t>
            </a:r>
            <a:endParaRPr lang="en-US" altLang="en-US" sz="1600" dirty="0"/>
          </a:p>
          <a:p>
            <a:pPr lvl="1"/>
            <a:r>
              <a:rPr lang="sv-SE" sz="2000" dirty="0"/>
              <a:t>Rel-18 Protocol coding Freeze (ASN.1, OpenAPI), June 2024 (TSG#104)</a:t>
            </a:r>
          </a:p>
          <a:p>
            <a:pPr marL="457200" lvl="1" indent="0">
              <a:buNone/>
            </a:pPr>
            <a:endParaRPr lang="en-US" altLang="en-US" sz="2000" dirty="0"/>
          </a:p>
        </p:txBody>
      </p:sp>
    </p:spTree>
    <p:extLst>
      <p:ext uri="{BB962C8B-B14F-4D97-AF65-F5344CB8AC3E}">
        <p14:creationId xmlns:p14="http://schemas.microsoft.com/office/powerpoint/2010/main" val="113737560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 – Rel-18</a:t>
            </a:r>
          </a:p>
        </p:txBody>
      </p:sp>
      <p:cxnSp>
        <p:nvCxnSpPr>
          <p:cNvPr id="3" name="Straight Connector 2">
            <a:extLst>
              <a:ext uri="{FF2B5EF4-FFF2-40B4-BE49-F238E27FC236}">
                <a16:creationId xmlns:a16="http://schemas.microsoft.com/office/drawing/2014/main" id="{CBEC53DD-221A-51D5-305A-3A931B7EC210}"/>
              </a:ext>
            </a:extLst>
          </p:cNvPr>
          <p:cNvCxnSpPr/>
          <p:nvPr/>
        </p:nvCxnSpPr>
        <p:spPr bwMode="auto">
          <a:xfrm>
            <a:off x="3023719" y="2010196"/>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9" name="Straight Connector 38">
            <a:extLst>
              <a:ext uri="{FF2B5EF4-FFF2-40B4-BE49-F238E27FC236}">
                <a16:creationId xmlns:a16="http://schemas.microsoft.com/office/drawing/2014/main" id="{CCCF183B-C68D-5A68-F572-E50DFD5394D2}"/>
              </a:ext>
            </a:extLst>
          </p:cNvPr>
          <p:cNvCxnSpPr>
            <a:cxnSpLocks noChangeShapeType="1"/>
          </p:cNvCxnSpPr>
          <p:nvPr/>
        </p:nvCxnSpPr>
        <p:spPr bwMode="auto">
          <a:xfrm>
            <a:off x="8462494" y="2462634"/>
            <a:ext cx="0" cy="3624262"/>
          </a:xfrm>
          <a:prstGeom prst="line">
            <a:avLst/>
          </a:prstGeom>
          <a:noFill/>
          <a:ln w="28575" algn="ctr">
            <a:solidFill>
              <a:schemeClr val="accent3"/>
            </a:solidFill>
            <a:round/>
            <a:headEnd/>
            <a:tailEnd/>
          </a:ln>
        </p:spPr>
      </p:cxnSp>
      <p:cxnSp>
        <p:nvCxnSpPr>
          <p:cNvPr id="40" name="Straight Connector 39">
            <a:extLst>
              <a:ext uri="{FF2B5EF4-FFF2-40B4-BE49-F238E27FC236}">
                <a16:creationId xmlns:a16="http://schemas.microsoft.com/office/drawing/2014/main" id="{61ACC19E-F516-5101-3944-F224B4250D17}"/>
              </a:ext>
            </a:extLst>
          </p:cNvPr>
          <p:cNvCxnSpPr>
            <a:cxnSpLocks noChangeShapeType="1"/>
          </p:cNvCxnSpPr>
          <p:nvPr/>
        </p:nvCxnSpPr>
        <p:spPr bwMode="auto">
          <a:xfrm>
            <a:off x="5743107" y="2422946"/>
            <a:ext cx="0" cy="3663950"/>
          </a:xfrm>
          <a:prstGeom prst="line">
            <a:avLst/>
          </a:prstGeom>
          <a:noFill/>
          <a:ln w="28575" algn="ctr">
            <a:solidFill>
              <a:schemeClr val="accent3"/>
            </a:solidFill>
            <a:round/>
            <a:headEnd/>
            <a:tailEnd/>
          </a:ln>
        </p:spPr>
      </p:cxnSp>
      <p:cxnSp>
        <p:nvCxnSpPr>
          <p:cNvPr id="41" name="Straight Connector 40">
            <a:extLst>
              <a:ext uri="{FF2B5EF4-FFF2-40B4-BE49-F238E27FC236}">
                <a16:creationId xmlns:a16="http://schemas.microsoft.com/office/drawing/2014/main" id="{0A55C2BD-20E4-1FE3-71A6-A95C1980DC39}"/>
              </a:ext>
            </a:extLst>
          </p:cNvPr>
          <p:cNvCxnSpPr>
            <a:cxnSpLocks noChangeShapeType="1"/>
          </p:cNvCxnSpPr>
          <p:nvPr/>
        </p:nvCxnSpPr>
        <p:spPr bwMode="auto">
          <a:xfrm flipH="1">
            <a:off x="2999907" y="2424534"/>
            <a:ext cx="14287" cy="3662362"/>
          </a:xfrm>
          <a:prstGeom prst="line">
            <a:avLst/>
          </a:prstGeom>
          <a:noFill/>
          <a:ln w="28575" algn="ctr">
            <a:solidFill>
              <a:schemeClr val="accent3"/>
            </a:solidFill>
            <a:round/>
            <a:headEnd/>
            <a:tailEnd/>
          </a:ln>
        </p:spPr>
      </p:cxnSp>
      <p:sp>
        <p:nvSpPr>
          <p:cNvPr id="43" name="TextBox 86">
            <a:extLst>
              <a:ext uri="{FF2B5EF4-FFF2-40B4-BE49-F238E27FC236}">
                <a16:creationId xmlns:a16="http://schemas.microsoft.com/office/drawing/2014/main" id="{5F8FD587-7106-BA32-41E5-B6EB4E875050}"/>
              </a:ext>
            </a:extLst>
          </p:cNvPr>
          <p:cNvSpPr txBox="1">
            <a:spLocks noChangeArrowheads="1"/>
          </p:cNvSpPr>
          <p:nvPr/>
        </p:nvSpPr>
        <p:spPr bwMode="auto">
          <a:xfrm>
            <a:off x="2114082" y="2124496"/>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TSG#93-e</a:t>
            </a:r>
          </a:p>
        </p:txBody>
      </p:sp>
      <p:sp>
        <p:nvSpPr>
          <p:cNvPr id="44" name="Chevron 60">
            <a:extLst>
              <a:ext uri="{FF2B5EF4-FFF2-40B4-BE49-F238E27FC236}">
                <a16:creationId xmlns:a16="http://schemas.microsoft.com/office/drawing/2014/main" id="{EE78C89B-2D3B-A68E-0DEA-B6D550965817}"/>
              </a:ext>
            </a:extLst>
          </p:cNvPr>
          <p:cNvSpPr/>
          <p:nvPr/>
        </p:nvSpPr>
        <p:spPr bwMode="auto">
          <a:xfrm>
            <a:off x="1683869" y="2611859"/>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45" name="Chevron 79">
            <a:extLst>
              <a:ext uri="{FF2B5EF4-FFF2-40B4-BE49-F238E27FC236}">
                <a16:creationId xmlns:a16="http://schemas.microsoft.com/office/drawing/2014/main" id="{5AC5573F-1242-7D92-F98D-B36E979D6A52}"/>
              </a:ext>
            </a:extLst>
          </p:cNvPr>
          <p:cNvSpPr>
            <a:spLocks noChangeArrowheads="1"/>
          </p:cNvSpPr>
          <p:nvPr/>
        </p:nvSpPr>
        <p:spPr bwMode="auto">
          <a:xfrm>
            <a:off x="9097494" y="3707234"/>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500">
                <a:latin typeface="Montserrat" panose="00000500000000000000" pitchFamily="2" charset="0"/>
                <a:cs typeface="Arial" panose="020B0604020202020204" pitchFamily="34" charset="0"/>
              </a:rPr>
              <a:t>RAN4_Perf </a:t>
            </a:r>
          </a:p>
        </p:txBody>
      </p:sp>
      <p:sp>
        <p:nvSpPr>
          <p:cNvPr id="46" name="Chevron 58">
            <a:extLst>
              <a:ext uri="{FF2B5EF4-FFF2-40B4-BE49-F238E27FC236}">
                <a16:creationId xmlns:a16="http://schemas.microsoft.com/office/drawing/2014/main" id="{A0D64AFE-050D-AD5F-A908-D44626FA2218}"/>
              </a:ext>
            </a:extLst>
          </p:cNvPr>
          <p:cNvSpPr/>
          <p:nvPr/>
        </p:nvSpPr>
        <p:spPr bwMode="auto">
          <a:xfrm>
            <a:off x="5220819" y="3956471"/>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47" name="Chevron 60">
            <a:extLst>
              <a:ext uri="{FF2B5EF4-FFF2-40B4-BE49-F238E27FC236}">
                <a16:creationId xmlns:a16="http://schemas.microsoft.com/office/drawing/2014/main" id="{693BF73E-353F-228D-8EE2-A8423714FC90}"/>
              </a:ext>
            </a:extLst>
          </p:cNvPr>
          <p:cNvSpPr/>
          <p:nvPr/>
        </p:nvSpPr>
        <p:spPr bwMode="auto">
          <a:xfrm>
            <a:off x="3768257" y="3467521"/>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48" name="Chevron 60">
            <a:extLst>
              <a:ext uri="{FF2B5EF4-FFF2-40B4-BE49-F238E27FC236}">
                <a16:creationId xmlns:a16="http://schemas.microsoft.com/office/drawing/2014/main" id="{EB08A09E-062A-EF7B-0D6B-2958D20359F9}"/>
              </a:ext>
            </a:extLst>
          </p:cNvPr>
          <p:cNvSpPr/>
          <p:nvPr/>
        </p:nvSpPr>
        <p:spPr bwMode="auto">
          <a:xfrm>
            <a:off x="2564932" y="3219871"/>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49" name="Straight Connector 48">
            <a:extLst>
              <a:ext uri="{FF2B5EF4-FFF2-40B4-BE49-F238E27FC236}">
                <a16:creationId xmlns:a16="http://schemas.microsoft.com/office/drawing/2014/main" id="{7E9DF75A-B947-E326-0CE7-E4050D99A53F}"/>
              </a:ext>
            </a:extLst>
          </p:cNvPr>
          <p:cNvCxnSpPr>
            <a:cxnSpLocks noChangeShapeType="1"/>
          </p:cNvCxnSpPr>
          <p:nvPr/>
        </p:nvCxnSpPr>
        <p:spPr bwMode="auto">
          <a:xfrm>
            <a:off x="3687294" y="2462634"/>
            <a:ext cx="0" cy="3724275"/>
          </a:xfrm>
          <a:prstGeom prst="line">
            <a:avLst/>
          </a:prstGeom>
          <a:noFill/>
          <a:ln w="9525" algn="ctr">
            <a:solidFill>
              <a:schemeClr val="accent3"/>
            </a:solidFill>
            <a:prstDash val="dash"/>
            <a:round/>
            <a:headEnd/>
            <a:tailEnd/>
          </a:ln>
        </p:spPr>
      </p:cxnSp>
      <p:cxnSp>
        <p:nvCxnSpPr>
          <p:cNvPr id="50" name="Straight Connector 49">
            <a:extLst>
              <a:ext uri="{FF2B5EF4-FFF2-40B4-BE49-F238E27FC236}">
                <a16:creationId xmlns:a16="http://schemas.microsoft.com/office/drawing/2014/main" id="{7DD2AC66-F050-9F0F-6B91-DACB15214568}"/>
              </a:ext>
            </a:extLst>
          </p:cNvPr>
          <p:cNvCxnSpPr>
            <a:cxnSpLocks noChangeShapeType="1"/>
          </p:cNvCxnSpPr>
          <p:nvPr/>
        </p:nvCxnSpPr>
        <p:spPr bwMode="auto">
          <a:xfrm>
            <a:off x="10273832" y="2465809"/>
            <a:ext cx="0" cy="3803650"/>
          </a:xfrm>
          <a:prstGeom prst="line">
            <a:avLst/>
          </a:prstGeom>
          <a:noFill/>
          <a:ln w="9525" algn="ctr">
            <a:solidFill>
              <a:schemeClr val="accent3"/>
            </a:solidFill>
            <a:prstDash val="dash"/>
            <a:round/>
            <a:headEnd/>
            <a:tailEnd/>
          </a:ln>
        </p:spPr>
      </p:cxnSp>
      <p:cxnSp>
        <p:nvCxnSpPr>
          <p:cNvPr id="51" name="Straight Connector 50">
            <a:extLst>
              <a:ext uri="{FF2B5EF4-FFF2-40B4-BE49-F238E27FC236}">
                <a16:creationId xmlns:a16="http://schemas.microsoft.com/office/drawing/2014/main" id="{A7559F5E-E538-36D6-B32F-C14F3420ACF3}"/>
              </a:ext>
            </a:extLst>
          </p:cNvPr>
          <p:cNvCxnSpPr>
            <a:cxnSpLocks noChangeShapeType="1"/>
          </p:cNvCxnSpPr>
          <p:nvPr/>
        </p:nvCxnSpPr>
        <p:spPr bwMode="auto">
          <a:xfrm>
            <a:off x="2396657" y="2462634"/>
            <a:ext cx="0" cy="3724275"/>
          </a:xfrm>
          <a:prstGeom prst="line">
            <a:avLst/>
          </a:prstGeom>
          <a:noFill/>
          <a:ln w="9525" algn="ctr">
            <a:solidFill>
              <a:schemeClr val="accent3"/>
            </a:solidFill>
            <a:prstDash val="dash"/>
            <a:round/>
            <a:headEnd/>
            <a:tailEnd/>
          </a:ln>
        </p:spPr>
      </p:cxnSp>
      <p:cxnSp>
        <p:nvCxnSpPr>
          <p:cNvPr id="52" name="Straight Connector 51">
            <a:extLst>
              <a:ext uri="{FF2B5EF4-FFF2-40B4-BE49-F238E27FC236}">
                <a16:creationId xmlns:a16="http://schemas.microsoft.com/office/drawing/2014/main" id="{60586F37-08A1-8956-4168-ABA0507C1F1B}"/>
              </a:ext>
            </a:extLst>
          </p:cNvPr>
          <p:cNvCxnSpPr>
            <a:cxnSpLocks noChangeShapeType="1"/>
          </p:cNvCxnSpPr>
          <p:nvPr/>
        </p:nvCxnSpPr>
        <p:spPr bwMode="auto">
          <a:xfrm>
            <a:off x="9040344" y="2462634"/>
            <a:ext cx="0" cy="3806825"/>
          </a:xfrm>
          <a:prstGeom prst="line">
            <a:avLst/>
          </a:prstGeom>
          <a:noFill/>
          <a:ln w="9525" algn="ctr">
            <a:solidFill>
              <a:schemeClr val="accent3"/>
            </a:solidFill>
            <a:prstDash val="dash"/>
            <a:round/>
            <a:headEnd/>
            <a:tailEnd/>
          </a:ln>
        </p:spPr>
      </p:cxnSp>
      <p:cxnSp>
        <p:nvCxnSpPr>
          <p:cNvPr id="53" name="Straight Connector 52">
            <a:extLst>
              <a:ext uri="{FF2B5EF4-FFF2-40B4-BE49-F238E27FC236}">
                <a16:creationId xmlns:a16="http://schemas.microsoft.com/office/drawing/2014/main" id="{196C3306-8A40-93E3-BE15-59F19B9B0A5D}"/>
              </a:ext>
            </a:extLst>
          </p:cNvPr>
          <p:cNvCxnSpPr>
            <a:cxnSpLocks noChangeShapeType="1"/>
          </p:cNvCxnSpPr>
          <p:nvPr/>
        </p:nvCxnSpPr>
        <p:spPr bwMode="auto">
          <a:xfrm>
            <a:off x="7797332" y="2462634"/>
            <a:ext cx="0" cy="3752850"/>
          </a:xfrm>
          <a:prstGeom prst="line">
            <a:avLst/>
          </a:prstGeom>
          <a:noFill/>
          <a:ln w="9525" algn="ctr">
            <a:solidFill>
              <a:schemeClr val="accent3"/>
            </a:solidFill>
            <a:prstDash val="dash"/>
            <a:round/>
            <a:headEnd/>
            <a:tailEnd/>
          </a:ln>
        </p:spPr>
      </p:cxnSp>
      <p:cxnSp>
        <p:nvCxnSpPr>
          <p:cNvPr id="55" name="Straight Connector 54">
            <a:extLst>
              <a:ext uri="{FF2B5EF4-FFF2-40B4-BE49-F238E27FC236}">
                <a16:creationId xmlns:a16="http://schemas.microsoft.com/office/drawing/2014/main" id="{236CD20F-AC98-9E4A-53EC-D0C3E57AD55C}"/>
              </a:ext>
            </a:extLst>
          </p:cNvPr>
          <p:cNvCxnSpPr>
            <a:cxnSpLocks noChangeShapeType="1"/>
          </p:cNvCxnSpPr>
          <p:nvPr/>
        </p:nvCxnSpPr>
        <p:spPr bwMode="auto">
          <a:xfrm>
            <a:off x="6405094" y="2462634"/>
            <a:ext cx="0" cy="3724275"/>
          </a:xfrm>
          <a:prstGeom prst="line">
            <a:avLst/>
          </a:prstGeom>
          <a:noFill/>
          <a:ln w="9525" algn="ctr">
            <a:solidFill>
              <a:schemeClr val="accent3"/>
            </a:solidFill>
            <a:prstDash val="dash"/>
            <a:round/>
            <a:headEnd/>
            <a:tailEnd/>
          </a:ln>
        </p:spPr>
      </p:cxnSp>
      <p:cxnSp>
        <p:nvCxnSpPr>
          <p:cNvPr id="56" name="Straight Connector 55">
            <a:extLst>
              <a:ext uri="{FF2B5EF4-FFF2-40B4-BE49-F238E27FC236}">
                <a16:creationId xmlns:a16="http://schemas.microsoft.com/office/drawing/2014/main" id="{FDDCA2E5-86E0-4508-F726-82AF2646F892}"/>
              </a:ext>
            </a:extLst>
          </p:cNvPr>
          <p:cNvCxnSpPr>
            <a:cxnSpLocks noChangeShapeType="1"/>
          </p:cNvCxnSpPr>
          <p:nvPr/>
        </p:nvCxnSpPr>
        <p:spPr bwMode="auto">
          <a:xfrm>
            <a:off x="7102007" y="2462634"/>
            <a:ext cx="0" cy="3724275"/>
          </a:xfrm>
          <a:prstGeom prst="line">
            <a:avLst/>
          </a:prstGeom>
          <a:noFill/>
          <a:ln w="9525" algn="ctr">
            <a:solidFill>
              <a:schemeClr val="accent3"/>
            </a:solidFill>
            <a:prstDash val="dash"/>
            <a:round/>
            <a:headEnd/>
            <a:tailEnd/>
          </a:ln>
        </p:spPr>
      </p:cxnSp>
      <p:cxnSp>
        <p:nvCxnSpPr>
          <p:cNvPr id="59" name="Straight Connector 58">
            <a:extLst>
              <a:ext uri="{FF2B5EF4-FFF2-40B4-BE49-F238E27FC236}">
                <a16:creationId xmlns:a16="http://schemas.microsoft.com/office/drawing/2014/main" id="{D77A54CB-8EC5-BD8A-7E6B-B1E8538780B3}"/>
              </a:ext>
            </a:extLst>
          </p:cNvPr>
          <p:cNvCxnSpPr>
            <a:cxnSpLocks noChangeShapeType="1"/>
          </p:cNvCxnSpPr>
          <p:nvPr/>
        </p:nvCxnSpPr>
        <p:spPr bwMode="auto">
          <a:xfrm>
            <a:off x="5147794" y="2462634"/>
            <a:ext cx="0" cy="3724275"/>
          </a:xfrm>
          <a:prstGeom prst="line">
            <a:avLst/>
          </a:prstGeom>
          <a:noFill/>
          <a:ln w="9525" algn="ctr">
            <a:solidFill>
              <a:schemeClr val="accent3"/>
            </a:solidFill>
            <a:prstDash val="dash"/>
            <a:round/>
            <a:headEnd/>
            <a:tailEnd/>
          </a:ln>
        </p:spPr>
      </p:cxnSp>
      <p:cxnSp>
        <p:nvCxnSpPr>
          <p:cNvPr id="64" name="Straight Connector 63">
            <a:extLst>
              <a:ext uri="{FF2B5EF4-FFF2-40B4-BE49-F238E27FC236}">
                <a16:creationId xmlns:a16="http://schemas.microsoft.com/office/drawing/2014/main" id="{F2C73A85-4F3E-E252-8B86-62ECE77604CB}"/>
              </a:ext>
            </a:extLst>
          </p:cNvPr>
          <p:cNvCxnSpPr>
            <a:cxnSpLocks noChangeShapeType="1"/>
          </p:cNvCxnSpPr>
          <p:nvPr/>
        </p:nvCxnSpPr>
        <p:spPr bwMode="auto">
          <a:xfrm>
            <a:off x="4382619" y="2462634"/>
            <a:ext cx="0" cy="3724275"/>
          </a:xfrm>
          <a:prstGeom prst="line">
            <a:avLst/>
          </a:prstGeom>
          <a:noFill/>
          <a:ln w="9525" algn="ctr">
            <a:solidFill>
              <a:schemeClr val="accent3"/>
            </a:solidFill>
            <a:prstDash val="dash"/>
            <a:round/>
            <a:headEnd/>
            <a:tailEnd/>
          </a:ln>
        </p:spPr>
      </p:cxnSp>
      <p:cxnSp>
        <p:nvCxnSpPr>
          <p:cNvPr id="71" name="Straight Connector 70">
            <a:extLst>
              <a:ext uri="{FF2B5EF4-FFF2-40B4-BE49-F238E27FC236}">
                <a16:creationId xmlns:a16="http://schemas.microsoft.com/office/drawing/2014/main" id="{F00FBDE3-58D4-8743-72BD-BA74E76737FB}"/>
              </a:ext>
            </a:extLst>
          </p:cNvPr>
          <p:cNvCxnSpPr>
            <a:cxnSpLocks noChangeShapeType="1"/>
          </p:cNvCxnSpPr>
          <p:nvPr/>
        </p:nvCxnSpPr>
        <p:spPr bwMode="auto">
          <a:xfrm>
            <a:off x="9573744" y="2465809"/>
            <a:ext cx="0" cy="3803650"/>
          </a:xfrm>
          <a:prstGeom prst="line">
            <a:avLst/>
          </a:prstGeom>
          <a:noFill/>
          <a:ln w="9525" algn="ctr">
            <a:solidFill>
              <a:schemeClr val="accent3"/>
            </a:solidFill>
            <a:prstDash val="dash"/>
            <a:round/>
            <a:headEnd/>
            <a:tailEnd/>
          </a:ln>
        </p:spPr>
      </p:cxnSp>
      <p:sp>
        <p:nvSpPr>
          <p:cNvPr id="72" name="Chevron 60">
            <a:extLst>
              <a:ext uri="{FF2B5EF4-FFF2-40B4-BE49-F238E27FC236}">
                <a16:creationId xmlns:a16="http://schemas.microsoft.com/office/drawing/2014/main" id="{5D2C2F63-48A5-705E-6021-126374011FC9}"/>
              </a:ext>
            </a:extLst>
          </p:cNvPr>
          <p:cNvSpPr>
            <a:spLocks noChangeArrowheads="1"/>
          </p:cNvSpPr>
          <p:nvPr/>
        </p:nvSpPr>
        <p:spPr bwMode="auto">
          <a:xfrm>
            <a:off x="2785594" y="2891259"/>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RAN4 </a:t>
            </a:r>
          </a:p>
          <a:p>
            <a:pPr algn="ctr"/>
            <a:r>
              <a:rPr lang="fr-FR" altLang="en-US" sz="600">
                <a:latin typeface="Montserrat" panose="00000500000000000000" pitchFamily="2" charset="0"/>
                <a:cs typeface="Arial" panose="020B0604020202020204" pitchFamily="34" charset="0"/>
              </a:rPr>
              <a:t>content def.</a:t>
            </a:r>
          </a:p>
        </p:txBody>
      </p:sp>
      <p:sp>
        <p:nvSpPr>
          <p:cNvPr id="73" name="TextBox 112">
            <a:extLst>
              <a:ext uri="{FF2B5EF4-FFF2-40B4-BE49-F238E27FC236}">
                <a16:creationId xmlns:a16="http://schemas.microsoft.com/office/drawing/2014/main" id="{6402EA58-B6C7-92FC-7C72-DBF83B5F80B7}"/>
              </a:ext>
            </a:extLst>
          </p:cNvPr>
          <p:cNvSpPr txBox="1">
            <a:spLocks noChangeArrowheads="1"/>
          </p:cNvSpPr>
          <p:nvPr/>
        </p:nvSpPr>
        <p:spPr bwMode="auto">
          <a:xfrm>
            <a:off x="9040344" y="2432471"/>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18</a:t>
            </a:r>
            <a:endParaRPr lang="en-GB" altLang="en-US" sz="1600" b="1">
              <a:latin typeface="Montserrat" panose="00000500000000000000" pitchFamily="2" charset="0"/>
            </a:endParaRPr>
          </a:p>
        </p:txBody>
      </p:sp>
      <p:sp>
        <p:nvSpPr>
          <p:cNvPr id="74" name="TextBox 1">
            <a:extLst>
              <a:ext uri="{FF2B5EF4-FFF2-40B4-BE49-F238E27FC236}">
                <a16:creationId xmlns:a16="http://schemas.microsoft.com/office/drawing/2014/main" id="{EFF396CE-ADAC-AB2A-BF90-105EF0EAD1C0}"/>
              </a:ext>
            </a:extLst>
          </p:cNvPr>
          <p:cNvSpPr txBox="1">
            <a:spLocks noChangeArrowheads="1"/>
          </p:cNvSpPr>
          <p:nvPr/>
        </p:nvSpPr>
        <p:spPr bwMode="auto">
          <a:xfrm>
            <a:off x="1677519" y="5705896"/>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75" name="TextBox 86">
            <a:extLst>
              <a:ext uri="{FF2B5EF4-FFF2-40B4-BE49-F238E27FC236}">
                <a16:creationId xmlns:a16="http://schemas.microsoft.com/office/drawing/2014/main" id="{740BAD84-354B-9F04-AFE1-896DFAB79382}"/>
              </a:ext>
            </a:extLst>
          </p:cNvPr>
          <p:cNvSpPr txBox="1">
            <a:spLocks noChangeArrowheads="1"/>
          </p:cNvSpPr>
          <p:nvPr/>
        </p:nvSpPr>
        <p:spPr bwMode="auto">
          <a:xfrm>
            <a:off x="2666532" y="2124496"/>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TSG#94-e</a:t>
            </a:r>
            <a:endParaRPr lang="en-GB" altLang="en-US" sz="400">
              <a:latin typeface="Montserrat" panose="00000500000000000000" pitchFamily="2" charset="0"/>
            </a:endParaRPr>
          </a:p>
        </p:txBody>
      </p:sp>
      <p:sp>
        <p:nvSpPr>
          <p:cNvPr id="77" name="TextBox 86">
            <a:extLst>
              <a:ext uri="{FF2B5EF4-FFF2-40B4-BE49-F238E27FC236}">
                <a16:creationId xmlns:a16="http://schemas.microsoft.com/office/drawing/2014/main" id="{9FF56400-B4F1-277F-E0DB-E29AD3FEA8EA}"/>
              </a:ext>
            </a:extLst>
          </p:cNvPr>
          <p:cNvSpPr txBox="1">
            <a:spLocks noChangeArrowheads="1"/>
          </p:cNvSpPr>
          <p:nvPr/>
        </p:nvSpPr>
        <p:spPr bwMode="auto">
          <a:xfrm>
            <a:off x="3344394" y="2124496"/>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TSG#95-e</a:t>
            </a:r>
            <a:endParaRPr lang="en-GB" altLang="en-US" sz="400">
              <a:latin typeface="Montserrat" panose="00000500000000000000" pitchFamily="2" charset="0"/>
            </a:endParaRPr>
          </a:p>
        </p:txBody>
      </p:sp>
      <p:sp>
        <p:nvSpPr>
          <p:cNvPr id="78" name="TextBox 86">
            <a:extLst>
              <a:ext uri="{FF2B5EF4-FFF2-40B4-BE49-F238E27FC236}">
                <a16:creationId xmlns:a16="http://schemas.microsoft.com/office/drawing/2014/main" id="{6259210C-E244-2B35-472B-FDA37F8071BF}"/>
              </a:ext>
            </a:extLst>
          </p:cNvPr>
          <p:cNvSpPr txBox="1">
            <a:spLocks noChangeArrowheads="1"/>
          </p:cNvSpPr>
          <p:nvPr/>
        </p:nvSpPr>
        <p:spPr bwMode="auto">
          <a:xfrm>
            <a:off x="4106394" y="2124496"/>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TSG#96</a:t>
            </a:r>
            <a:endParaRPr lang="en-GB" altLang="en-US" sz="400">
              <a:latin typeface="Montserrat" panose="00000500000000000000" pitchFamily="2" charset="0"/>
            </a:endParaRPr>
          </a:p>
        </p:txBody>
      </p:sp>
      <p:sp>
        <p:nvSpPr>
          <p:cNvPr id="79" name="TextBox 86">
            <a:extLst>
              <a:ext uri="{FF2B5EF4-FFF2-40B4-BE49-F238E27FC236}">
                <a16:creationId xmlns:a16="http://schemas.microsoft.com/office/drawing/2014/main" id="{1F572830-D048-EF29-F0C1-FB4B6951236A}"/>
              </a:ext>
            </a:extLst>
          </p:cNvPr>
          <p:cNvSpPr txBox="1">
            <a:spLocks noChangeArrowheads="1"/>
          </p:cNvSpPr>
          <p:nvPr/>
        </p:nvSpPr>
        <p:spPr bwMode="auto">
          <a:xfrm>
            <a:off x="4839819" y="2124496"/>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TSG#97-e</a:t>
            </a:r>
            <a:endParaRPr lang="en-GB" altLang="en-US" sz="400">
              <a:latin typeface="Montserrat" panose="00000500000000000000" pitchFamily="2" charset="0"/>
            </a:endParaRPr>
          </a:p>
        </p:txBody>
      </p:sp>
      <p:sp>
        <p:nvSpPr>
          <p:cNvPr id="81" name="TextBox 86">
            <a:extLst>
              <a:ext uri="{FF2B5EF4-FFF2-40B4-BE49-F238E27FC236}">
                <a16:creationId xmlns:a16="http://schemas.microsoft.com/office/drawing/2014/main" id="{A8C72644-C0E9-31D2-E84C-289F3E215CA4}"/>
              </a:ext>
            </a:extLst>
          </p:cNvPr>
          <p:cNvSpPr txBox="1">
            <a:spLocks noChangeArrowheads="1"/>
          </p:cNvSpPr>
          <p:nvPr/>
        </p:nvSpPr>
        <p:spPr bwMode="auto">
          <a:xfrm>
            <a:off x="5454182" y="2124496"/>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TSG#98</a:t>
            </a:r>
            <a:endParaRPr lang="en-GB" altLang="en-US" sz="400">
              <a:latin typeface="Montserrat" panose="00000500000000000000" pitchFamily="2" charset="0"/>
            </a:endParaRPr>
          </a:p>
        </p:txBody>
      </p:sp>
      <p:sp>
        <p:nvSpPr>
          <p:cNvPr id="82" name="TextBox 86">
            <a:extLst>
              <a:ext uri="{FF2B5EF4-FFF2-40B4-BE49-F238E27FC236}">
                <a16:creationId xmlns:a16="http://schemas.microsoft.com/office/drawing/2014/main" id="{67DC9E60-ECDA-FCEF-7D59-3DA8B321CB4E}"/>
              </a:ext>
            </a:extLst>
          </p:cNvPr>
          <p:cNvSpPr txBox="1">
            <a:spLocks noChangeArrowheads="1"/>
          </p:cNvSpPr>
          <p:nvPr/>
        </p:nvSpPr>
        <p:spPr bwMode="auto">
          <a:xfrm>
            <a:off x="6122519" y="2124496"/>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83" name="TextBox 86">
            <a:extLst>
              <a:ext uri="{FF2B5EF4-FFF2-40B4-BE49-F238E27FC236}">
                <a16:creationId xmlns:a16="http://schemas.microsoft.com/office/drawing/2014/main" id="{2CB46E93-211A-1ABC-BAD0-2E3477C9E5FA}"/>
              </a:ext>
            </a:extLst>
          </p:cNvPr>
          <p:cNvSpPr txBox="1">
            <a:spLocks noChangeArrowheads="1"/>
          </p:cNvSpPr>
          <p:nvPr/>
        </p:nvSpPr>
        <p:spPr bwMode="auto">
          <a:xfrm>
            <a:off x="6768632" y="2124496"/>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84" name="TextBox 86">
            <a:extLst>
              <a:ext uri="{FF2B5EF4-FFF2-40B4-BE49-F238E27FC236}">
                <a16:creationId xmlns:a16="http://schemas.microsoft.com/office/drawing/2014/main" id="{E64D1DB6-7CC3-230F-FEE7-E878E947BFB2}"/>
              </a:ext>
            </a:extLst>
          </p:cNvPr>
          <p:cNvSpPr txBox="1">
            <a:spLocks noChangeArrowheads="1"/>
          </p:cNvSpPr>
          <p:nvPr/>
        </p:nvSpPr>
        <p:spPr bwMode="auto">
          <a:xfrm>
            <a:off x="7509994" y="2124496"/>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TSG#101</a:t>
            </a:r>
            <a:endParaRPr lang="en-GB" altLang="en-US" sz="400">
              <a:latin typeface="Montserrat" panose="00000500000000000000" pitchFamily="2" charset="0"/>
            </a:endParaRPr>
          </a:p>
        </p:txBody>
      </p:sp>
      <p:sp>
        <p:nvSpPr>
          <p:cNvPr id="85" name="TextBox 86">
            <a:extLst>
              <a:ext uri="{FF2B5EF4-FFF2-40B4-BE49-F238E27FC236}">
                <a16:creationId xmlns:a16="http://schemas.microsoft.com/office/drawing/2014/main" id="{53A26B8B-3EE0-2A7E-F199-3C299785E08C}"/>
              </a:ext>
            </a:extLst>
          </p:cNvPr>
          <p:cNvSpPr txBox="1">
            <a:spLocks noChangeArrowheads="1"/>
          </p:cNvSpPr>
          <p:nvPr/>
        </p:nvSpPr>
        <p:spPr bwMode="auto">
          <a:xfrm>
            <a:off x="8129119" y="2124496"/>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86" name="TextBox 86">
            <a:extLst>
              <a:ext uri="{FF2B5EF4-FFF2-40B4-BE49-F238E27FC236}">
                <a16:creationId xmlns:a16="http://schemas.microsoft.com/office/drawing/2014/main" id="{B48F1D42-C911-9DDA-B75A-F8EFED502012}"/>
              </a:ext>
            </a:extLst>
          </p:cNvPr>
          <p:cNvSpPr txBox="1">
            <a:spLocks noChangeArrowheads="1"/>
          </p:cNvSpPr>
          <p:nvPr/>
        </p:nvSpPr>
        <p:spPr bwMode="auto">
          <a:xfrm>
            <a:off x="8678394" y="2124496"/>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88" name="TextBox 86">
            <a:extLst>
              <a:ext uri="{FF2B5EF4-FFF2-40B4-BE49-F238E27FC236}">
                <a16:creationId xmlns:a16="http://schemas.microsoft.com/office/drawing/2014/main" id="{8036B9B1-10EB-5CCA-B321-D8F2DD0259CF}"/>
              </a:ext>
            </a:extLst>
          </p:cNvPr>
          <p:cNvSpPr txBox="1">
            <a:spLocks noChangeArrowheads="1"/>
          </p:cNvSpPr>
          <p:nvPr/>
        </p:nvSpPr>
        <p:spPr bwMode="auto">
          <a:xfrm>
            <a:off x="9267357" y="2124496"/>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89" name="TextBox 86">
            <a:extLst>
              <a:ext uri="{FF2B5EF4-FFF2-40B4-BE49-F238E27FC236}">
                <a16:creationId xmlns:a16="http://schemas.microsoft.com/office/drawing/2014/main" id="{60CFCCB4-91B7-E4FC-58CB-46D7B9C18326}"/>
              </a:ext>
            </a:extLst>
          </p:cNvPr>
          <p:cNvSpPr txBox="1">
            <a:spLocks noChangeArrowheads="1"/>
          </p:cNvSpPr>
          <p:nvPr/>
        </p:nvSpPr>
        <p:spPr bwMode="auto">
          <a:xfrm>
            <a:off x="9927757" y="2124496"/>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TSG#105</a:t>
            </a:r>
            <a:endParaRPr lang="en-GB" altLang="en-US" sz="400">
              <a:latin typeface="Montserrat" panose="00000500000000000000" pitchFamily="2" charset="0"/>
            </a:endParaRPr>
          </a:p>
        </p:txBody>
      </p:sp>
      <p:sp>
        <p:nvSpPr>
          <p:cNvPr id="90" name="Chevron 60">
            <a:extLst>
              <a:ext uri="{FF2B5EF4-FFF2-40B4-BE49-F238E27FC236}">
                <a16:creationId xmlns:a16="http://schemas.microsoft.com/office/drawing/2014/main" id="{7DE68DBE-8F78-6652-925C-2E1F5B303F9E}"/>
              </a:ext>
            </a:extLst>
          </p:cNvPr>
          <p:cNvSpPr>
            <a:spLocks noChangeArrowheads="1"/>
          </p:cNvSpPr>
          <p:nvPr/>
        </p:nvSpPr>
        <p:spPr bwMode="auto">
          <a:xfrm>
            <a:off x="1663232" y="2891259"/>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94" name="Chevron 60">
            <a:extLst>
              <a:ext uri="{FF2B5EF4-FFF2-40B4-BE49-F238E27FC236}">
                <a16:creationId xmlns:a16="http://schemas.microsoft.com/office/drawing/2014/main" id="{4B8664EA-8FE3-0B36-CBC7-491ABA2BF684}"/>
              </a:ext>
            </a:extLst>
          </p:cNvPr>
          <p:cNvSpPr/>
          <p:nvPr/>
        </p:nvSpPr>
        <p:spPr bwMode="auto">
          <a:xfrm>
            <a:off x="4435007" y="3704059"/>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95" name="TextBox 1">
            <a:extLst>
              <a:ext uri="{FF2B5EF4-FFF2-40B4-BE49-F238E27FC236}">
                <a16:creationId xmlns:a16="http://schemas.microsoft.com/office/drawing/2014/main" id="{9D806B21-4034-4186-67D2-B1670E14FB11}"/>
              </a:ext>
            </a:extLst>
          </p:cNvPr>
          <p:cNvSpPr txBox="1"/>
          <p:nvPr/>
        </p:nvSpPr>
        <p:spPr>
          <a:xfrm>
            <a:off x="4133382" y="188795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2022</a:t>
            </a:r>
          </a:p>
        </p:txBody>
      </p:sp>
      <p:sp>
        <p:nvSpPr>
          <p:cNvPr id="96" name="TextBox 57">
            <a:extLst>
              <a:ext uri="{FF2B5EF4-FFF2-40B4-BE49-F238E27FC236}">
                <a16:creationId xmlns:a16="http://schemas.microsoft.com/office/drawing/2014/main" id="{EB4C44DF-3C73-286E-C4EE-EE50EDFA6220}"/>
              </a:ext>
            </a:extLst>
          </p:cNvPr>
          <p:cNvSpPr txBox="1"/>
          <p:nvPr/>
        </p:nvSpPr>
        <p:spPr>
          <a:xfrm>
            <a:off x="6836894" y="188795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2023</a:t>
            </a:r>
          </a:p>
        </p:txBody>
      </p:sp>
      <p:sp>
        <p:nvSpPr>
          <p:cNvPr id="97" name="TextBox 2">
            <a:extLst>
              <a:ext uri="{FF2B5EF4-FFF2-40B4-BE49-F238E27FC236}">
                <a16:creationId xmlns:a16="http://schemas.microsoft.com/office/drawing/2014/main" id="{E0B13FE0-FD88-17EA-CB60-3158E756F362}"/>
              </a:ext>
            </a:extLst>
          </p:cNvPr>
          <p:cNvSpPr txBox="1">
            <a:spLocks noChangeArrowheads="1"/>
          </p:cNvSpPr>
          <p:nvPr/>
        </p:nvSpPr>
        <p:spPr bwMode="auto">
          <a:xfrm>
            <a:off x="2228382" y="2227684"/>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98" name="TextBox 59">
            <a:extLst>
              <a:ext uri="{FF2B5EF4-FFF2-40B4-BE49-F238E27FC236}">
                <a16:creationId xmlns:a16="http://schemas.microsoft.com/office/drawing/2014/main" id="{FC2E99E4-9941-BC6E-DA8A-A5C283BA5DB9}"/>
              </a:ext>
            </a:extLst>
          </p:cNvPr>
          <p:cNvSpPr txBox="1">
            <a:spLocks noChangeArrowheads="1"/>
          </p:cNvSpPr>
          <p:nvPr/>
        </p:nvSpPr>
        <p:spPr bwMode="auto">
          <a:xfrm>
            <a:off x="3522194" y="2214984"/>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99" name="TextBox 60">
            <a:extLst>
              <a:ext uri="{FF2B5EF4-FFF2-40B4-BE49-F238E27FC236}">
                <a16:creationId xmlns:a16="http://schemas.microsoft.com/office/drawing/2014/main" id="{D2052F0B-22AE-37D6-DF47-EFC71CCF9D17}"/>
              </a:ext>
            </a:extLst>
          </p:cNvPr>
          <p:cNvSpPr txBox="1">
            <a:spLocks noChangeArrowheads="1"/>
          </p:cNvSpPr>
          <p:nvPr/>
        </p:nvSpPr>
        <p:spPr bwMode="auto">
          <a:xfrm>
            <a:off x="8849844" y="2227684"/>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125" name="TextBox 61">
            <a:extLst>
              <a:ext uri="{FF2B5EF4-FFF2-40B4-BE49-F238E27FC236}">
                <a16:creationId xmlns:a16="http://schemas.microsoft.com/office/drawing/2014/main" id="{CC96630F-43BB-9B60-5419-875B828B8010}"/>
              </a:ext>
            </a:extLst>
          </p:cNvPr>
          <p:cNvSpPr txBox="1">
            <a:spLocks noChangeArrowheads="1"/>
          </p:cNvSpPr>
          <p:nvPr/>
        </p:nvSpPr>
        <p:spPr bwMode="auto">
          <a:xfrm>
            <a:off x="6187607" y="2227684"/>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126" name="TextBox 62">
            <a:extLst>
              <a:ext uri="{FF2B5EF4-FFF2-40B4-BE49-F238E27FC236}">
                <a16:creationId xmlns:a16="http://schemas.microsoft.com/office/drawing/2014/main" id="{F3980D22-10F5-CE8E-0313-E3A2BEB3F609}"/>
              </a:ext>
            </a:extLst>
          </p:cNvPr>
          <p:cNvSpPr txBox="1">
            <a:spLocks noChangeArrowheads="1"/>
          </p:cNvSpPr>
          <p:nvPr/>
        </p:nvSpPr>
        <p:spPr bwMode="auto">
          <a:xfrm>
            <a:off x="4209582" y="2227684"/>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127" name="TextBox 63">
            <a:extLst>
              <a:ext uri="{FF2B5EF4-FFF2-40B4-BE49-F238E27FC236}">
                <a16:creationId xmlns:a16="http://schemas.microsoft.com/office/drawing/2014/main" id="{231055A9-FD64-5DFF-6C54-019812E190AA}"/>
              </a:ext>
            </a:extLst>
          </p:cNvPr>
          <p:cNvSpPr txBox="1">
            <a:spLocks noChangeArrowheads="1"/>
          </p:cNvSpPr>
          <p:nvPr/>
        </p:nvSpPr>
        <p:spPr bwMode="auto">
          <a:xfrm>
            <a:off x="6922619" y="2227684"/>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8192" name="TextBox 64">
            <a:extLst>
              <a:ext uri="{FF2B5EF4-FFF2-40B4-BE49-F238E27FC236}">
                <a16:creationId xmlns:a16="http://schemas.microsoft.com/office/drawing/2014/main" id="{7CD18DF2-7502-8006-DB03-4D16D074F895}"/>
              </a:ext>
            </a:extLst>
          </p:cNvPr>
          <p:cNvSpPr txBox="1">
            <a:spLocks noChangeArrowheads="1"/>
          </p:cNvSpPr>
          <p:nvPr/>
        </p:nvSpPr>
        <p:spPr bwMode="auto">
          <a:xfrm>
            <a:off x="9424519" y="2227684"/>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8193" name="TextBox 65">
            <a:extLst>
              <a:ext uri="{FF2B5EF4-FFF2-40B4-BE49-F238E27FC236}">
                <a16:creationId xmlns:a16="http://schemas.microsoft.com/office/drawing/2014/main" id="{B30BF1A5-D5FC-C8D5-4FCD-B3E7FA8DE23F}"/>
              </a:ext>
            </a:extLst>
          </p:cNvPr>
          <p:cNvSpPr txBox="1">
            <a:spLocks noChangeArrowheads="1"/>
          </p:cNvSpPr>
          <p:nvPr/>
        </p:nvSpPr>
        <p:spPr bwMode="auto">
          <a:xfrm>
            <a:off x="4984282" y="2227684"/>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8194" name="TextBox 66">
            <a:extLst>
              <a:ext uri="{FF2B5EF4-FFF2-40B4-BE49-F238E27FC236}">
                <a16:creationId xmlns:a16="http://schemas.microsoft.com/office/drawing/2014/main" id="{BD3AE840-FCFF-FB1A-AE1B-350EBAFB89E7}"/>
              </a:ext>
            </a:extLst>
          </p:cNvPr>
          <p:cNvSpPr txBox="1">
            <a:spLocks noChangeArrowheads="1"/>
          </p:cNvSpPr>
          <p:nvPr/>
        </p:nvSpPr>
        <p:spPr bwMode="auto">
          <a:xfrm>
            <a:off x="7633819" y="2227684"/>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8195" name="TextBox 67">
            <a:extLst>
              <a:ext uri="{FF2B5EF4-FFF2-40B4-BE49-F238E27FC236}">
                <a16:creationId xmlns:a16="http://schemas.microsoft.com/office/drawing/2014/main" id="{426CC1FC-2F18-E314-1548-F6FA6CA72127}"/>
              </a:ext>
            </a:extLst>
          </p:cNvPr>
          <p:cNvSpPr txBox="1">
            <a:spLocks noChangeArrowheads="1"/>
          </p:cNvSpPr>
          <p:nvPr/>
        </p:nvSpPr>
        <p:spPr bwMode="auto">
          <a:xfrm>
            <a:off x="10089682" y="2227684"/>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8196" name="TextBox 69">
            <a:extLst>
              <a:ext uri="{FF2B5EF4-FFF2-40B4-BE49-F238E27FC236}">
                <a16:creationId xmlns:a16="http://schemas.microsoft.com/office/drawing/2014/main" id="{383896A9-6757-3F6F-0957-D83D7576C4D1}"/>
              </a:ext>
            </a:extLst>
          </p:cNvPr>
          <p:cNvSpPr txBox="1">
            <a:spLocks noChangeArrowheads="1"/>
          </p:cNvSpPr>
          <p:nvPr/>
        </p:nvSpPr>
        <p:spPr bwMode="auto">
          <a:xfrm>
            <a:off x="2825282" y="2227684"/>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197" name="TextBox 70">
            <a:extLst>
              <a:ext uri="{FF2B5EF4-FFF2-40B4-BE49-F238E27FC236}">
                <a16:creationId xmlns:a16="http://schemas.microsoft.com/office/drawing/2014/main" id="{79C050D4-D186-9C4A-7DCF-41B6D4B9F344}"/>
              </a:ext>
            </a:extLst>
          </p:cNvPr>
          <p:cNvSpPr txBox="1">
            <a:spLocks noChangeArrowheads="1"/>
          </p:cNvSpPr>
          <p:nvPr/>
        </p:nvSpPr>
        <p:spPr bwMode="auto">
          <a:xfrm>
            <a:off x="5576419" y="2227684"/>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198" name="TextBox 71">
            <a:extLst>
              <a:ext uri="{FF2B5EF4-FFF2-40B4-BE49-F238E27FC236}">
                <a16:creationId xmlns:a16="http://schemas.microsoft.com/office/drawing/2014/main" id="{662C6AF3-7C29-9831-56D9-50B4F31FAB0E}"/>
              </a:ext>
            </a:extLst>
          </p:cNvPr>
          <p:cNvSpPr txBox="1">
            <a:spLocks noChangeArrowheads="1"/>
          </p:cNvSpPr>
          <p:nvPr/>
        </p:nvSpPr>
        <p:spPr bwMode="auto">
          <a:xfrm>
            <a:off x="8275169" y="2227684"/>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199" name="TextBox 91">
            <a:extLst>
              <a:ext uri="{FF2B5EF4-FFF2-40B4-BE49-F238E27FC236}">
                <a16:creationId xmlns:a16="http://schemas.microsoft.com/office/drawing/2014/main" id="{9E872B60-E366-B764-2FA2-5416FA6F72BB}"/>
              </a:ext>
            </a:extLst>
          </p:cNvPr>
          <p:cNvSpPr txBox="1"/>
          <p:nvPr/>
        </p:nvSpPr>
        <p:spPr>
          <a:xfrm>
            <a:off x="9330857" y="1868909"/>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2024</a:t>
            </a:r>
          </a:p>
        </p:txBody>
      </p:sp>
      <p:sp>
        <p:nvSpPr>
          <p:cNvPr id="8200" name="Rectangle 8199">
            <a:extLst>
              <a:ext uri="{FF2B5EF4-FFF2-40B4-BE49-F238E27FC236}">
                <a16:creationId xmlns:a16="http://schemas.microsoft.com/office/drawing/2014/main" id="{8FB2F67F-E1DD-1EEC-5A20-1A128BEE2540}"/>
              </a:ext>
            </a:extLst>
          </p:cNvPr>
          <p:cNvSpPr>
            <a:spLocks noChangeArrowheads="1"/>
          </p:cNvSpPr>
          <p:nvPr/>
        </p:nvSpPr>
        <p:spPr bwMode="auto">
          <a:xfrm>
            <a:off x="5916144" y="6053559"/>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8201" name="Straight Connector 8200">
            <a:extLst>
              <a:ext uri="{FF2B5EF4-FFF2-40B4-BE49-F238E27FC236}">
                <a16:creationId xmlns:a16="http://schemas.microsoft.com/office/drawing/2014/main" id="{6895B391-049D-6EFF-3F6D-F5CCFC0B66C1}"/>
              </a:ext>
            </a:extLst>
          </p:cNvPr>
          <p:cNvCxnSpPr>
            <a:cxnSpLocks noChangeShapeType="1"/>
          </p:cNvCxnSpPr>
          <p:nvPr/>
        </p:nvCxnSpPr>
        <p:spPr bwMode="auto">
          <a:xfrm>
            <a:off x="6389219" y="2357859"/>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8202" name="Chevron 60">
            <a:extLst>
              <a:ext uri="{FF2B5EF4-FFF2-40B4-BE49-F238E27FC236}">
                <a16:creationId xmlns:a16="http://schemas.microsoft.com/office/drawing/2014/main" id="{ACE3CB2A-B496-4110-0FF8-8DD2CD732A9F}"/>
              </a:ext>
            </a:extLst>
          </p:cNvPr>
          <p:cNvSpPr/>
          <p:nvPr/>
        </p:nvSpPr>
        <p:spPr bwMode="auto">
          <a:xfrm>
            <a:off x="7700494" y="3462759"/>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8204" name="Chevron 60">
            <a:extLst>
              <a:ext uri="{FF2B5EF4-FFF2-40B4-BE49-F238E27FC236}">
                <a16:creationId xmlns:a16="http://schemas.microsoft.com/office/drawing/2014/main" id="{5B0D1BF8-C327-2520-2095-D9D927BF3BB7}"/>
              </a:ext>
            </a:extLst>
          </p:cNvPr>
          <p:cNvSpPr/>
          <p:nvPr/>
        </p:nvSpPr>
        <p:spPr bwMode="auto">
          <a:xfrm>
            <a:off x="8332319" y="3708821"/>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8205" name="Chevron 58">
            <a:extLst>
              <a:ext uri="{FF2B5EF4-FFF2-40B4-BE49-F238E27FC236}">
                <a16:creationId xmlns:a16="http://schemas.microsoft.com/office/drawing/2014/main" id="{8FA1F558-E080-3183-E3CC-80FA24D29A79}"/>
              </a:ext>
            </a:extLst>
          </p:cNvPr>
          <p:cNvSpPr/>
          <p:nvPr/>
        </p:nvSpPr>
        <p:spPr bwMode="auto">
          <a:xfrm>
            <a:off x="7182969" y="4266034"/>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8206" name="Group 8205">
            <a:extLst>
              <a:ext uri="{FF2B5EF4-FFF2-40B4-BE49-F238E27FC236}">
                <a16:creationId xmlns:a16="http://schemas.microsoft.com/office/drawing/2014/main" id="{5DE1B267-09C1-8288-4F9E-97626DF0D1A9}"/>
              </a:ext>
            </a:extLst>
          </p:cNvPr>
          <p:cNvGrpSpPr>
            <a:grpSpLocks/>
          </p:cNvGrpSpPr>
          <p:nvPr/>
        </p:nvGrpSpPr>
        <p:grpSpPr bwMode="auto">
          <a:xfrm>
            <a:off x="8525994" y="4442246"/>
            <a:ext cx="947738" cy="482600"/>
            <a:chOff x="7917288" y="3354946"/>
            <a:chExt cx="948590" cy="482958"/>
          </a:xfrm>
        </p:grpSpPr>
        <p:sp>
          <p:nvSpPr>
            <p:cNvPr id="8207" name="Diamond 8206">
              <a:extLst>
                <a:ext uri="{FF2B5EF4-FFF2-40B4-BE49-F238E27FC236}">
                  <a16:creationId xmlns:a16="http://schemas.microsoft.com/office/drawing/2014/main" id="{FCDCC8E6-E2FF-8D86-0B18-700737E39649}"/>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8208" name="Chevron 58">
              <a:extLst>
                <a:ext uri="{FF2B5EF4-FFF2-40B4-BE49-F238E27FC236}">
                  <a16:creationId xmlns:a16="http://schemas.microsoft.com/office/drawing/2014/main" id="{3A5C375A-DC68-3622-4800-8974F9EA53BF}"/>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ASN.1</a:t>
              </a:r>
            </a:p>
            <a:p>
              <a:pPr algn="ctr"/>
              <a:r>
                <a:rPr lang="fr-FR" altLang="en-US" sz="600">
                  <a:latin typeface="Montserrat" panose="00000500000000000000" pitchFamily="2" charset="0"/>
                  <a:cs typeface="Arial" panose="020B0604020202020204" pitchFamily="34" charset="0"/>
                </a:rPr>
                <a:t>1st review</a:t>
              </a:r>
            </a:p>
          </p:txBody>
        </p:sp>
      </p:grpSp>
    </p:spTree>
    <p:extLst>
      <p:ext uri="{BB962C8B-B14F-4D97-AF65-F5344CB8AC3E}">
        <p14:creationId xmlns:p14="http://schemas.microsoft.com/office/powerpoint/2010/main" val="416310760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Rel-19 - 1/3</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1600" dirty="0"/>
              <a:t>Release 19 planning</a:t>
            </a:r>
            <a:endParaRPr lang="sv-SE" sz="1600" dirty="0">
              <a:solidFill>
                <a:srgbClr val="FF0000"/>
              </a:solidFill>
            </a:endParaRPr>
          </a:p>
          <a:p>
            <a:pPr lvl="1"/>
            <a:r>
              <a:rPr lang="en-US" sz="1400" dirty="0"/>
              <a:t>June 2023: </a:t>
            </a:r>
            <a:r>
              <a:rPr lang="en-US" sz="1100" dirty="0"/>
              <a:t>RAN and SA workshop on Rel-19 content</a:t>
            </a:r>
          </a:p>
          <a:p>
            <a:pPr lvl="1"/>
            <a:r>
              <a:rPr lang="en-US" sz="1400" dirty="0"/>
              <a:t>Sept 2023 (TSG#101): </a:t>
            </a:r>
          </a:p>
          <a:p>
            <a:pPr lvl="2"/>
            <a:r>
              <a:rPr lang="en-US" sz="1100" dirty="0"/>
              <a:t>Stage 1: 80% normative work</a:t>
            </a:r>
          </a:p>
          <a:p>
            <a:pPr lvl="2"/>
            <a:r>
              <a:rPr lang="en-US" sz="1100" dirty="0"/>
              <a:t>Approve 1st part of SA Stage 2 package (SA/CT)</a:t>
            </a:r>
          </a:p>
          <a:p>
            <a:pPr lvl="1"/>
            <a:r>
              <a:rPr lang="en-US" sz="1400" dirty="0"/>
              <a:t>Dec 2023 (TSG#102): </a:t>
            </a:r>
          </a:p>
          <a:p>
            <a:pPr lvl="2"/>
            <a:r>
              <a:rPr lang="en-US" sz="1100" dirty="0"/>
              <a:t>Stage 1: 100% normative work</a:t>
            </a:r>
          </a:p>
          <a:p>
            <a:pPr lvl="2"/>
            <a:r>
              <a:rPr lang="en-US" sz="1100" dirty="0"/>
              <a:t>RAN1/2/3 Content Definition</a:t>
            </a:r>
          </a:p>
          <a:p>
            <a:pPr lvl="2"/>
            <a:r>
              <a:rPr lang="en-US" sz="1100" dirty="0"/>
              <a:t>Approve final package of SA Stage 2 with RAN/CT</a:t>
            </a:r>
          </a:p>
          <a:p>
            <a:pPr lvl="1"/>
            <a:r>
              <a:rPr lang="en-US" sz="1400" dirty="0"/>
              <a:t>Mar 2024 (TSG#103): </a:t>
            </a:r>
          </a:p>
          <a:p>
            <a:pPr lvl="2"/>
            <a:r>
              <a:rPr lang="en-US" sz="1100" dirty="0"/>
              <a:t>RAN4 Content Definition</a:t>
            </a:r>
          </a:p>
          <a:p>
            <a:pPr lvl="1"/>
            <a:r>
              <a:rPr lang="en-US" sz="1400" dirty="0"/>
              <a:t>Dec 2024 (TSG#106): </a:t>
            </a:r>
          </a:p>
          <a:p>
            <a:pPr lvl="2"/>
            <a:r>
              <a:rPr lang="en-US" sz="1000" dirty="0"/>
              <a:t>Stage 2 functional freeze (working assumption)</a:t>
            </a:r>
          </a:p>
          <a:p>
            <a:pPr lvl="1"/>
            <a:r>
              <a:rPr lang="en-US" sz="1400" dirty="0"/>
              <a:t>Sept 2025 (TSG#109):</a:t>
            </a:r>
          </a:p>
          <a:p>
            <a:pPr lvl="2"/>
            <a:r>
              <a:rPr lang="en-US" sz="1000" dirty="0"/>
              <a:t>RAN2, RAN3, RAN4Core freeze</a:t>
            </a:r>
          </a:p>
          <a:p>
            <a:pPr lvl="2"/>
            <a:r>
              <a:rPr lang="en-US" sz="1000" dirty="0"/>
              <a:t>Stage 3 (all CT WGs; SA WGs involved with Stage 3) freeze (working assumption)</a:t>
            </a:r>
          </a:p>
          <a:p>
            <a:pPr lvl="1"/>
            <a:r>
              <a:rPr lang="en-US" sz="1400" dirty="0"/>
              <a:t>Dec 2025 (TSG#110):</a:t>
            </a:r>
          </a:p>
          <a:p>
            <a:pPr lvl="2"/>
            <a:r>
              <a:rPr lang="en-US" sz="1000" dirty="0"/>
              <a:t>RAN4Perf freeze</a:t>
            </a:r>
          </a:p>
          <a:p>
            <a:pPr lvl="2"/>
            <a:r>
              <a:rPr lang="en-US" sz="1000" dirty="0"/>
              <a:t>“coding freeze”. Freeze of:ASN-1; Open APIs (working assumption)</a:t>
            </a:r>
            <a:endParaRPr lang="en-US" altLang="en-US" sz="1400" dirty="0"/>
          </a:p>
        </p:txBody>
      </p:sp>
    </p:spTree>
    <p:extLst>
      <p:ext uri="{BB962C8B-B14F-4D97-AF65-F5344CB8AC3E}">
        <p14:creationId xmlns:p14="http://schemas.microsoft.com/office/powerpoint/2010/main" val="14788127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1586</Words>
  <Application>Microsoft Office PowerPoint</Application>
  <PresentationFormat>Widescreen</PresentationFormat>
  <Paragraphs>287</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Montserrat</vt:lpstr>
      <vt:lpstr>Times New Roman</vt:lpstr>
      <vt:lpstr>Office Theme</vt:lpstr>
      <vt:lpstr>Brief report from SA#99 on SA4 topics</vt:lpstr>
      <vt:lpstr>Outline</vt:lpstr>
      <vt:lpstr>General information - 1</vt:lpstr>
      <vt:lpstr>Outcome of SA4 submissions</vt:lpstr>
      <vt:lpstr>Other aspects – SA4 calendar - 2023</vt:lpstr>
      <vt:lpstr>Other aspects – SA4 calendar - 2024</vt:lpstr>
      <vt:lpstr>Planning – Rel-18</vt:lpstr>
      <vt:lpstr>Timeline – Rel-18</vt:lpstr>
      <vt:lpstr>Planning – Rel-19 - 1/3</vt:lpstr>
      <vt:lpstr>Planning – Rel-19 - 2/3</vt:lpstr>
      <vt:lpstr>Planning – Rel-19 - 3/3</vt:lpstr>
      <vt:lpstr>Timeline – Rel-19</vt:lpstr>
      <vt:lpstr>Timeline - overall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2023-04-06T13:58:24Z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