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5305" r:id="rId4"/>
  </p:sldMasterIdLst>
  <p:notesMasterIdLst>
    <p:notesMasterId r:id="rId17"/>
  </p:notesMasterIdLst>
  <p:handoutMasterIdLst>
    <p:handoutMasterId r:id="rId18"/>
  </p:handoutMasterIdLst>
  <p:sldIdLst>
    <p:sldId id="445" r:id="rId5"/>
    <p:sldId id="446" r:id="rId6"/>
    <p:sldId id="447" r:id="rId7"/>
    <p:sldId id="459" r:id="rId8"/>
    <p:sldId id="465" r:id="rId9"/>
    <p:sldId id="469" r:id="rId10"/>
    <p:sldId id="470" r:id="rId11"/>
    <p:sldId id="473" r:id="rId12"/>
    <p:sldId id="462" r:id="rId13"/>
    <p:sldId id="474" r:id="rId14"/>
    <p:sldId id="460" r:id="rId15"/>
    <p:sldId id="439" r:id="rId1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CCE8F7-B084-4B23-8CD3-49B7D87A467D}">
          <p14:sldIdLst>
            <p14:sldId id="445"/>
            <p14:sldId id="446"/>
            <p14:sldId id="447"/>
            <p14:sldId id="459"/>
            <p14:sldId id="465"/>
            <p14:sldId id="469"/>
            <p14:sldId id="470"/>
            <p14:sldId id="473"/>
            <p14:sldId id="462"/>
            <p14:sldId id="474"/>
            <p14:sldId id="460"/>
            <p14:sldId id="4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2A6EA8"/>
    <a:srgbClr val="FFFFFF"/>
    <a:srgbClr val="FF6600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1" autoAdjust="0"/>
    <p:restoredTop sz="95889" autoAdjust="0"/>
  </p:normalViewPr>
  <p:slideViewPr>
    <p:cSldViewPr snapToGrid="0" showGuides="1">
      <p:cViewPr varScale="1">
        <p:scale>
          <a:sx n="98" d="100"/>
          <a:sy n="98" d="100"/>
        </p:scale>
        <p:origin x="516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1116" y="-260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9F0E574-D5E5-42E5-8871-9EA236ED041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BA0AB36-4B70-4581-BE64-63AA70ACA8A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C4BFCF03-F91D-4C08-ACB2-C156330128F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8A7CB7F-FA31-4DCA-BE50-73124A97FE7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A01AD0-D987-43EA-88A8-B332DDC59B4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CA8F975-62B6-4D29-9497-C4239419F27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1B832733-B917-4D36-86B7-13FA4D8615B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4D257E03-96B2-4237-BC9C-8088699C005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6AEB4D8-0183-4E88-B123-2AB507B78DF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9653EBD-7A18-4705-9F8A-47B527E653F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14ED718-A1F5-4F84-B0CC-84281BA312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CB175A-CCF7-4340-A462-55EAE47CFBD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82811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E95C3-7B72-4413-839B-5A1FCCD4B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333963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301386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E54B6-A402-48CE-AC60-170C7062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63857712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626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3013B12-28F4-4BED-AC0E-02168ADCBE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1D017C7-4781-495A-90E1-A20058A884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0948316"/>
      </p:ext>
    </p:extLst>
  </p:cSld>
  <p:clrMapOvr>
    <a:masterClrMapping/>
  </p:clrMapOvr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6394441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1622A28D-91FF-424D-9A85-3D92302E7DB9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B6DBCF18-D575-4F93-8162-3ADADE4C87E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92EE7BBB-86C4-46F9-ABAA-9947F158819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0DEAEC1E-84A2-48EF-A1E5-55F2235ABA0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FC3C839-C9C2-4CE6-8345-973B003AC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C60B5DA1-387A-4F0C-9B12-B9F05790505D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320A1963-80C5-45FD-8F33-240A40EFEB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A31594D-628B-4CF5-89E2-2A31F528B6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S4-230106, SA4#122 Athens, Greece, 20-24 Feb. 2023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13" r:id="rId1"/>
    <p:sldLayoutId id="2147485414" r:id="rId2"/>
    <p:sldLayoutId id="2147485419" r:id="rId3"/>
    <p:sldLayoutId id="2147485415" r:id="rId4"/>
    <p:sldLayoutId id="2147485416" r:id="rId5"/>
    <p:sldLayoutId id="2147485418" r:id="rId6"/>
    <p:sldLayoutId id="2147485420" r:id="rId7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0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file:///C:\Users\fgabi\Box\Documents\3GPP%20SA\TSGS_98E_Electronic_2022-12\Docs\SP-221314.zip" TargetMode="External"/><Relationship Id="rId3" Type="http://schemas.openxmlformats.org/officeDocument/2006/relationships/hyperlink" Target="https://www.3gpp.org/ftp/tsg_ran/TSG_RAN/TSGR_98e/Docs" TargetMode="External"/><Relationship Id="rId7" Type="http://schemas.openxmlformats.org/officeDocument/2006/relationships/hyperlink" Target="file:///C:\Users\fgabi\Box\Documents\3GPP%20SA\TSGS_98E_Electronic_2022-12\Docs\SP-221350.zip" TargetMode="External"/><Relationship Id="rId2" Type="http://schemas.openxmlformats.org/officeDocument/2006/relationships/hyperlink" Target="https://www.3gpp.org/ftp/tsg_sa/TSG_SA/TSGS_98E_Electronic_2022-12/Doc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Users\fgabi\Box\Documents\3GPP%20SA\TSGS_98E_Electronic_2022-12\Docs\SP-221284.zip" TargetMode="External"/><Relationship Id="rId5" Type="http://schemas.openxmlformats.org/officeDocument/2006/relationships/hyperlink" Target="https://www.3gpp.org/ftp/tsg_sa/TSG_SA/TSGS_98E_Electronic_2022-12/Report" TargetMode="External"/><Relationship Id="rId4" Type="http://schemas.openxmlformats.org/officeDocument/2006/relationships/hyperlink" Target="https://www.3gpp.org/ftp/tsg_ct/TSG_CT/TSGC_98e/Docs" TargetMode="External"/><Relationship Id="rId9" Type="http://schemas.openxmlformats.org/officeDocument/2006/relationships/hyperlink" Target="file:///C:\Users\fgabi\Box\Documents\3GPP%20SA\TSGS_98E_Electronic_2022-12\Docs\SP-221352.zip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file:///C:\Users\fgabi\Box\Documents\3GPP%20SA\TSGS_98E_Electronic_2022-12\Docs\SP-221034.zip" TargetMode="External"/><Relationship Id="rId3" Type="http://schemas.openxmlformats.org/officeDocument/2006/relationships/hyperlink" Target="file:///C:\Users\fgabi\Box\Documents\3GPP%20SA\TSGS_98E_Electronic_2022-12\Docs\SP-221058.zip" TargetMode="External"/><Relationship Id="rId7" Type="http://schemas.openxmlformats.org/officeDocument/2006/relationships/hyperlink" Target="file:///C:\Users\fgabi\Box\Documents\3GPP%20SA\TSGS_98E_Electronic_2022-12\Docs\SP-221273.zip" TargetMode="External"/><Relationship Id="rId2" Type="http://schemas.openxmlformats.org/officeDocument/2006/relationships/hyperlink" Target="file:///C:\Users\fgabi\Box\Documents\3GPP%20SA\TSGS_98E_Electronic_2022-12\Docs\SP-221047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file:///C:\Users\fgabi\Box\Documents\3GPP%20SA\TSGS_98E_Electronic_2022-12\Docs\SP-221054.zip" TargetMode="External"/><Relationship Id="rId11" Type="http://schemas.openxmlformats.org/officeDocument/2006/relationships/hyperlink" Target="file:///C:\Users\fgabi\Box\Documents\3GPP%20SA\TSGS_98E_Electronic_2022-12\Docs\SP-221330.zip" TargetMode="External"/><Relationship Id="rId5" Type="http://schemas.openxmlformats.org/officeDocument/2006/relationships/hyperlink" Target="file:///C:\Users\fgabi\Box\Documents\3GPP%20SA\TSGS_98E_Electronic_2022-12\Docs\SP-221059.zip" TargetMode="External"/><Relationship Id="rId10" Type="http://schemas.openxmlformats.org/officeDocument/2006/relationships/hyperlink" Target="file:///C:\Users\fgabi\Box\Documents\3GPP%20SA\TSGS_98E_Electronic_2022-12\Docs\SP-221035.zip" TargetMode="External"/><Relationship Id="rId4" Type="http://schemas.openxmlformats.org/officeDocument/2006/relationships/hyperlink" Target="file:///C:\Users\fgabi\Box\Documents\3GPP%20SA\TSGS_98E_Electronic_2022-12\Docs\SP-221044.zip" TargetMode="External"/><Relationship Id="rId9" Type="http://schemas.openxmlformats.org/officeDocument/2006/relationships/hyperlink" Target="file:///C:\Users\fgabi\Box\Documents\3GPP%20SA\TSGS_98E_Electronic_2022-12\Docs\SP-221346.zip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D6F74BBF-6643-4D12-BB2C-2105504062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sv-SE" dirty="0"/>
              <a:t>Brief report from SA#98-e on SA4 topics</a:t>
            </a:r>
          </a:p>
        </p:txBody>
      </p:sp>
      <p:sp>
        <p:nvSpPr>
          <p:cNvPr id="5123" name="Subtitle 2">
            <a:extLst>
              <a:ext uri="{FF2B5EF4-FFF2-40B4-BE49-F238E27FC236}">
                <a16:creationId xmlns:a16="http://schemas.microsoft.com/office/drawing/2014/main" id="{6076546E-D892-4ECA-A62B-AF382ED7CF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>
                <a:latin typeface="Arial" panose="020B0604020202020204" pitchFamily="34" charset="0"/>
              </a:rPr>
              <a:t>Frédéric Gabin, </a:t>
            </a:r>
            <a:r>
              <a:rPr lang="en-US" altLang="en-US" sz="2000" dirty="0">
                <a:latin typeface="Arial" panose="020B0604020202020204" pitchFamily="34" charset="0"/>
              </a:rPr>
              <a:t>SA4 Chair, Dolby France SAS, ETSI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SA4#122, Athens, Greece, 20-24 February 2023</a:t>
            </a:r>
          </a:p>
          <a:p>
            <a:pPr>
              <a:lnSpc>
                <a:spcPct val="80000"/>
              </a:lnSpc>
            </a:pPr>
            <a:r>
              <a:rPr lang="en-US" altLang="en-US" sz="2000" dirty="0" err="1">
                <a:latin typeface="Arial" panose="020B0604020202020204" pitchFamily="34" charset="0"/>
              </a:rPr>
              <a:t>Tdoc</a:t>
            </a:r>
            <a:r>
              <a:rPr lang="en-US" altLang="en-US" sz="2000" dirty="0">
                <a:latin typeface="Arial" panose="020B0604020202020204" pitchFamily="34" charset="0"/>
              </a:rPr>
              <a:t>: S4-230106</a:t>
            </a:r>
            <a:endParaRPr lang="sv-SE" altLang="sv-SE" sz="20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2DF839-AA8A-418B-B492-2BF275D1D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Planning – Rel-19 </a:t>
            </a:r>
            <a:r>
              <a:rPr lang="sv-SE"/>
              <a:t>- 2/2</a:t>
            </a:r>
            <a:endParaRPr lang="sv-SE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D7967-E6EE-4B47-8F96-83A287842A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sz="2400" dirty="0"/>
              <a:t>Release 19 planning</a:t>
            </a:r>
            <a:endParaRPr lang="sv-SE" sz="2400" dirty="0">
              <a:solidFill>
                <a:srgbClr val="FF0000"/>
              </a:solidFill>
            </a:endParaRPr>
          </a:p>
          <a:p>
            <a:pPr lvl="1"/>
            <a:r>
              <a:rPr lang="en-US" sz="2000" dirty="0"/>
              <a:t>June 2023: </a:t>
            </a:r>
          </a:p>
          <a:p>
            <a:pPr lvl="2"/>
            <a:r>
              <a:rPr lang="en-US" sz="1600" dirty="0"/>
              <a:t>RAN and SA workshop on Rel-19 content</a:t>
            </a:r>
          </a:p>
          <a:p>
            <a:pPr lvl="1"/>
            <a:r>
              <a:rPr lang="en-US" sz="2000" dirty="0"/>
              <a:t>Sept 2023 (TSG#101): </a:t>
            </a:r>
          </a:p>
          <a:p>
            <a:pPr lvl="2"/>
            <a:r>
              <a:rPr lang="en-US" sz="1600" dirty="0"/>
              <a:t>Stage 1: 80% normative work</a:t>
            </a:r>
          </a:p>
          <a:p>
            <a:pPr lvl="2"/>
            <a:r>
              <a:rPr lang="en-US" sz="1600" dirty="0"/>
              <a:t>Approve 1st part of SA Stage 2 package (SA/CT)</a:t>
            </a:r>
          </a:p>
          <a:p>
            <a:pPr lvl="1"/>
            <a:r>
              <a:rPr lang="en-US" sz="2000" dirty="0"/>
              <a:t>Dec 2023 (TSG#102): </a:t>
            </a:r>
          </a:p>
          <a:p>
            <a:pPr lvl="2"/>
            <a:r>
              <a:rPr lang="en-US" sz="1600" dirty="0"/>
              <a:t>Stage 1: 100% normative work</a:t>
            </a:r>
          </a:p>
          <a:p>
            <a:pPr lvl="2"/>
            <a:r>
              <a:rPr lang="en-US" sz="1600" dirty="0"/>
              <a:t>RAN1/2/3 Content Definition</a:t>
            </a:r>
          </a:p>
          <a:p>
            <a:pPr lvl="2"/>
            <a:r>
              <a:rPr lang="en-US" sz="1600" dirty="0"/>
              <a:t>Approve final package of SA Stage 2 with RAN/CT</a:t>
            </a:r>
          </a:p>
          <a:p>
            <a:pPr lvl="1"/>
            <a:r>
              <a:rPr lang="en-US" sz="2000" dirty="0"/>
              <a:t>Mar 2024 (TSG#103): </a:t>
            </a:r>
          </a:p>
          <a:p>
            <a:pPr lvl="2"/>
            <a:r>
              <a:rPr lang="en-US" sz="1600" dirty="0"/>
              <a:t>RAN4 Content Definition</a:t>
            </a:r>
          </a:p>
          <a:p>
            <a:pPr lvl="1"/>
            <a:r>
              <a:rPr lang="en-US" sz="2000" dirty="0"/>
              <a:t>All other deadlines/milestones to be defined, latest by June 2023 for SA/CT</a:t>
            </a:r>
          </a:p>
          <a:p>
            <a:pPr marL="457200" lvl="1" indent="0">
              <a:buNone/>
            </a:pP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478812748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3" name="Title 1"/>
          <p:cNvSpPr>
            <a:spLocks noGrp="1"/>
          </p:cNvSpPr>
          <p:nvPr>
            <p:ph type="title"/>
          </p:nvPr>
        </p:nvSpPr>
        <p:spPr>
          <a:xfrm>
            <a:off x="1360966" y="371475"/>
            <a:ext cx="9618183" cy="1325563"/>
          </a:xfrm>
        </p:spPr>
        <p:txBody>
          <a:bodyPr/>
          <a:lstStyle/>
          <a:p>
            <a:r>
              <a:rPr lang="en-US" altLang="en-US" dirty="0"/>
              <a:t>Timeline</a:t>
            </a:r>
          </a:p>
        </p:txBody>
      </p:sp>
      <p:sp>
        <p:nvSpPr>
          <p:cNvPr id="8226" name="TextBox 37"/>
          <p:cNvSpPr txBox="1">
            <a:spLocks noChangeArrowheads="1"/>
          </p:cNvSpPr>
          <p:nvPr/>
        </p:nvSpPr>
        <p:spPr bwMode="auto">
          <a:xfrm>
            <a:off x="346842" y="3236082"/>
            <a:ext cx="77457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 dirty="0">
                <a:latin typeface="Arial" panose="020B0604020202020204" pitchFamily="34" charset="0"/>
              </a:rPr>
              <a:t>Rel-18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 dirty="0">
                <a:latin typeface="Arial" panose="020B0604020202020204" pitchFamily="34" charset="0"/>
              </a:rPr>
              <a:t>Schedule</a:t>
            </a:r>
          </a:p>
        </p:txBody>
      </p:sp>
      <p:sp>
        <p:nvSpPr>
          <p:cNvPr id="72" name="TextBox 68">
            <a:extLst>
              <a:ext uri="{FF2B5EF4-FFF2-40B4-BE49-F238E27FC236}">
                <a16:creationId xmlns:a16="http://schemas.microsoft.com/office/drawing/2014/main" id="{C1F7BD17-7CEE-464E-A28A-31B423D44378}"/>
              </a:ext>
            </a:extLst>
          </p:cNvPr>
          <p:cNvSpPr txBox="1">
            <a:spLocks noChangeArrowheads="1"/>
          </p:cNvSpPr>
          <p:nvPr/>
        </p:nvSpPr>
        <p:spPr bwMode="auto">
          <a:xfrm rot="20391721">
            <a:off x="1470680" y="1784969"/>
            <a:ext cx="5677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12/22</a:t>
            </a:r>
          </a:p>
        </p:txBody>
      </p:sp>
      <p:cxnSp>
        <p:nvCxnSpPr>
          <p:cNvPr id="73" name="Straight Connector 66">
            <a:extLst>
              <a:ext uri="{FF2B5EF4-FFF2-40B4-BE49-F238E27FC236}">
                <a16:creationId xmlns:a16="http://schemas.microsoft.com/office/drawing/2014/main" id="{2D1674DA-2260-4BF9-89D1-0899AF96151F}"/>
              </a:ext>
            </a:extLst>
          </p:cNvPr>
          <p:cNvCxnSpPr/>
          <p:nvPr/>
        </p:nvCxnSpPr>
        <p:spPr>
          <a:xfrm flipH="1">
            <a:off x="1683604" y="2552747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4" name="TextBox 27">
            <a:extLst>
              <a:ext uri="{FF2B5EF4-FFF2-40B4-BE49-F238E27FC236}">
                <a16:creationId xmlns:a16="http://schemas.microsoft.com/office/drawing/2014/main" id="{AE6F8636-B6F9-477F-AFAB-FB6FAF6F3E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1084" y="2049301"/>
            <a:ext cx="772969" cy="46166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SA#98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Q4/2022</a:t>
            </a:r>
          </a:p>
        </p:txBody>
      </p:sp>
      <p:sp>
        <p:nvSpPr>
          <p:cNvPr id="39" name="TextBox 68">
            <a:extLst>
              <a:ext uri="{FF2B5EF4-FFF2-40B4-BE49-F238E27FC236}">
                <a16:creationId xmlns:a16="http://schemas.microsoft.com/office/drawing/2014/main" id="{03C4BF7B-A2F3-4826-AE44-921017817645}"/>
              </a:ext>
            </a:extLst>
          </p:cNvPr>
          <p:cNvSpPr txBox="1">
            <a:spLocks noChangeArrowheads="1"/>
          </p:cNvSpPr>
          <p:nvPr/>
        </p:nvSpPr>
        <p:spPr bwMode="auto">
          <a:xfrm rot="20391721">
            <a:off x="2402479" y="1789085"/>
            <a:ext cx="5677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03/23</a:t>
            </a:r>
          </a:p>
        </p:txBody>
      </p:sp>
      <p:cxnSp>
        <p:nvCxnSpPr>
          <p:cNvPr id="40" name="Straight Connector 66">
            <a:extLst>
              <a:ext uri="{FF2B5EF4-FFF2-40B4-BE49-F238E27FC236}">
                <a16:creationId xmlns:a16="http://schemas.microsoft.com/office/drawing/2014/main" id="{F6548CC8-2B12-4DD8-88B6-A48E49D62353}"/>
              </a:ext>
            </a:extLst>
          </p:cNvPr>
          <p:cNvCxnSpPr/>
          <p:nvPr/>
        </p:nvCxnSpPr>
        <p:spPr>
          <a:xfrm flipH="1">
            <a:off x="2615403" y="2556863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" name="TextBox 27">
            <a:extLst>
              <a:ext uri="{FF2B5EF4-FFF2-40B4-BE49-F238E27FC236}">
                <a16:creationId xmlns:a16="http://schemas.microsoft.com/office/drawing/2014/main" id="{8897454B-DAA4-4C34-A4BF-B32F31D105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2883" y="2053417"/>
            <a:ext cx="772969" cy="46166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SA#99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Q1/2023</a:t>
            </a:r>
          </a:p>
        </p:txBody>
      </p:sp>
      <p:sp>
        <p:nvSpPr>
          <p:cNvPr id="43" name="TextBox 68">
            <a:extLst>
              <a:ext uri="{FF2B5EF4-FFF2-40B4-BE49-F238E27FC236}">
                <a16:creationId xmlns:a16="http://schemas.microsoft.com/office/drawing/2014/main" id="{8AC9C059-CD04-4317-85A2-AA2F40ACBD2F}"/>
              </a:ext>
            </a:extLst>
          </p:cNvPr>
          <p:cNvSpPr txBox="1">
            <a:spLocks noChangeArrowheads="1"/>
          </p:cNvSpPr>
          <p:nvPr/>
        </p:nvSpPr>
        <p:spPr bwMode="auto">
          <a:xfrm rot="20391721">
            <a:off x="3369511" y="1789085"/>
            <a:ext cx="5677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06/23</a:t>
            </a:r>
          </a:p>
        </p:txBody>
      </p:sp>
      <p:cxnSp>
        <p:nvCxnSpPr>
          <p:cNvPr id="44" name="Straight Connector 66">
            <a:extLst>
              <a:ext uri="{FF2B5EF4-FFF2-40B4-BE49-F238E27FC236}">
                <a16:creationId xmlns:a16="http://schemas.microsoft.com/office/drawing/2014/main" id="{68D117B7-6678-41A9-AA56-0AD3FEA7CAB1}"/>
              </a:ext>
            </a:extLst>
          </p:cNvPr>
          <p:cNvCxnSpPr/>
          <p:nvPr/>
        </p:nvCxnSpPr>
        <p:spPr>
          <a:xfrm flipH="1">
            <a:off x="3582435" y="2556863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5" name="TextBox 27">
            <a:extLst>
              <a:ext uri="{FF2B5EF4-FFF2-40B4-BE49-F238E27FC236}">
                <a16:creationId xmlns:a16="http://schemas.microsoft.com/office/drawing/2014/main" id="{FDB70B1D-D7D1-4B27-9CF2-D5CDAD931E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9915" y="2053417"/>
            <a:ext cx="772969" cy="46166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SA#100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Q2/2023</a:t>
            </a:r>
          </a:p>
        </p:txBody>
      </p:sp>
      <p:sp>
        <p:nvSpPr>
          <p:cNvPr id="46" name="TextBox 68">
            <a:extLst>
              <a:ext uri="{FF2B5EF4-FFF2-40B4-BE49-F238E27FC236}">
                <a16:creationId xmlns:a16="http://schemas.microsoft.com/office/drawing/2014/main" id="{F327FCA3-AF87-4EB7-91DB-EE5EE437FE76}"/>
              </a:ext>
            </a:extLst>
          </p:cNvPr>
          <p:cNvSpPr txBox="1">
            <a:spLocks noChangeArrowheads="1"/>
          </p:cNvSpPr>
          <p:nvPr/>
        </p:nvSpPr>
        <p:spPr bwMode="auto">
          <a:xfrm rot="20391721">
            <a:off x="4321890" y="1789087"/>
            <a:ext cx="5677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09/23</a:t>
            </a:r>
          </a:p>
        </p:txBody>
      </p:sp>
      <p:cxnSp>
        <p:nvCxnSpPr>
          <p:cNvPr id="47" name="Straight Connector 66">
            <a:extLst>
              <a:ext uri="{FF2B5EF4-FFF2-40B4-BE49-F238E27FC236}">
                <a16:creationId xmlns:a16="http://schemas.microsoft.com/office/drawing/2014/main" id="{17BCC452-4A87-47F9-B3CC-21B892C1FAE5}"/>
              </a:ext>
            </a:extLst>
          </p:cNvPr>
          <p:cNvCxnSpPr/>
          <p:nvPr/>
        </p:nvCxnSpPr>
        <p:spPr>
          <a:xfrm flipH="1">
            <a:off x="4534814" y="2556865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8" name="TextBox 27">
            <a:extLst>
              <a:ext uri="{FF2B5EF4-FFF2-40B4-BE49-F238E27FC236}">
                <a16:creationId xmlns:a16="http://schemas.microsoft.com/office/drawing/2014/main" id="{E4357DE4-A514-489F-8FCD-A6664E7F19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2294" y="2053419"/>
            <a:ext cx="772969" cy="46166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SA#101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Q3/2023</a:t>
            </a:r>
          </a:p>
        </p:txBody>
      </p:sp>
      <p:sp>
        <p:nvSpPr>
          <p:cNvPr id="49" name="TextBox 68">
            <a:extLst>
              <a:ext uri="{FF2B5EF4-FFF2-40B4-BE49-F238E27FC236}">
                <a16:creationId xmlns:a16="http://schemas.microsoft.com/office/drawing/2014/main" id="{14FDC5CE-E374-4699-9279-A32DE193F300}"/>
              </a:ext>
            </a:extLst>
          </p:cNvPr>
          <p:cNvSpPr txBox="1">
            <a:spLocks noChangeArrowheads="1"/>
          </p:cNvSpPr>
          <p:nvPr/>
        </p:nvSpPr>
        <p:spPr bwMode="auto">
          <a:xfrm rot="20391721">
            <a:off x="5288922" y="1789087"/>
            <a:ext cx="5677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12/23</a:t>
            </a:r>
          </a:p>
        </p:txBody>
      </p:sp>
      <p:cxnSp>
        <p:nvCxnSpPr>
          <p:cNvPr id="50" name="Straight Connector 66">
            <a:extLst>
              <a:ext uri="{FF2B5EF4-FFF2-40B4-BE49-F238E27FC236}">
                <a16:creationId xmlns:a16="http://schemas.microsoft.com/office/drawing/2014/main" id="{689D1BD8-A2B8-41E5-A831-83422E59C6BF}"/>
              </a:ext>
            </a:extLst>
          </p:cNvPr>
          <p:cNvCxnSpPr/>
          <p:nvPr/>
        </p:nvCxnSpPr>
        <p:spPr>
          <a:xfrm flipH="1">
            <a:off x="5501846" y="2556865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9" name="TextBox 27">
            <a:extLst>
              <a:ext uri="{FF2B5EF4-FFF2-40B4-BE49-F238E27FC236}">
                <a16:creationId xmlns:a16="http://schemas.microsoft.com/office/drawing/2014/main" id="{C1EBE506-3F5A-4302-8EEA-7F309F6C14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69326" y="2053419"/>
            <a:ext cx="772969" cy="46166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SA#102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Q4/2023</a:t>
            </a:r>
          </a:p>
        </p:txBody>
      </p:sp>
      <p:sp>
        <p:nvSpPr>
          <p:cNvPr id="64" name="Rounded Rectangle 33">
            <a:extLst>
              <a:ext uri="{FF2B5EF4-FFF2-40B4-BE49-F238E27FC236}">
                <a16:creationId xmlns:a16="http://schemas.microsoft.com/office/drawing/2014/main" id="{8F6A43A5-431D-4E5A-97D5-0F3AD2C070EF}"/>
              </a:ext>
            </a:extLst>
          </p:cNvPr>
          <p:cNvSpPr/>
          <p:nvPr/>
        </p:nvSpPr>
        <p:spPr>
          <a:xfrm>
            <a:off x="2259044" y="3113641"/>
            <a:ext cx="780479" cy="773475"/>
          </a:xfrm>
          <a:prstGeom prst="round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Rel-18</a:t>
            </a:r>
          </a:p>
          <a:p>
            <a:pPr algn="ctr">
              <a:defRPr/>
            </a:pPr>
            <a:r>
              <a:rPr lang="en-US" sz="1100" dirty="0"/>
              <a:t>Stage 2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  <p:sp>
        <p:nvSpPr>
          <p:cNvPr id="71" name="Rounded Rectangle 33">
            <a:extLst>
              <a:ext uri="{FF2B5EF4-FFF2-40B4-BE49-F238E27FC236}">
                <a16:creationId xmlns:a16="http://schemas.microsoft.com/office/drawing/2014/main" id="{E94AF588-3825-454E-82AF-4C3BB38343EA}"/>
              </a:ext>
            </a:extLst>
          </p:cNvPr>
          <p:cNvSpPr/>
          <p:nvPr/>
        </p:nvSpPr>
        <p:spPr>
          <a:xfrm>
            <a:off x="5144134" y="3113641"/>
            <a:ext cx="780479" cy="773475"/>
          </a:xfrm>
          <a:prstGeom prst="round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Rel-18</a:t>
            </a:r>
          </a:p>
          <a:p>
            <a:pPr algn="ctr">
              <a:defRPr/>
            </a:pPr>
            <a:r>
              <a:rPr lang="en-US" sz="1100" dirty="0"/>
              <a:t>Stage 3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  <p:sp>
        <p:nvSpPr>
          <p:cNvPr id="75" name="TextBox 37">
            <a:extLst>
              <a:ext uri="{FF2B5EF4-FFF2-40B4-BE49-F238E27FC236}">
                <a16:creationId xmlns:a16="http://schemas.microsoft.com/office/drawing/2014/main" id="{BDA4398D-5B66-4EC5-A5B7-12A3008FA4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338" y="4319358"/>
            <a:ext cx="111746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 dirty="0">
                <a:latin typeface="Arial" panose="020B0604020202020204" pitchFamily="34" charset="0"/>
              </a:rPr>
              <a:t>Rel-19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 dirty="0">
                <a:latin typeface="Arial" panose="020B0604020202020204" pitchFamily="34" charset="0"/>
              </a:rPr>
              <a:t>Schedule</a:t>
            </a:r>
          </a:p>
        </p:txBody>
      </p:sp>
      <p:sp>
        <p:nvSpPr>
          <p:cNvPr id="77" name="TextBox 68">
            <a:extLst>
              <a:ext uri="{FF2B5EF4-FFF2-40B4-BE49-F238E27FC236}">
                <a16:creationId xmlns:a16="http://schemas.microsoft.com/office/drawing/2014/main" id="{C498BD05-704E-4A12-9634-E5CFF8B596EC}"/>
              </a:ext>
            </a:extLst>
          </p:cNvPr>
          <p:cNvSpPr txBox="1">
            <a:spLocks noChangeArrowheads="1"/>
          </p:cNvSpPr>
          <p:nvPr/>
        </p:nvSpPr>
        <p:spPr bwMode="auto">
          <a:xfrm rot="20391721">
            <a:off x="6240397" y="1793203"/>
            <a:ext cx="5677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03/24</a:t>
            </a:r>
          </a:p>
        </p:txBody>
      </p:sp>
      <p:cxnSp>
        <p:nvCxnSpPr>
          <p:cNvPr id="78" name="Straight Connector 66">
            <a:extLst>
              <a:ext uri="{FF2B5EF4-FFF2-40B4-BE49-F238E27FC236}">
                <a16:creationId xmlns:a16="http://schemas.microsoft.com/office/drawing/2014/main" id="{DCAA5E35-9B41-497A-AF8B-707B85605E9F}"/>
              </a:ext>
            </a:extLst>
          </p:cNvPr>
          <p:cNvCxnSpPr/>
          <p:nvPr/>
        </p:nvCxnSpPr>
        <p:spPr>
          <a:xfrm flipH="1">
            <a:off x="6453321" y="2560981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9" name="TextBox 27">
            <a:extLst>
              <a:ext uri="{FF2B5EF4-FFF2-40B4-BE49-F238E27FC236}">
                <a16:creationId xmlns:a16="http://schemas.microsoft.com/office/drawing/2014/main" id="{2FAA8276-3BFC-44FB-8DF5-6D67BC1BCB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0801" y="2057535"/>
            <a:ext cx="772969" cy="46166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SA#103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Q1/2024</a:t>
            </a:r>
          </a:p>
        </p:txBody>
      </p:sp>
      <p:sp>
        <p:nvSpPr>
          <p:cNvPr id="51" name="Rounded Rectangle 33">
            <a:extLst>
              <a:ext uri="{FF2B5EF4-FFF2-40B4-BE49-F238E27FC236}">
                <a16:creationId xmlns:a16="http://schemas.microsoft.com/office/drawing/2014/main" id="{5BC53A77-5245-45FD-967A-50D98C3F9FA3}"/>
              </a:ext>
            </a:extLst>
          </p:cNvPr>
          <p:cNvSpPr/>
          <p:nvPr/>
        </p:nvSpPr>
        <p:spPr>
          <a:xfrm>
            <a:off x="4168165" y="4148062"/>
            <a:ext cx="780479" cy="773475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Rel-19</a:t>
            </a:r>
          </a:p>
          <a:p>
            <a:pPr algn="ctr">
              <a:defRPr/>
            </a:pPr>
            <a:r>
              <a:rPr lang="en-US" sz="1100" dirty="0"/>
              <a:t>Stage 1</a:t>
            </a:r>
          </a:p>
          <a:p>
            <a:pPr algn="ctr">
              <a:defRPr/>
            </a:pPr>
            <a:r>
              <a:rPr lang="en-US" sz="1100" dirty="0"/>
              <a:t>80%</a:t>
            </a:r>
          </a:p>
        </p:txBody>
      </p:sp>
      <p:sp>
        <p:nvSpPr>
          <p:cNvPr id="52" name="Rounded Rectangle 33">
            <a:extLst>
              <a:ext uri="{FF2B5EF4-FFF2-40B4-BE49-F238E27FC236}">
                <a16:creationId xmlns:a16="http://schemas.microsoft.com/office/drawing/2014/main" id="{C773E97D-F7EC-4922-8961-5D34FDF748EB}"/>
              </a:ext>
            </a:extLst>
          </p:cNvPr>
          <p:cNvSpPr/>
          <p:nvPr/>
        </p:nvSpPr>
        <p:spPr>
          <a:xfrm>
            <a:off x="3218205" y="3113640"/>
            <a:ext cx="780479" cy="77347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Rel-18</a:t>
            </a:r>
          </a:p>
          <a:p>
            <a:pPr algn="ctr">
              <a:defRPr/>
            </a:pPr>
            <a:r>
              <a:rPr lang="en-US" sz="1100" dirty="0"/>
              <a:t>Stage 2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D221C109-7BFB-4CB8-916E-179D37D62A38}"/>
              </a:ext>
            </a:extLst>
          </p:cNvPr>
          <p:cNvCxnSpPr>
            <a:stCxn id="64" idx="3"/>
            <a:endCxn id="52" idx="1"/>
          </p:cNvCxnSpPr>
          <p:nvPr/>
        </p:nvCxnSpPr>
        <p:spPr>
          <a:xfrm flipV="1">
            <a:off x="3039523" y="3500378"/>
            <a:ext cx="178682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68">
            <a:extLst>
              <a:ext uri="{FF2B5EF4-FFF2-40B4-BE49-F238E27FC236}">
                <a16:creationId xmlns:a16="http://schemas.microsoft.com/office/drawing/2014/main" id="{7BD414B5-1001-4526-A111-2540769033AC}"/>
              </a:ext>
            </a:extLst>
          </p:cNvPr>
          <p:cNvSpPr txBox="1">
            <a:spLocks noChangeArrowheads="1"/>
          </p:cNvSpPr>
          <p:nvPr/>
        </p:nvSpPr>
        <p:spPr bwMode="auto">
          <a:xfrm rot="20391721">
            <a:off x="7197629" y="1796632"/>
            <a:ext cx="5677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06/24</a:t>
            </a:r>
          </a:p>
        </p:txBody>
      </p:sp>
      <p:cxnSp>
        <p:nvCxnSpPr>
          <p:cNvPr id="55" name="Straight Connector 66">
            <a:extLst>
              <a:ext uri="{FF2B5EF4-FFF2-40B4-BE49-F238E27FC236}">
                <a16:creationId xmlns:a16="http://schemas.microsoft.com/office/drawing/2014/main" id="{8E96B022-F8A9-4226-9E7C-3C5751CC7591}"/>
              </a:ext>
            </a:extLst>
          </p:cNvPr>
          <p:cNvCxnSpPr/>
          <p:nvPr/>
        </p:nvCxnSpPr>
        <p:spPr>
          <a:xfrm flipH="1">
            <a:off x="7410553" y="2564410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6" name="TextBox 27">
            <a:extLst>
              <a:ext uri="{FF2B5EF4-FFF2-40B4-BE49-F238E27FC236}">
                <a16:creationId xmlns:a16="http://schemas.microsoft.com/office/drawing/2014/main" id="{6940EDF5-B5E5-4C7D-ADCD-59E69E40D3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8033" y="2060964"/>
            <a:ext cx="772969" cy="46166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SA#104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Q2/2024</a:t>
            </a:r>
          </a:p>
        </p:txBody>
      </p:sp>
      <p:sp>
        <p:nvSpPr>
          <p:cNvPr id="81" name="TextBox 68">
            <a:extLst>
              <a:ext uri="{FF2B5EF4-FFF2-40B4-BE49-F238E27FC236}">
                <a16:creationId xmlns:a16="http://schemas.microsoft.com/office/drawing/2014/main" id="{58DD3F35-3137-4790-9A88-243CD317B23E}"/>
              </a:ext>
            </a:extLst>
          </p:cNvPr>
          <p:cNvSpPr txBox="1">
            <a:spLocks noChangeArrowheads="1"/>
          </p:cNvSpPr>
          <p:nvPr/>
        </p:nvSpPr>
        <p:spPr bwMode="auto">
          <a:xfrm rot="20391721">
            <a:off x="8150008" y="1796634"/>
            <a:ext cx="5677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09/24</a:t>
            </a:r>
          </a:p>
        </p:txBody>
      </p:sp>
      <p:cxnSp>
        <p:nvCxnSpPr>
          <p:cNvPr id="82" name="Straight Connector 66">
            <a:extLst>
              <a:ext uri="{FF2B5EF4-FFF2-40B4-BE49-F238E27FC236}">
                <a16:creationId xmlns:a16="http://schemas.microsoft.com/office/drawing/2014/main" id="{62854765-A3AD-4AF6-BB1E-8166577ACFDA}"/>
              </a:ext>
            </a:extLst>
          </p:cNvPr>
          <p:cNvCxnSpPr/>
          <p:nvPr/>
        </p:nvCxnSpPr>
        <p:spPr>
          <a:xfrm flipH="1">
            <a:off x="8362932" y="2564412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3" name="TextBox 27">
            <a:extLst>
              <a:ext uri="{FF2B5EF4-FFF2-40B4-BE49-F238E27FC236}">
                <a16:creationId xmlns:a16="http://schemas.microsoft.com/office/drawing/2014/main" id="{DDC350CF-4E2E-41B0-8895-92ED2898CE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0412" y="2060966"/>
            <a:ext cx="772969" cy="46166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SA#105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Q3/2024</a:t>
            </a:r>
          </a:p>
        </p:txBody>
      </p:sp>
      <p:sp>
        <p:nvSpPr>
          <p:cNvPr id="84" name="TextBox 68">
            <a:extLst>
              <a:ext uri="{FF2B5EF4-FFF2-40B4-BE49-F238E27FC236}">
                <a16:creationId xmlns:a16="http://schemas.microsoft.com/office/drawing/2014/main" id="{AE94CC4A-328C-461A-A891-66071CE4C820}"/>
              </a:ext>
            </a:extLst>
          </p:cNvPr>
          <p:cNvSpPr txBox="1">
            <a:spLocks noChangeArrowheads="1"/>
          </p:cNvSpPr>
          <p:nvPr/>
        </p:nvSpPr>
        <p:spPr bwMode="auto">
          <a:xfrm rot="20391721">
            <a:off x="9117040" y="1796634"/>
            <a:ext cx="5677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12/24</a:t>
            </a:r>
          </a:p>
        </p:txBody>
      </p:sp>
      <p:cxnSp>
        <p:nvCxnSpPr>
          <p:cNvPr id="85" name="Straight Connector 66">
            <a:extLst>
              <a:ext uri="{FF2B5EF4-FFF2-40B4-BE49-F238E27FC236}">
                <a16:creationId xmlns:a16="http://schemas.microsoft.com/office/drawing/2014/main" id="{137C49D9-D6D4-4372-A2A5-E46EFE07A323}"/>
              </a:ext>
            </a:extLst>
          </p:cNvPr>
          <p:cNvCxnSpPr/>
          <p:nvPr/>
        </p:nvCxnSpPr>
        <p:spPr>
          <a:xfrm flipH="1">
            <a:off x="9329964" y="2564412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6" name="TextBox 27">
            <a:extLst>
              <a:ext uri="{FF2B5EF4-FFF2-40B4-BE49-F238E27FC236}">
                <a16:creationId xmlns:a16="http://schemas.microsoft.com/office/drawing/2014/main" id="{64F041E6-AB4C-470D-B788-6EF0F1B85E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97444" y="2060966"/>
            <a:ext cx="772969" cy="46166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SA#106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Q4/2024</a:t>
            </a:r>
          </a:p>
        </p:txBody>
      </p:sp>
      <p:sp>
        <p:nvSpPr>
          <p:cNvPr id="88" name="TextBox 68">
            <a:extLst>
              <a:ext uri="{FF2B5EF4-FFF2-40B4-BE49-F238E27FC236}">
                <a16:creationId xmlns:a16="http://schemas.microsoft.com/office/drawing/2014/main" id="{0337F2D9-BC7B-43D7-9070-E02719FB48E6}"/>
              </a:ext>
            </a:extLst>
          </p:cNvPr>
          <p:cNvSpPr txBox="1">
            <a:spLocks noChangeArrowheads="1"/>
          </p:cNvSpPr>
          <p:nvPr/>
        </p:nvSpPr>
        <p:spPr bwMode="auto">
          <a:xfrm rot="20391721">
            <a:off x="10068515" y="1800750"/>
            <a:ext cx="5677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03/25</a:t>
            </a:r>
          </a:p>
        </p:txBody>
      </p:sp>
      <p:cxnSp>
        <p:nvCxnSpPr>
          <p:cNvPr id="89" name="Straight Connector 66">
            <a:extLst>
              <a:ext uri="{FF2B5EF4-FFF2-40B4-BE49-F238E27FC236}">
                <a16:creationId xmlns:a16="http://schemas.microsoft.com/office/drawing/2014/main" id="{10235C57-CB74-4071-940D-559E2B1DACD4}"/>
              </a:ext>
            </a:extLst>
          </p:cNvPr>
          <p:cNvCxnSpPr/>
          <p:nvPr/>
        </p:nvCxnSpPr>
        <p:spPr>
          <a:xfrm flipH="1">
            <a:off x="10281439" y="2568528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0" name="TextBox 27">
            <a:extLst>
              <a:ext uri="{FF2B5EF4-FFF2-40B4-BE49-F238E27FC236}">
                <a16:creationId xmlns:a16="http://schemas.microsoft.com/office/drawing/2014/main" id="{A9BCCC14-8575-4ECA-9DD1-98B2DAE189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48919" y="2065082"/>
            <a:ext cx="772969" cy="46166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SA#107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Q1/2025</a:t>
            </a:r>
          </a:p>
        </p:txBody>
      </p:sp>
      <p:sp>
        <p:nvSpPr>
          <p:cNvPr id="94" name="Rounded Rectangle 33">
            <a:extLst>
              <a:ext uri="{FF2B5EF4-FFF2-40B4-BE49-F238E27FC236}">
                <a16:creationId xmlns:a16="http://schemas.microsoft.com/office/drawing/2014/main" id="{3F9E1B8B-5A7F-4FDF-A672-C71DEEE7D17B}"/>
              </a:ext>
            </a:extLst>
          </p:cNvPr>
          <p:cNvSpPr/>
          <p:nvPr/>
        </p:nvSpPr>
        <p:spPr>
          <a:xfrm>
            <a:off x="7036577" y="3121187"/>
            <a:ext cx="780479" cy="77347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Rel-18</a:t>
            </a:r>
          </a:p>
          <a:p>
            <a:pPr algn="ctr">
              <a:defRPr/>
            </a:pPr>
            <a:r>
              <a:rPr lang="en-US" sz="1100" dirty="0"/>
              <a:t>Code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  <p:sp>
        <p:nvSpPr>
          <p:cNvPr id="95" name="Rounded Rectangle 33">
            <a:extLst>
              <a:ext uri="{FF2B5EF4-FFF2-40B4-BE49-F238E27FC236}">
                <a16:creationId xmlns:a16="http://schemas.microsoft.com/office/drawing/2014/main" id="{207D9E74-9EE3-4D26-861C-8C668F6A994D}"/>
              </a:ext>
            </a:extLst>
          </p:cNvPr>
          <p:cNvSpPr/>
          <p:nvPr/>
        </p:nvSpPr>
        <p:spPr>
          <a:xfrm>
            <a:off x="6093135" y="3113639"/>
            <a:ext cx="780479" cy="77347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Rel-18</a:t>
            </a:r>
          </a:p>
          <a:p>
            <a:pPr algn="ctr">
              <a:defRPr/>
            </a:pPr>
            <a:r>
              <a:rPr lang="en-US" sz="1100" dirty="0"/>
              <a:t>Stage 3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  <p:cxnSp>
        <p:nvCxnSpPr>
          <p:cNvPr id="96" name="Straight Arrow Connector 95">
            <a:extLst>
              <a:ext uri="{FF2B5EF4-FFF2-40B4-BE49-F238E27FC236}">
                <a16:creationId xmlns:a16="http://schemas.microsoft.com/office/drawing/2014/main" id="{5C13BA3E-AAA5-4731-AE6B-DD1F1891A707}"/>
              </a:ext>
            </a:extLst>
          </p:cNvPr>
          <p:cNvCxnSpPr>
            <a:cxnSpLocks/>
            <a:stCxn id="71" idx="3"/>
            <a:endCxn id="95" idx="1"/>
          </p:cNvCxnSpPr>
          <p:nvPr/>
        </p:nvCxnSpPr>
        <p:spPr>
          <a:xfrm flipV="1">
            <a:off x="5924613" y="3500377"/>
            <a:ext cx="168522" cy="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Rounded Rectangle 33">
            <a:extLst>
              <a:ext uri="{FF2B5EF4-FFF2-40B4-BE49-F238E27FC236}">
                <a16:creationId xmlns:a16="http://schemas.microsoft.com/office/drawing/2014/main" id="{1036DBE6-2C7C-4352-AC31-186842D56F68}"/>
              </a:ext>
            </a:extLst>
          </p:cNvPr>
          <p:cNvSpPr/>
          <p:nvPr/>
        </p:nvSpPr>
        <p:spPr>
          <a:xfrm>
            <a:off x="5127870" y="4148061"/>
            <a:ext cx="780479" cy="773475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Rel-19</a:t>
            </a:r>
          </a:p>
          <a:p>
            <a:pPr algn="ctr">
              <a:defRPr/>
            </a:pPr>
            <a:r>
              <a:rPr lang="en-US" sz="1100" dirty="0"/>
              <a:t>Stage 1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  <p:sp>
        <p:nvSpPr>
          <p:cNvPr id="98" name="Rounded Rectangle 33">
            <a:extLst>
              <a:ext uri="{FF2B5EF4-FFF2-40B4-BE49-F238E27FC236}">
                <a16:creationId xmlns:a16="http://schemas.microsoft.com/office/drawing/2014/main" id="{543B333F-9E9C-4CDD-B8BB-225AFA1BB8DA}"/>
              </a:ext>
            </a:extLst>
          </p:cNvPr>
          <p:cNvSpPr/>
          <p:nvPr/>
        </p:nvSpPr>
        <p:spPr>
          <a:xfrm>
            <a:off x="6730568" y="4148060"/>
            <a:ext cx="4492470" cy="773475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Rel-19</a:t>
            </a:r>
          </a:p>
          <a:p>
            <a:pPr algn="ctr">
              <a:defRPr/>
            </a:pPr>
            <a:r>
              <a:rPr lang="en-US" sz="1100" dirty="0"/>
              <a:t>Stage 2 and 3 freeze TBD</a:t>
            </a:r>
          </a:p>
          <a:p>
            <a:pPr algn="ctr">
              <a:defRPr/>
            </a:pPr>
            <a:endParaRPr lang="en-US" sz="1100" dirty="0"/>
          </a:p>
        </p:txBody>
      </p:sp>
      <p:cxnSp>
        <p:nvCxnSpPr>
          <p:cNvPr id="99" name="Straight Arrow Connector 98">
            <a:extLst>
              <a:ext uri="{FF2B5EF4-FFF2-40B4-BE49-F238E27FC236}">
                <a16:creationId xmlns:a16="http://schemas.microsoft.com/office/drawing/2014/main" id="{BB9FFE61-2A16-4E01-83B4-DA15F85DF32B}"/>
              </a:ext>
            </a:extLst>
          </p:cNvPr>
          <p:cNvCxnSpPr>
            <a:cxnSpLocks/>
            <a:stCxn id="95" idx="3"/>
            <a:endCxn id="94" idx="1"/>
          </p:cNvCxnSpPr>
          <p:nvPr/>
        </p:nvCxnSpPr>
        <p:spPr>
          <a:xfrm>
            <a:off x="6873614" y="3500377"/>
            <a:ext cx="162963" cy="75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7826040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62AC140-58E4-429E-B6A7-A16F6CE62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/>
              <a:t>Thank You!</a:t>
            </a:r>
            <a:endParaRPr lang="en-US" altLang="en-US"/>
          </a:p>
        </p:txBody>
      </p:sp>
      <p:sp>
        <p:nvSpPr>
          <p:cNvPr id="17411" name="Content Placeholder 2">
            <a:extLst>
              <a:ext uri="{FF2B5EF4-FFF2-40B4-BE49-F238E27FC236}">
                <a16:creationId xmlns:a16="http://schemas.microsoft.com/office/drawing/2014/main" id="{3B74E3E3-8821-43AA-9960-9A2F7C0F1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24450" cy="4351338"/>
          </a:xfrm>
        </p:spPr>
        <p:txBody>
          <a:bodyPr>
            <a:normAutofit lnSpcReduction="10000"/>
          </a:bodyPr>
          <a:lstStyle/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Frédéric Gabin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3GPP SA4 Chair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mail: frederic.gabin@dolby.com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phone: +33 678448575</a:t>
            </a:r>
          </a:p>
          <a:p>
            <a:pPr marL="0" indent="0">
              <a:buFontTx/>
              <a:buNone/>
              <a:defRPr/>
            </a:pPr>
            <a:endParaRPr lang="sv-SE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0BF4D-B165-4C49-88D3-062043E4C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F639F3-3BD3-4C77-B720-4DF4ADD219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General information</a:t>
            </a:r>
          </a:p>
          <a:p>
            <a:r>
              <a:rPr lang="sv-SE" dirty="0"/>
              <a:t>Outcome of SA4 submissions</a:t>
            </a:r>
          </a:p>
          <a:p>
            <a:r>
              <a:rPr lang="sv-SE" dirty="0"/>
              <a:t>SA4 Calendar</a:t>
            </a:r>
          </a:p>
          <a:p>
            <a:r>
              <a:rPr lang="sv-SE" dirty="0"/>
              <a:t>Planning</a:t>
            </a:r>
          </a:p>
          <a:p>
            <a:r>
              <a:rPr lang="sv-SE" dirty="0"/>
              <a:t>Timeline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02187520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EA62F-77EA-4269-B2B3-149D052A0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General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321AD9-6172-4EE6-8DF0-EEF44C736C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u="sng" dirty="0"/>
              <a:t>Input</a:t>
            </a:r>
          </a:p>
          <a:p>
            <a:pPr lvl="1"/>
            <a:r>
              <a:rPr lang="en-GB" sz="2000" dirty="0"/>
              <a:t>The SA#98-e documents: </a:t>
            </a:r>
            <a:r>
              <a:rPr lang="en-US" sz="2000" dirty="0">
                <a:hlinkClick r:id="rId2"/>
              </a:rPr>
              <a:t>https://www.3gpp.org/ftp/tsg_sa/TSG_SA/TSGS_98E_Electronic_2022-12/Docs</a:t>
            </a:r>
            <a:r>
              <a:rPr lang="en-US" sz="2000" dirty="0"/>
              <a:t> </a:t>
            </a:r>
          </a:p>
          <a:p>
            <a:pPr lvl="1"/>
            <a:endParaRPr lang="en-GB" sz="2000" dirty="0">
              <a:highlight>
                <a:srgbClr val="FFFF00"/>
              </a:highlight>
            </a:endParaRPr>
          </a:p>
          <a:p>
            <a:pPr lvl="1"/>
            <a:r>
              <a:rPr lang="en-GB" sz="2000" dirty="0"/>
              <a:t>The RAN#98-e documents: </a:t>
            </a:r>
            <a:r>
              <a:rPr lang="en-US" sz="2000" dirty="0">
                <a:hlinkClick r:id="rId3"/>
              </a:rPr>
              <a:t>https://www.3gpp.org/ftp/tsg_ran/TSG_RAN/TSGR_98e/Docs</a:t>
            </a:r>
            <a:r>
              <a:rPr lang="en-US" sz="2000" dirty="0"/>
              <a:t> </a:t>
            </a:r>
          </a:p>
          <a:p>
            <a:pPr lvl="1"/>
            <a:endParaRPr lang="en-GB" sz="2000" dirty="0">
              <a:highlight>
                <a:srgbClr val="FFFF00"/>
              </a:highlight>
            </a:endParaRPr>
          </a:p>
          <a:p>
            <a:pPr lvl="1"/>
            <a:r>
              <a:rPr lang="en-GB" sz="2000" dirty="0"/>
              <a:t>The CT#98-e documents: </a:t>
            </a:r>
            <a:r>
              <a:rPr lang="en-US" sz="2000" dirty="0">
                <a:hlinkClick r:id="rId4"/>
              </a:rPr>
              <a:t>https://www.3gpp.org/ftp/tsg_ct/TSG_CT/TSGC_98e/Docs</a:t>
            </a:r>
            <a:r>
              <a:rPr lang="en-US" sz="2000" dirty="0"/>
              <a:t> </a:t>
            </a:r>
            <a:endParaRPr lang="en-GB" sz="2000" dirty="0">
              <a:highlight>
                <a:srgbClr val="FFFF00"/>
              </a:highlight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1235D6-695C-4AE1-8BD0-6DA98BE0EE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sv-SE" sz="2400" u="sng" dirty="0"/>
              <a:t>Reports</a:t>
            </a:r>
          </a:p>
          <a:p>
            <a:pPr lvl="1"/>
            <a:r>
              <a:rPr lang="en-GB" sz="2000" dirty="0"/>
              <a:t>SA#98-e report: </a:t>
            </a:r>
            <a:r>
              <a:rPr lang="en-US" sz="2000" dirty="0">
                <a:hlinkClick r:id="rId5"/>
              </a:rPr>
              <a:t>https://www.3gpp.org/ftp/tsg_sa/TSG_SA/TSGS_98E_Electronic_2022-12/Report</a:t>
            </a:r>
            <a:r>
              <a:rPr lang="en-US" sz="2000" dirty="0"/>
              <a:t> </a:t>
            </a:r>
          </a:p>
          <a:p>
            <a:pPr lvl="1"/>
            <a:endParaRPr lang="en-GB" sz="2000" dirty="0">
              <a:highlight>
                <a:srgbClr val="FFFF00"/>
              </a:highlight>
            </a:endParaRPr>
          </a:p>
          <a:p>
            <a:pPr lvl="1"/>
            <a:r>
              <a:rPr lang="en-GB" sz="2000" dirty="0"/>
              <a:t>SA4 report to SA: </a:t>
            </a:r>
            <a:r>
              <a:rPr lang="en-US" sz="2000" i="0" u="sng" dirty="0">
                <a:solidFill>
                  <a:srgbClr val="0000FF"/>
                </a:solidFill>
                <a:effectLst/>
                <a:hlinkClick r:id="rId6" action="ppaction://hlinkfile"/>
              </a:rPr>
              <a:t>SP-221284</a:t>
            </a:r>
            <a:endParaRPr lang="en-US" sz="2000" i="0" u="sng" dirty="0">
              <a:solidFill>
                <a:srgbClr val="0000FF"/>
              </a:solidFill>
              <a:effectLst/>
            </a:endParaRPr>
          </a:p>
          <a:p>
            <a:pPr lvl="1"/>
            <a:r>
              <a:rPr lang="en-US" sz="2000" dirty="0"/>
              <a:t>RAN report to SA: </a:t>
            </a:r>
            <a:r>
              <a:rPr lang="en-US" sz="2000" i="0" u="sng" dirty="0">
                <a:solidFill>
                  <a:srgbClr val="0000FF"/>
                </a:solidFill>
                <a:effectLst/>
                <a:hlinkClick r:id="rId7" action="ppaction://hlinkfile"/>
              </a:rPr>
              <a:t>SP-221350</a:t>
            </a:r>
            <a:endParaRPr lang="en-US" sz="2000" i="0" u="sng" dirty="0">
              <a:solidFill>
                <a:srgbClr val="0000FF"/>
              </a:solidFill>
              <a:effectLst/>
            </a:endParaRPr>
          </a:p>
          <a:p>
            <a:pPr lvl="1"/>
            <a:r>
              <a:rPr lang="en-US" sz="2000" dirty="0"/>
              <a:t>CT report to SA: </a:t>
            </a:r>
            <a:r>
              <a:rPr lang="en-US" sz="2000" i="0" u="sng" dirty="0">
                <a:solidFill>
                  <a:srgbClr val="0000FF"/>
                </a:solidFill>
                <a:effectLst/>
                <a:hlinkClick r:id="rId8" action="ppaction://hlinkfile"/>
              </a:rPr>
              <a:t>SP-221314</a:t>
            </a:r>
            <a:endParaRPr lang="en-US" sz="2000" i="0" u="sng" dirty="0">
              <a:solidFill>
                <a:srgbClr val="0000FF"/>
              </a:solidFill>
              <a:effectLst/>
            </a:endParaRPr>
          </a:p>
          <a:p>
            <a:pPr lvl="1"/>
            <a:r>
              <a:rPr lang="en-US" sz="2000" dirty="0"/>
              <a:t>Workplan: </a:t>
            </a:r>
            <a:r>
              <a:rPr lang="en-US" sz="2000" i="0" u="sng" dirty="0">
                <a:solidFill>
                  <a:srgbClr val="0000FF"/>
                </a:solidFill>
                <a:effectLst/>
                <a:hlinkClick r:id="rId9" action="ppaction://hlinkfile"/>
              </a:rPr>
              <a:t>SP-221352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408500679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0ABC1-E959-40A4-87E2-B56926DFE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Outcome of SA4 submissions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1E2C71D-159C-4427-AF4A-F930C16488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All SA4 documents to SA#98-e were noted or approved as requested except:</a:t>
            </a:r>
          </a:p>
          <a:p>
            <a:pPr lvl="1"/>
            <a:r>
              <a:rPr lang="en-US" sz="1400" b="1" i="0" u="sng" dirty="0">
                <a:solidFill>
                  <a:srgbClr val="0000FF"/>
                </a:solidFill>
                <a:effectLst/>
                <a:hlinkClick r:id="rId2" action="ppaction://hlinkfile"/>
              </a:rPr>
              <a:t>SP-221047</a:t>
            </a:r>
            <a:r>
              <a:rPr lang="en-US" sz="1400" b="1" i="0" dirty="0">
                <a:solidFill>
                  <a:srgbClr val="0000FF"/>
                </a:solidFill>
                <a:effectLst/>
              </a:rPr>
              <a:t> </a:t>
            </a:r>
            <a:r>
              <a:rPr lang="en-US" sz="1400" b="0" i="0" dirty="0">
                <a:solidFill>
                  <a:srgbClr val="000000"/>
                </a:solidFill>
                <a:effectLst/>
              </a:rPr>
              <a:t>CR Pack on ATIAS </a:t>
            </a:r>
            <a:r>
              <a:rPr lang="en-US" sz="1400" b="0" i="0" dirty="0">
                <a:effectLst/>
              </a:rPr>
              <a:t>was</a:t>
            </a:r>
            <a:r>
              <a:rPr lang="en-US" sz="1400" b="0" i="0" dirty="0">
                <a:solidFill>
                  <a:srgbClr val="FF0000"/>
                </a:solidFill>
                <a:effectLst/>
              </a:rPr>
              <a:t> revised </a:t>
            </a:r>
            <a:r>
              <a:rPr lang="en-US" sz="1400" b="0" i="0" dirty="0">
                <a:solidFill>
                  <a:srgbClr val="000000"/>
                </a:solidFill>
                <a:effectLst/>
              </a:rPr>
              <a:t>to </a:t>
            </a:r>
            <a:r>
              <a:rPr lang="en-US" sz="1400" b="1" i="0" u="sng" dirty="0">
                <a:solidFill>
                  <a:srgbClr val="0000FF"/>
                </a:solidFill>
                <a:effectLst/>
                <a:hlinkClick r:id="rId3" action="ppaction://hlinkfile"/>
              </a:rPr>
              <a:t>SP-221058</a:t>
            </a:r>
            <a:r>
              <a:rPr lang="en-US" sz="1400" b="1" i="0" dirty="0">
                <a:solidFill>
                  <a:srgbClr val="0000FF"/>
                </a:solidFill>
                <a:effectLst/>
              </a:rPr>
              <a:t> </a:t>
            </a:r>
            <a:r>
              <a:rPr lang="en-US" sz="1400" b="0" i="0" dirty="0">
                <a:solidFill>
                  <a:srgbClr val="000000"/>
                </a:solidFill>
                <a:effectLst/>
              </a:rPr>
              <a:t>26.260 CR0004R2 (Rel-18, 'D'): Corrections to TS 26.260 Clause 4 which was </a:t>
            </a:r>
            <a:r>
              <a:rPr lang="en-US" sz="1400" b="0" i="0" dirty="0">
                <a:solidFill>
                  <a:srgbClr val="FF0000"/>
                </a:solidFill>
                <a:effectLst/>
              </a:rPr>
              <a:t>approved</a:t>
            </a:r>
            <a:r>
              <a:rPr lang="en-US" sz="1400" b="0" i="0" dirty="0">
                <a:solidFill>
                  <a:srgbClr val="000000"/>
                </a:solidFill>
                <a:effectLst/>
              </a:rPr>
              <a:t>.</a:t>
            </a:r>
            <a:endParaRPr lang="en-US" sz="1400" b="1" i="0" u="sng" dirty="0">
              <a:solidFill>
                <a:srgbClr val="0000FF"/>
              </a:solidFill>
              <a:effectLst/>
            </a:endParaRPr>
          </a:p>
          <a:p>
            <a:pPr lvl="1"/>
            <a:r>
              <a:rPr lang="en-US" sz="1400" b="1" i="0" u="sng" dirty="0">
                <a:solidFill>
                  <a:srgbClr val="0000FF"/>
                </a:solidFill>
                <a:effectLst/>
                <a:hlinkClick r:id="rId4" action="ppaction://hlinkfile"/>
              </a:rPr>
              <a:t>SP-221044</a:t>
            </a:r>
            <a:r>
              <a:rPr lang="en-US" sz="1400" b="0" i="0" dirty="0">
                <a:solidFill>
                  <a:srgbClr val="000000"/>
                </a:solidFill>
                <a:effectLst/>
              </a:rPr>
              <a:t> CR Pack on 5MBP3 was </a:t>
            </a:r>
            <a:r>
              <a:rPr lang="en-US" sz="1400" b="0" i="0" dirty="0">
                <a:solidFill>
                  <a:srgbClr val="FF0000"/>
                </a:solidFill>
                <a:effectLst/>
              </a:rPr>
              <a:t>revised</a:t>
            </a:r>
            <a:r>
              <a:rPr lang="en-US" sz="1400" b="0" i="0" dirty="0">
                <a:solidFill>
                  <a:srgbClr val="000000"/>
                </a:solidFill>
                <a:effectLst/>
              </a:rPr>
              <a:t> to </a:t>
            </a:r>
            <a:r>
              <a:rPr lang="en-US" sz="1400" b="1" i="0" u="sng" dirty="0">
                <a:solidFill>
                  <a:srgbClr val="0000FF"/>
                </a:solidFill>
                <a:effectLst/>
                <a:hlinkClick r:id="rId5" action="ppaction://hlinkfile"/>
              </a:rPr>
              <a:t>SP-221059</a:t>
            </a:r>
            <a:r>
              <a:rPr lang="en-US" sz="1400" b="0" i="0" dirty="0">
                <a:solidFill>
                  <a:srgbClr val="000000"/>
                </a:solidFill>
                <a:effectLst/>
              </a:rPr>
              <a:t> 26.517 CR0003R3 (Rel-17, 'F'): [5MBP3] Alignment of User Service Announcement with Stage 2 which was </a:t>
            </a:r>
            <a:r>
              <a:rPr lang="en-US" sz="1400" b="0" i="0" dirty="0">
                <a:solidFill>
                  <a:srgbClr val="FF0000"/>
                </a:solidFill>
                <a:effectLst/>
              </a:rPr>
              <a:t>approved</a:t>
            </a:r>
            <a:r>
              <a:rPr lang="en-US" sz="1400" b="0" i="0" dirty="0">
                <a:solidFill>
                  <a:srgbClr val="000000"/>
                </a:solidFill>
                <a:effectLst/>
              </a:rPr>
              <a:t>.</a:t>
            </a:r>
          </a:p>
          <a:p>
            <a:pPr lvl="1"/>
            <a:r>
              <a:rPr lang="en-US" sz="1400" b="1" i="0" u="sng" dirty="0">
                <a:solidFill>
                  <a:srgbClr val="0000FF"/>
                </a:solidFill>
                <a:effectLst/>
                <a:hlinkClick r:id="rId6" action="ppaction://hlinkfile"/>
              </a:rPr>
              <a:t>SP-221054</a:t>
            </a:r>
            <a:r>
              <a:rPr lang="en-US" sz="1400" dirty="0">
                <a:solidFill>
                  <a:srgbClr val="000000"/>
                </a:solidFill>
              </a:rPr>
              <a:t> </a:t>
            </a:r>
            <a:r>
              <a:rPr lang="en-US" sz="1400" b="0" i="0" dirty="0">
                <a:solidFill>
                  <a:srgbClr val="000000"/>
                </a:solidFill>
                <a:effectLst/>
              </a:rPr>
              <a:t>CR Pack on </a:t>
            </a:r>
            <a:r>
              <a:rPr lang="en-US" sz="1400" b="0" i="0" dirty="0" err="1">
                <a:solidFill>
                  <a:srgbClr val="000000"/>
                </a:solidFill>
                <a:effectLst/>
              </a:rPr>
              <a:t>NR_QoE_enh</a:t>
            </a:r>
            <a:r>
              <a:rPr lang="en-US" sz="1400" b="0" i="0" dirty="0">
                <a:solidFill>
                  <a:srgbClr val="000000"/>
                </a:solidFill>
                <a:effectLst/>
              </a:rPr>
              <a:t>-Core was partially approved as 26.114 CR0538R1 proposed in SP-221273 was </a:t>
            </a:r>
            <a:r>
              <a:rPr lang="en-US" sz="1400" b="0" i="0" dirty="0">
                <a:solidFill>
                  <a:srgbClr val="FF0000"/>
                </a:solidFill>
                <a:effectLst/>
              </a:rPr>
              <a:t>revised</a:t>
            </a:r>
            <a:r>
              <a:rPr lang="en-US" sz="1400" b="0" i="0" dirty="0">
                <a:solidFill>
                  <a:srgbClr val="000000"/>
                </a:solidFill>
                <a:effectLst/>
              </a:rPr>
              <a:t> to </a:t>
            </a:r>
            <a:r>
              <a:rPr lang="en-US" sz="1400" b="1" i="0" u="sng" dirty="0">
                <a:solidFill>
                  <a:srgbClr val="0000FF"/>
                </a:solidFill>
                <a:effectLst/>
                <a:hlinkClick r:id="rId7" action="ppaction://hlinkfile"/>
              </a:rPr>
              <a:t>SP-221273</a:t>
            </a:r>
            <a:r>
              <a:rPr lang="en-US" sz="1400" b="0" i="0" dirty="0">
                <a:solidFill>
                  <a:srgbClr val="000000"/>
                </a:solidFill>
                <a:effectLst/>
              </a:rPr>
              <a:t> CR0538R2 (Rel-18, 'A'): CR to TS 26.114 Add slice scope into the </a:t>
            </a:r>
            <a:r>
              <a:rPr lang="en-US" sz="1400" b="0" i="0" dirty="0" err="1">
                <a:solidFill>
                  <a:srgbClr val="000000"/>
                </a:solidFill>
                <a:effectLst/>
              </a:rPr>
              <a:t>QoE</a:t>
            </a:r>
            <a:r>
              <a:rPr lang="en-US" sz="1400" b="0" i="0" dirty="0">
                <a:solidFill>
                  <a:srgbClr val="000000"/>
                </a:solidFill>
                <a:effectLst/>
              </a:rPr>
              <a:t> configuration (as it should be a Rel-18 mirror CR to CR0532R2) which was </a:t>
            </a:r>
            <a:r>
              <a:rPr lang="en-US" sz="1400" b="0" i="0" dirty="0">
                <a:solidFill>
                  <a:srgbClr val="FF0000"/>
                </a:solidFill>
                <a:effectLst/>
              </a:rPr>
              <a:t>approved</a:t>
            </a:r>
            <a:r>
              <a:rPr lang="en-US" sz="1400" b="0" i="0" dirty="0">
                <a:solidFill>
                  <a:srgbClr val="000000"/>
                </a:solidFill>
                <a:effectLst/>
              </a:rPr>
              <a:t>.</a:t>
            </a:r>
            <a:endParaRPr lang="en-US" sz="1400" dirty="0"/>
          </a:p>
          <a:p>
            <a:pPr lvl="1"/>
            <a:r>
              <a:rPr lang="en-US" sz="1400" b="1" i="0" u="sng" dirty="0">
                <a:solidFill>
                  <a:srgbClr val="0000FF"/>
                </a:solidFill>
                <a:effectLst/>
                <a:hlinkClick r:id="rId8" action="ppaction://hlinkfile"/>
              </a:rPr>
              <a:t>SP-221034</a:t>
            </a:r>
            <a:r>
              <a:rPr lang="en-US" sz="1400" dirty="0"/>
              <a:t> </a:t>
            </a:r>
            <a:r>
              <a:rPr lang="en-US" sz="1400" b="0" i="0" dirty="0">
                <a:solidFill>
                  <a:srgbClr val="000000"/>
                </a:solidFill>
                <a:effectLst/>
              </a:rPr>
              <a:t>WID on Enhanced Multiparty RTT was </a:t>
            </a:r>
            <a:r>
              <a:rPr lang="en-US" sz="1400" b="0" i="0" dirty="0">
                <a:solidFill>
                  <a:srgbClr val="FF0000"/>
                </a:solidFill>
                <a:effectLst/>
              </a:rPr>
              <a:t>revised</a:t>
            </a:r>
            <a:r>
              <a:rPr lang="en-US" sz="1400" b="0" i="0" dirty="0">
                <a:solidFill>
                  <a:srgbClr val="000000"/>
                </a:solidFill>
                <a:effectLst/>
              </a:rPr>
              <a:t> to </a:t>
            </a:r>
            <a:r>
              <a:rPr lang="en-US" sz="1400" b="1" i="0" u="sng" dirty="0">
                <a:solidFill>
                  <a:srgbClr val="0000FF"/>
                </a:solidFill>
                <a:effectLst/>
                <a:hlinkClick r:id="rId9" action="ppaction://hlinkfile"/>
              </a:rPr>
              <a:t>SP-221346</a:t>
            </a:r>
            <a:r>
              <a:rPr lang="en-US" sz="1400" b="0" i="0" dirty="0">
                <a:solidFill>
                  <a:srgbClr val="000000"/>
                </a:solidFill>
                <a:effectLst/>
              </a:rPr>
              <a:t> WID on Multiparty Real-Time Text</a:t>
            </a:r>
            <a:r>
              <a:rPr lang="en-US" sz="1400" dirty="0"/>
              <a:t> which was </a:t>
            </a:r>
            <a:r>
              <a:rPr lang="en-US" sz="1400" dirty="0">
                <a:solidFill>
                  <a:srgbClr val="FF0000"/>
                </a:solidFill>
              </a:rPr>
              <a:t>approved</a:t>
            </a:r>
            <a:r>
              <a:rPr lang="en-US" sz="1400" dirty="0"/>
              <a:t>.</a:t>
            </a:r>
          </a:p>
          <a:p>
            <a:pPr lvl="1"/>
            <a:r>
              <a:rPr lang="en-US" sz="1400" b="1" i="0" u="sng" dirty="0">
                <a:solidFill>
                  <a:srgbClr val="0000FF"/>
                </a:solidFill>
                <a:effectLst/>
                <a:hlinkClick r:id="rId10" action="ppaction://hlinkfile"/>
              </a:rPr>
              <a:t>SP-221035</a:t>
            </a:r>
            <a:r>
              <a:rPr lang="en-US" sz="1400" dirty="0"/>
              <a:t> </a:t>
            </a:r>
            <a:r>
              <a:rPr lang="en-US" sz="1400" b="0" i="0" dirty="0">
                <a:solidFill>
                  <a:srgbClr val="000000"/>
                </a:solidFill>
                <a:effectLst/>
              </a:rPr>
              <a:t>Feasibility Study on Diverse audio Capturing system for End-user Devices</a:t>
            </a:r>
            <a:r>
              <a:rPr lang="en-US" sz="1400" dirty="0"/>
              <a:t> was </a:t>
            </a:r>
            <a:r>
              <a:rPr lang="en-US" sz="1400" dirty="0">
                <a:solidFill>
                  <a:srgbClr val="FF0000"/>
                </a:solidFill>
              </a:rPr>
              <a:t>revised</a:t>
            </a:r>
            <a:r>
              <a:rPr lang="en-US" sz="1400" dirty="0"/>
              <a:t> to </a:t>
            </a:r>
            <a:r>
              <a:rPr lang="en-US" sz="1400" b="1" i="0" u="sng" dirty="0">
                <a:solidFill>
                  <a:srgbClr val="0000FF"/>
                </a:solidFill>
                <a:effectLst/>
                <a:hlinkClick r:id="rId11" action="ppaction://hlinkfile"/>
              </a:rPr>
              <a:t>SP-221330</a:t>
            </a:r>
            <a:r>
              <a:rPr lang="en-US" sz="1400" dirty="0"/>
              <a:t> which was </a:t>
            </a:r>
            <a:r>
              <a:rPr lang="en-US" sz="1400" dirty="0">
                <a:solidFill>
                  <a:srgbClr val="FF0000"/>
                </a:solidFill>
              </a:rPr>
              <a:t>approved</a:t>
            </a:r>
            <a:r>
              <a:rPr lang="en-US" sz="1400" dirty="0"/>
              <a:t>. </a:t>
            </a:r>
          </a:p>
          <a:p>
            <a:pPr lvl="1"/>
            <a:endParaRPr lang="en-US" sz="1400" dirty="0"/>
          </a:p>
          <a:p>
            <a:pPr lvl="1"/>
            <a:endParaRPr lang="en-US" sz="1600" dirty="0"/>
          </a:p>
          <a:p>
            <a:pPr lvl="1">
              <a:spcAft>
                <a:spcPts val="600"/>
              </a:spcAft>
              <a:tabLst>
                <a:tab pos="540385" algn="l"/>
                <a:tab pos="900430" algn="l"/>
              </a:tabLst>
            </a:pPr>
            <a:endParaRPr lang="fr-FR" sz="1600" dirty="0">
              <a:effectLst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0294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ACEED66-FF88-4A70-A1A4-57E9B63A1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Other aspects – SA4 calendar - 2023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5565F96-112B-4BE6-9572-C65D6BF76F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fr-FR" dirty="0"/>
          </a:p>
          <a:p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1F96760-53E3-4077-9A9A-1668AC74DD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950523"/>
              </p:ext>
            </p:extLst>
          </p:nvPr>
        </p:nvGraphicFramePr>
        <p:xfrm>
          <a:off x="2196042" y="2020470"/>
          <a:ext cx="7559675" cy="41328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35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523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23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75231"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Meetings in 2023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Dates 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Venue and Host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SA4#122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20-24 February 2023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</a:t>
                      </a:r>
                      <a:r>
                        <a:rPr lang="en-US" sz="1400" b="0" u="sng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E3MAG</a:t>
                      </a: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, Venue: </a:t>
                      </a:r>
                      <a:r>
                        <a:rPr lang="en-US" sz="1400" b="0" u="sng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Athens, Greece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SA4#123-e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17-21 April 2023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</a:t>
                      </a:r>
                      <a:r>
                        <a:rPr lang="en-US" sz="1400" b="0" u="sng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MCC, Electronic meeting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SA4#124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22-26 May 2023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</a:t>
                      </a:r>
                      <a:r>
                        <a:rPr lang="en-US" sz="1400" b="0" u="sng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Europe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SA4#125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21-25 August 2023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</a:t>
                      </a:r>
                      <a:r>
                        <a:rPr lang="en-US" sz="1400" b="0" u="sng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EF3</a:t>
                      </a: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, Venue:</a:t>
                      </a:r>
                      <a:r>
                        <a:rPr lang="en-US" sz="1400" b="0" u="none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u="sng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Gothenburg, Sweden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SA4#126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 13-17 November 2023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</a:t>
                      </a:r>
                      <a:r>
                        <a:rPr lang="en-US" sz="1400" b="0" u="sng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NAF3</a:t>
                      </a: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, Venue: </a:t>
                      </a:r>
                      <a:r>
                        <a:rPr lang="en-US" sz="1400" b="0" u="sng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Chicago, USA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7932978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9974859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ACEED66-FF88-4A70-A1A4-57E9B63A1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Other aspects – SA4 calendar - 2024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5565F96-112B-4BE6-9572-C65D6BF76F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fr-FR" dirty="0"/>
          </a:p>
          <a:p>
            <a:endParaRPr lang="en-US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8F0CFE3A-1AAE-464E-A591-816FF31D1A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3918463"/>
              </p:ext>
            </p:extLst>
          </p:nvPr>
        </p:nvGraphicFramePr>
        <p:xfrm>
          <a:off x="2271196" y="1827385"/>
          <a:ext cx="7559675" cy="45338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35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523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23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9541"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Meetings in 2024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Dates 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Venue and Host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3802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SA4#127/-e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29 January - 2 February 2024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OR,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24 January - 2 February 2024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TBD</a:t>
                      </a:r>
                    </a:p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(TBD ETSI, </a:t>
                      </a:r>
                      <a:r>
                        <a:rPr lang="en-US" sz="1400" b="0" dirty="0" err="1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Singapour</a:t>
                      </a:r>
                      <a:r>
                        <a:rPr lang="en-US" sz="14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, Explore possibilities for individual host or e-meeting)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1976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SA4#127bis</a:t>
                      </a:r>
                      <a:r>
                        <a:rPr lang="en-US" sz="1400" b="0" strike="sngStrike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-e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strike="sng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8-12 April 2024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strike="sng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OR,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8-12 April 2024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</a:t>
                      </a:r>
                      <a:r>
                        <a:rPr lang="en-US" sz="1400" b="0" u="sng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MCC, Electronic meeting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1976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SA4#128/-e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20-24 May 2024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OR,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20-27 May 2024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</a:t>
                      </a:r>
                      <a:r>
                        <a:rPr lang="en-US" sz="14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Asia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93802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SA4#129/-e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[F2F: 22-26 July 2024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OR, 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17-26 July 2024] 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Note: dates TBC due to MPEG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</a:t>
                      </a:r>
                      <a:r>
                        <a:rPr lang="en-US" sz="14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91976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SA4#130/-e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 18-22 November 2024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OR,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13-22 November 2024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</a:t>
                      </a:r>
                      <a:r>
                        <a:rPr lang="en-US" sz="14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North-America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7932978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345804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2DF839-AA8A-418B-B492-2BF275D1D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Planning – Rel-18 – SA, RAN and CT</a:t>
            </a:r>
            <a:endParaRPr lang="sv-SE" dirty="0">
              <a:solidFill>
                <a:srgbClr val="FF0000"/>
              </a:solidFill>
            </a:endParaRP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DAB644C0-811B-4FC1-AA51-A7D8775053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1857" y="1812913"/>
            <a:ext cx="8733026" cy="4578568"/>
          </a:xfrm>
          <a:prstGeom prst="rect">
            <a:avLst/>
          </a:prstGeom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D5DB4809-204A-42B9-8669-E5B04F3DD156}"/>
              </a:ext>
            </a:extLst>
          </p:cNvPr>
          <p:cNvSpPr txBox="1"/>
          <p:nvPr/>
        </p:nvSpPr>
        <p:spPr>
          <a:xfrm>
            <a:off x="9804903" y="3429000"/>
            <a:ext cx="20732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As endorsed by joint SA, RAN and CT in </a:t>
            </a:r>
            <a:r>
              <a:rPr lang="en-GB" sz="18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SP-221317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1947279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2DF839-AA8A-418B-B492-2BF275D1D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Planning – Rel-18</a:t>
            </a:r>
            <a:endParaRPr lang="sv-SE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D7967-E6EE-4B47-8F96-83A287842A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sz="2400" dirty="0"/>
              <a:t>Release 18 planning</a:t>
            </a:r>
            <a:endParaRPr lang="sv-SE" sz="2400" dirty="0">
              <a:solidFill>
                <a:srgbClr val="FF0000"/>
              </a:solidFill>
            </a:endParaRPr>
          </a:p>
          <a:p>
            <a:pPr lvl="1"/>
            <a:r>
              <a:rPr lang="en-US" sz="2000" dirty="0"/>
              <a:t>SA Rel-18 Workshop September 2021 - completed</a:t>
            </a:r>
          </a:p>
          <a:p>
            <a:pPr lvl="1"/>
            <a:r>
              <a:rPr lang="en-US" altLang="en-US" sz="2000" dirty="0"/>
              <a:t>Rel-18 </a:t>
            </a:r>
            <a:r>
              <a:rPr lang="en-US" sz="2000" dirty="0"/>
              <a:t>Stage 1 100% complete by December 2021 (TSG#94) (with 80% completion at TSG#93)</a:t>
            </a:r>
          </a:p>
          <a:p>
            <a:pPr lvl="1"/>
            <a:r>
              <a:rPr lang="en-US" altLang="en-US" sz="2000" dirty="0"/>
              <a:t>Rel-18 Stage 2 freeze </a:t>
            </a:r>
            <a:r>
              <a:rPr lang="en-US" altLang="en-US" sz="2000" u="sng" dirty="0">
                <a:solidFill>
                  <a:srgbClr val="FF0000"/>
                </a:solidFill>
              </a:rPr>
              <a:t>June 2023 </a:t>
            </a:r>
            <a:r>
              <a:rPr lang="en-US" altLang="en-US" sz="2000" dirty="0"/>
              <a:t>(TSG#</a:t>
            </a:r>
            <a:r>
              <a:rPr lang="en-US" altLang="en-US" sz="2000" u="sng" dirty="0">
                <a:solidFill>
                  <a:srgbClr val="FF0000"/>
                </a:solidFill>
              </a:rPr>
              <a:t>100</a:t>
            </a:r>
            <a:r>
              <a:rPr lang="en-US" altLang="en-US" sz="2000" dirty="0"/>
              <a:t>)</a:t>
            </a:r>
          </a:p>
          <a:p>
            <a:pPr lvl="2"/>
            <a:r>
              <a:rPr lang="en-US" altLang="en-US" sz="1600" dirty="0"/>
              <a:t>Stage 2 studies progress = </a:t>
            </a:r>
            <a:r>
              <a:rPr lang="en-US" altLang="en-US" sz="1600" u="sng" dirty="0">
                <a:solidFill>
                  <a:srgbClr val="FF0000"/>
                </a:solidFill>
              </a:rPr>
              <a:t>96%</a:t>
            </a:r>
          </a:p>
          <a:p>
            <a:pPr lvl="2"/>
            <a:r>
              <a:rPr lang="en-US" altLang="en-US" sz="1600" dirty="0"/>
              <a:t>Stage 2 normative work progress = </a:t>
            </a:r>
            <a:r>
              <a:rPr lang="en-US" altLang="en-US" sz="1600" u="sng" dirty="0">
                <a:solidFill>
                  <a:srgbClr val="FF0000"/>
                </a:solidFill>
              </a:rPr>
              <a:t>33%</a:t>
            </a:r>
          </a:p>
          <a:p>
            <a:pPr lvl="1"/>
            <a:r>
              <a:rPr lang="en-US" altLang="en-US" sz="2000" dirty="0"/>
              <a:t>Rel-18 Stage 3 freeze (CT &amp; SA WGs) </a:t>
            </a:r>
            <a:r>
              <a:rPr lang="en-US" altLang="en-US" sz="2000" u="sng" dirty="0">
                <a:solidFill>
                  <a:srgbClr val="FF0000"/>
                </a:solidFill>
              </a:rPr>
              <a:t>March 2024 </a:t>
            </a:r>
            <a:r>
              <a:rPr lang="en-US" altLang="en-US" sz="2000" dirty="0"/>
              <a:t>(TSG#10</a:t>
            </a:r>
            <a:r>
              <a:rPr lang="en-US" altLang="en-US" sz="2000" u="sng" dirty="0">
                <a:solidFill>
                  <a:srgbClr val="FF0000"/>
                </a:solidFill>
              </a:rPr>
              <a:t>3</a:t>
            </a:r>
            <a:r>
              <a:rPr lang="en-US" altLang="en-US" sz="2000" dirty="0"/>
              <a:t>)</a:t>
            </a:r>
          </a:p>
          <a:p>
            <a:pPr lvl="2"/>
            <a:r>
              <a:rPr lang="en-US" altLang="en-US" sz="1600" dirty="0"/>
              <a:t>CT, SA3, SA4 and SA5 studies progress = </a:t>
            </a:r>
            <a:r>
              <a:rPr lang="en-US" altLang="en-US" sz="1600" u="sng" dirty="0">
                <a:solidFill>
                  <a:srgbClr val="FF0000"/>
                </a:solidFill>
              </a:rPr>
              <a:t>54%</a:t>
            </a:r>
          </a:p>
          <a:p>
            <a:pPr lvl="2"/>
            <a:r>
              <a:rPr lang="en-US" altLang="en-US" sz="1600" dirty="0"/>
              <a:t>CT, SA3, SA4 and SA5 normative work progress = </a:t>
            </a:r>
            <a:r>
              <a:rPr lang="en-US" altLang="en-US" sz="1600" u="sng" dirty="0">
                <a:solidFill>
                  <a:srgbClr val="FF0000"/>
                </a:solidFill>
              </a:rPr>
              <a:t>17%</a:t>
            </a:r>
          </a:p>
          <a:p>
            <a:pPr lvl="1"/>
            <a:r>
              <a:rPr lang="sv-SE" sz="2000" dirty="0"/>
              <a:t>Rel-18 Protocol coding Freeze (ASN.1, OpenAPI), </a:t>
            </a:r>
            <a:r>
              <a:rPr lang="sv-SE" sz="2000" u="sng" dirty="0">
                <a:solidFill>
                  <a:srgbClr val="FF0000"/>
                </a:solidFill>
              </a:rPr>
              <a:t>June </a:t>
            </a:r>
            <a:r>
              <a:rPr lang="sv-SE" sz="2000" dirty="0"/>
              <a:t>2024 (TSG#10</a:t>
            </a:r>
            <a:r>
              <a:rPr lang="sv-SE" sz="2000" u="sng" dirty="0">
                <a:solidFill>
                  <a:srgbClr val="FF0000"/>
                </a:solidFill>
              </a:rPr>
              <a:t>4</a:t>
            </a:r>
            <a:r>
              <a:rPr lang="sv-SE" sz="2000" dirty="0"/>
              <a:t>)</a:t>
            </a:r>
          </a:p>
          <a:p>
            <a:pPr marL="457200" lvl="1" indent="0">
              <a:buNone/>
            </a:pP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137375600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ACEED66-FF88-4A70-A1A4-57E9B63A1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Planning – Rel-19 - 1/2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5565F96-112B-4BE6-9572-C65D6BF76F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marR="0">
              <a:spcBef>
                <a:spcPts val="0"/>
              </a:spcBef>
              <a:spcAft>
                <a:spcPts val="600"/>
              </a:spcAft>
              <a:tabLst>
                <a:tab pos="360045" algn="l"/>
                <a:tab pos="540385" algn="l"/>
                <a:tab pos="720090" algn="l"/>
                <a:tab pos="900430" algn="l"/>
                <a:tab pos="1080135" algn="l"/>
              </a:tabLst>
            </a:pPr>
            <a:r>
              <a:rPr lang="en-GB" sz="18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SP-221353</a:t>
            </a:r>
            <a:r>
              <a:rPr lang="en-GB" sz="18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Rel-19 Planning was </a:t>
            </a:r>
            <a:r>
              <a:rPr lang="en-GB" sz="18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endorsed</a:t>
            </a:r>
            <a:r>
              <a:rPr lang="en-GB" sz="18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as a starting point for discussions in March 2023:</a:t>
            </a:r>
            <a:endParaRPr lang="en-GB" sz="18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1"/>
            <a:r>
              <a:rPr lang="en-US" sz="1600" dirty="0"/>
              <a:t>SA plans to hold Rel-19 workshop in June 2023 (preferably F2F).</a:t>
            </a:r>
          </a:p>
          <a:p>
            <a:pPr lvl="1"/>
            <a:r>
              <a:rPr lang="en-US" sz="1600" dirty="0"/>
              <a:t>Two step Rel-19 SA Stage2 content approvals</a:t>
            </a:r>
          </a:p>
          <a:p>
            <a:pPr lvl="2"/>
            <a:r>
              <a:rPr lang="en-US" sz="1600" dirty="0"/>
              <a:t>Sep 2023 SA#101(-e): Approve 1st part of package </a:t>
            </a:r>
          </a:p>
          <a:p>
            <a:pPr lvl="2"/>
            <a:r>
              <a:rPr lang="en-US" sz="1600" dirty="0"/>
              <a:t>Dec 2023 SA#102(-e): </a:t>
            </a:r>
            <a:r>
              <a:rPr lang="en-US" altLang="zh-CN" sz="1600" dirty="0"/>
              <a:t>Approve final package </a:t>
            </a:r>
            <a:r>
              <a:rPr lang="en-US" sz="1600" dirty="0"/>
              <a:t>with </a:t>
            </a:r>
            <a:r>
              <a:rPr lang="en-US" altLang="zh-CN" sz="1600" dirty="0"/>
              <a:t>RAN/CT</a:t>
            </a:r>
          </a:p>
          <a:p>
            <a:pPr marL="457200" lvl="1" indent="0">
              <a:buNone/>
            </a:pPr>
            <a:r>
              <a:rPr lang="en-US" altLang="zh-CN" sz="1600" dirty="0"/>
              <a:t>Note : H</a:t>
            </a:r>
            <a:r>
              <a:rPr lang="en-US" sz="1600" dirty="0"/>
              <a:t>ow the work package can be split between Sep and Dec (e.g. how many and if SIDs can start already in September) is TBD.</a:t>
            </a:r>
          </a:p>
          <a:p>
            <a:pPr lvl="1"/>
            <a:r>
              <a:rPr lang="en-US" sz="1600" dirty="0"/>
              <a:t>SA2 provides the data on the SA2 capacity based on the Rel-19 stage-2 freeze timeline including</a:t>
            </a:r>
          </a:p>
          <a:p>
            <a:pPr lvl="2"/>
            <a:r>
              <a:rPr lang="en-US" sz="1200" dirty="0"/>
              <a:t>The Max number of TUs available for Rel-19 SIs/WIs </a:t>
            </a:r>
          </a:p>
          <a:p>
            <a:pPr lvl="2"/>
            <a:r>
              <a:rPr lang="en-US" sz="1200" dirty="0"/>
              <a:t>The maximum number of TUs available for any SI/WI (</a:t>
            </a:r>
            <a:r>
              <a:rPr lang="en-US" altLang="zh-CN" sz="1200" dirty="0"/>
              <a:t>not for each study SI/WI individually)</a:t>
            </a:r>
            <a:endParaRPr lang="en-US" sz="1200" dirty="0"/>
          </a:p>
          <a:p>
            <a:pPr lvl="2"/>
            <a:r>
              <a:rPr lang="en-US" sz="1200" dirty="0"/>
              <a:t>The recommended maximum number of SIs/WIs of Rel-19</a:t>
            </a:r>
          </a:p>
          <a:p>
            <a:pPr lvl="1"/>
            <a:r>
              <a:rPr lang="en-US" sz="1600" dirty="0"/>
              <a:t> Other SA WGs provide the recommended maximum number of S</a:t>
            </a:r>
            <a:r>
              <a:rPr lang="en-US" altLang="zh-CN" sz="1600" dirty="0"/>
              <a:t>Is/WIs </a:t>
            </a:r>
            <a:r>
              <a:rPr lang="en-US" sz="1600" dirty="0"/>
              <a:t>and optionally available TUs for </a:t>
            </a:r>
            <a:r>
              <a:rPr lang="en-US" altLang="zh-CN" sz="1600" dirty="0"/>
              <a:t>Rel-19 </a:t>
            </a:r>
            <a:r>
              <a:rPr lang="en-US" sz="1600" dirty="0"/>
              <a:t>to assist with overall Rel-19 planning in SA</a:t>
            </a:r>
          </a:p>
          <a:p>
            <a:pPr lvl="1"/>
            <a:endParaRPr lang="en-US" sz="1600" dirty="0"/>
          </a:p>
          <a:p>
            <a:r>
              <a:rPr lang="en-US" sz="2000" dirty="0"/>
              <a:t>AP to SA4 : provide the recommended maximum number of S</a:t>
            </a:r>
            <a:r>
              <a:rPr lang="en-US" altLang="zh-CN" sz="2000" dirty="0"/>
              <a:t>Is/WIs </a:t>
            </a:r>
            <a:r>
              <a:rPr lang="en-US" sz="2000" dirty="0"/>
              <a:t>and optionally available TUs for </a:t>
            </a:r>
            <a:r>
              <a:rPr lang="en-US" altLang="zh-CN" sz="2000" dirty="0"/>
              <a:t>Rel-19 </a:t>
            </a:r>
            <a:endParaRPr lang="en-US" sz="2000" dirty="0"/>
          </a:p>
          <a:p>
            <a:pPr marL="0" indent="0"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63145344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C7EC6EB72709A4BBD33974080D0AD8A" ma:contentTypeVersion="11" ma:contentTypeDescription="Create a new document." ma:contentTypeScope="" ma:versionID="6d7296509cd556138004764a18fb1ed1">
  <xsd:schema xmlns:xsd="http://www.w3.org/2001/XMLSchema" xmlns:xs="http://www.w3.org/2001/XMLSchema" xmlns:p="http://schemas.microsoft.com/office/2006/metadata/properties" xmlns:ns2="e491cd96-4138-4db9-bee4-fef1313a6c46" xmlns:ns3="5ec47afc-8ad7-4c75-bd3d-b4e32f22a2ab" targetNamespace="http://schemas.microsoft.com/office/2006/metadata/properties" ma:root="true" ma:fieldsID="c31d96acfd4df2e0223c77d4cf25bbd2" ns2:_="" ns3:_="">
    <xsd:import namespace="e491cd96-4138-4db9-bee4-fef1313a6c46"/>
    <xsd:import namespace="5ec47afc-8ad7-4c75-bd3d-b4e32f22a2a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91cd96-4138-4db9-bee4-fef1313a6c4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c47afc-8ad7-4c75-bd3d-b4e32f22a2a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99B797D-523D-4FD7-9545-1790D18AC6C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18A9FE4-C404-41F8-9804-B555F1113F06}">
  <ds:schemaRefs>
    <ds:schemaRef ds:uri="http://purl.org/dc/elements/1.1/"/>
    <ds:schemaRef ds:uri="http://purl.org/dc/terms/"/>
    <ds:schemaRef ds:uri="e491cd96-4138-4db9-bee4-fef1313a6c46"/>
    <ds:schemaRef ds:uri="http://purl.org/dc/dcmitype/"/>
    <ds:schemaRef ds:uri="5ec47afc-8ad7-4c75-bd3d-b4e32f22a2a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DD563390-AB45-40AE-A659-3CAC22FC533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491cd96-4138-4db9-bee4-fef1313a6c46"/>
    <ds:schemaRef ds:uri="5ec47afc-8ad7-4c75-bd3d-b4e32f22a2a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1156</Words>
  <Application>Microsoft Office PowerPoint</Application>
  <PresentationFormat>Widescreen</PresentationFormat>
  <Paragraphs>195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Office Theme</vt:lpstr>
      <vt:lpstr>Brief report from SA#98-e on SA4 topics</vt:lpstr>
      <vt:lpstr>Outline</vt:lpstr>
      <vt:lpstr>General information</vt:lpstr>
      <vt:lpstr>Outcome of SA4 submissions</vt:lpstr>
      <vt:lpstr>Other aspects – SA4 calendar - 2023</vt:lpstr>
      <vt:lpstr>Other aspects – SA4 calendar - 2024</vt:lpstr>
      <vt:lpstr>Planning – Rel-18 – SA, RAN and CT</vt:lpstr>
      <vt:lpstr>Planning – Rel-18</vt:lpstr>
      <vt:lpstr>Planning – Rel-19 - 1/2</vt:lpstr>
      <vt:lpstr>Planning – Rel-19 - 2/2</vt:lpstr>
      <vt:lpstr>Timeline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/>
  <cp:revision>1</cp:revision>
  <dcterms:created xsi:type="dcterms:W3CDTF">2019-05-22T07:33:39Z</dcterms:created>
  <dcterms:modified xsi:type="dcterms:W3CDTF">2023-02-14T10:51:25Z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0x0101002C7EC6EB72709A4BBD33974080D0AD8A</vt:lpwstr>
  </property>
</Properties>
</file>