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7"/>
  </p:notesMasterIdLst>
  <p:handoutMasterIdLst>
    <p:handoutMasterId r:id="rId18"/>
  </p:handoutMasterIdLst>
  <p:sldIdLst>
    <p:sldId id="445" r:id="rId5"/>
    <p:sldId id="446" r:id="rId6"/>
    <p:sldId id="447" r:id="rId7"/>
    <p:sldId id="459" r:id="rId8"/>
    <p:sldId id="462" r:id="rId9"/>
    <p:sldId id="465" r:id="rId10"/>
    <p:sldId id="469" r:id="rId11"/>
    <p:sldId id="455" r:id="rId12"/>
    <p:sldId id="468" r:id="rId13"/>
    <p:sldId id="470" r:id="rId14"/>
    <p:sldId id="460" r:id="rId15"/>
    <p:sldId id="43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2"/>
            <p14:sldId id="465"/>
            <p14:sldId id="469"/>
            <p14:sldId id="455"/>
            <p14:sldId id="468"/>
            <p14:sldId id="470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1" autoAdjust="0"/>
    <p:restoredTop sz="95889" autoAdjust="0"/>
  </p:normalViewPr>
  <p:slideViewPr>
    <p:cSldViewPr snapToGrid="0" showGuides="1">
      <p:cViewPr varScale="1">
        <p:scale>
          <a:sx n="106" d="100"/>
          <a:sy n="106" d="100"/>
        </p:scale>
        <p:origin x="120" y="13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S4-220393, SA4#118-e,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5E_Electronic_2022_03/Docs/SP-220359.zip" TargetMode="External"/><Relationship Id="rId3" Type="http://schemas.openxmlformats.org/officeDocument/2006/relationships/hyperlink" Target="https://www.3gpp.org/ftp/tsg_ran/TSG_RAN/TSGR_95e/Docs" TargetMode="External"/><Relationship Id="rId7" Type="http://schemas.openxmlformats.org/officeDocument/2006/relationships/hyperlink" Target="https://www.3gpp.org/ftp/tsg_sa/TSG_SA/TSGS_95E_Electronic_2022_03/Docs/SP-220270.zip" TargetMode="External"/><Relationship Id="rId2" Type="http://schemas.openxmlformats.org/officeDocument/2006/relationships/hyperlink" Target="https://www.3gpp.org/ftp/tsg_sa/TSG_SA/TSGS_95E_Electronic_2022_03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5E_Electronic_2022_03/Docs/SP-220255.zip" TargetMode="External"/><Relationship Id="rId5" Type="http://schemas.openxmlformats.org/officeDocument/2006/relationships/hyperlink" Target="https://www.3gpp.org/ftp/tsg_sa/TSG_SA/TSGS_95E_Electronic_2022_03/Report" TargetMode="External"/><Relationship Id="rId4" Type="http://schemas.openxmlformats.org/officeDocument/2006/relationships/hyperlink" Target="https://www.3gpp.org/ftp/tsg_ct/TSG_CT/TSGC_95e/Docs" TargetMode="External"/><Relationship Id="rId9" Type="http://schemas.openxmlformats.org/officeDocument/2006/relationships/hyperlink" Target="https://www.3gpp.org/ftp/tsg_sa/TSG_SA/TSGS_95E_Electronic_2022_03/Docs/SP-220271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255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SA#95-e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SA4#118-e, 6 – 14 April 2022,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S4-220393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19 planning – SA1’s assumptions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altLang="en-US" sz="2000" dirty="0"/>
              <a:t>Rel-19 </a:t>
            </a:r>
            <a:r>
              <a:rPr lang="en-US" sz="2000" dirty="0"/>
              <a:t>Stage 1 completion by September 2023 (TSG#101) (with 80% completion at TSG#100)</a:t>
            </a:r>
          </a:p>
          <a:p>
            <a:pPr lvl="1"/>
            <a:r>
              <a:rPr lang="en-US" altLang="en-US" sz="2000" dirty="0"/>
              <a:t>Rel-19 Stage 2 freeze TBD</a:t>
            </a:r>
          </a:p>
          <a:p>
            <a:pPr lvl="1"/>
            <a:r>
              <a:rPr lang="en-US" altLang="en-US" sz="2000" dirty="0"/>
              <a:t>Rel-19 Stage 3 freeze TBD</a:t>
            </a:r>
          </a:p>
          <a:p>
            <a:pPr lvl="1"/>
            <a:r>
              <a:rPr lang="sv-SE" sz="2000" dirty="0"/>
              <a:t>Rel-19 Protocol coding Freeze (ASN.1, OpenAPI) TBD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9194727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680956" y="180037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061444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3960355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874395" y="25475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568401" y="2044066"/>
            <a:ext cx="719917" cy="4436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1516683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:a16="http://schemas.microsoft.com/office/drawing/2014/main" id="{F973183F-3787-4B2A-8DF2-2CBBFEB5AE2D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2616490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03/22</a:t>
            </a:r>
          </a:p>
        </p:txBody>
      </p:sp>
      <p:cxnSp>
        <p:nvCxnSpPr>
          <p:cNvPr id="58" name="Straight Connector 66">
            <a:extLst>
              <a:ext uri="{FF2B5EF4-FFF2-40B4-BE49-F238E27FC236}">
                <a16:creationId xmlns:a16="http://schemas.microsoft.com/office/drawing/2014/main" id="{704A8F78-5ED0-4F0A-B9A0-29D6CF4D4766}"/>
              </a:ext>
            </a:extLst>
          </p:cNvPr>
          <p:cNvCxnSpPr/>
          <p:nvPr/>
        </p:nvCxnSpPr>
        <p:spPr>
          <a:xfrm flipH="1">
            <a:off x="2829414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27">
            <a:extLst>
              <a:ext uri="{FF2B5EF4-FFF2-40B4-BE49-F238E27FC236}">
                <a16:creationId xmlns:a16="http://schemas.microsoft.com/office/drawing/2014/main" id="{11A0B7A1-9E89-45A4-B671-BF380C53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894" y="2049301"/>
            <a:ext cx="77296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1" name="Rounded Rectangle 58">
            <a:extLst>
              <a:ext uri="{FF2B5EF4-FFF2-40B4-BE49-F238E27FC236}">
                <a16:creationId xmlns:a16="http://schemas.microsoft.com/office/drawing/2014/main" id="{7F6B3FB8-8513-4F7C-93CB-91BAC8C1E4ED}"/>
              </a:ext>
            </a:extLst>
          </p:cNvPr>
          <p:cNvSpPr/>
          <p:nvPr/>
        </p:nvSpPr>
        <p:spPr>
          <a:xfrm>
            <a:off x="2464084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0B8A1E00-51E4-4A02-9405-08B5CF9386EA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3583522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06/22</a:t>
            </a:r>
          </a:p>
        </p:txBody>
      </p:sp>
      <p:cxnSp>
        <p:nvCxnSpPr>
          <p:cNvPr id="63" name="Straight Connector 66">
            <a:extLst>
              <a:ext uri="{FF2B5EF4-FFF2-40B4-BE49-F238E27FC236}">
                <a16:creationId xmlns:a16="http://schemas.microsoft.com/office/drawing/2014/main" id="{AFFF704A-1C79-4546-B5E2-2B1D23A267C1}"/>
              </a:ext>
            </a:extLst>
          </p:cNvPr>
          <p:cNvCxnSpPr/>
          <p:nvPr/>
        </p:nvCxnSpPr>
        <p:spPr>
          <a:xfrm flipH="1">
            <a:off x="3796446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27">
            <a:extLst>
              <a:ext uri="{FF2B5EF4-FFF2-40B4-BE49-F238E27FC236}">
                <a16:creationId xmlns:a16="http://schemas.microsoft.com/office/drawing/2014/main" id="{06C21843-FFFB-4E64-98FB-5D76855E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926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66" name="Rounded Rectangle 58">
            <a:extLst>
              <a:ext uri="{FF2B5EF4-FFF2-40B4-BE49-F238E27FC236}">
                <a16:creationId xmlns:a16="http://schemas.microsoft.com/office/drawing/2014/main" id="{0D39A635-0035-4A27-BB9E-F63B8D88CC41}"/>
              </a:ext>
            </a:extLst>
          </p:cNvPr>
          <p:cNvSpPr/>
          <p:nvPr/>
        </p:nvSpPr>
        <p:spPr>
          <a:xfrm>
            <a:off x="3431116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id="{A0DC2944-9AEA-4FC9-A8AD-7E8836135804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4550554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09/22</a:t>
            </a:r>
          </a:p>
        </p:txBody>
      </p:sp>
      <p:cxnSp>
        <p:nvCxnSpPr>
          <p:cNvPr id="69" name="Straight Connector 66">
            <a:extLst>
              <a:ext uri="{FF2B5EF4-FFF2-40B4-BE49-F238E27FC236}">
                <a16:creationId xmlns:a16="http://schemas.microsoft.com/office/drawing/2014/main" id="{819D4052-0699-49AC-BD00-9C5F54CC176D}"/>
              </a:ext>
            </a:extLst>
          </p:cNvPr>
          <p:cNvCxnSpPr/>
          <p:nvPr/>
        </p:nvCxnSpPr>
        <p:spPr>
          <a:xfrm flipH="1">
            <a:off x="4763478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27">
            <a:extLst>
              <a:ext uri="{FF2B5EF4-FFF2-40B4-BE49-F238E27FC236}">
                <a16:creationId xmlns:a16="http://schemas.microsoft.com/office/drawing/2014/main" id="{A87F22D9-3A12-49BD-AA2D-C331ECC6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958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5517586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5730510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990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  <p:sp>
        <p:nvSpPr>
          <p:cNvPr id="39" name="TextBox 68">
            <a:extLst>
              <a:ext uri="{FF2B5EF4-FFF2-40B4-BE49-F238E27FC236}">
                <a16:creationId xmlns:a16="http://schemas.microsoft.com/office/drawing/2014/main" id="{03C4BF7B-A2F3-4826-AE44-921017817645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449385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03/23</a:t>
            </a:r>
          </a:p>
        </p:txBody>
      </p:sp>
      <p:cxnSp>
        <p:nvCxnSpPr>
          <p:cNvPr id="40" name="Straight Connector 66">
            <a:extLst>
              <a:ext uri="{FF2B5EF4-FFF2-40B4-BE49-F238E27FC236}">
                <a16:creationId xmlns:a16="http://schemas.microsoft.com/office/drawing/2014/main" id="{F6548CC8-2B12-4DD8-88B6-A48E49D62353}"/>
              </a:ext>
            </a:extLst>
          </p:cNvPr>
          <p:cNvCxnSpPr/>
          <p:nvPr/>
        </p:nvCxnSpPr>
        <p:spPr>
          <a:xfrm flipH="1">
            <a:off x="6662309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7">
            <a:extLst>
              <a:ext uri="{FF2B5EF4-FFF2-40B4-BE49-F238E27FC236}">
                <a16:creationId xmlns:a16="http://schemas.microsoft.com/office/drawing/2014/main" id="{8897454B-DAA4-4C34-A4BF-B32F31D10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9789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Q1/2023</a:t>
            </a:r>
          </a:p>
        </p:txBody>
      </p:sp>
      <p:sp>
        <p:nvSpPr>
          <p:cNvPr id="43" name="TextBox 68">
            <a:extLst>
              <a:ext uri="{FF2B5EF4-FFF2-40B4-BE49-F238E27FC236}">
                <a16:creationId xmlns:a16="http://schemas.microsoft.com/office/drawing/2014/main" id="{8AC9C059-CD04-4317-85A2-AA2F40ACBD2F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416417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06/23</a:t>
            </a:r>
          </a:p>
        </p:txBody>
      </p:sp>
      <p:cxnSp>
        <p:nvCxnSpPr>
          <p:cNvPr id="44" name="Straight Connector 66">
            <a:extLst>
              <a:ext uri="{FF2B5EF4-FFF2-40B4-BE49-F238E27FC236}">
                <a16:creationId xmlns:a16="http://schemas.microsoft.com/office/drawing/2014/main" id="{68D117B7-6678-41A9-AA56-0AD3FEA7CAB1}"/>
              </a:ext>
            </a:extLst>
          </p:cNvPr>
          <p:cNvCxnSpPr/>
          <p:nvPr/>
        </p:nvCxnSpPr>
        <p:spPr>
          <a:xfrm flipH="1">
            <a:off x="7629341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27">
            <a:extLst>
              <a:ext uri="{FF2B5EF4-FFF2-40B4-BE49-F238E27FC236}">
                <a16:creationId xmlns:a16="http://schemas.microsoft.com/office/drawing/2014/main" id="{FDB70B1D-D7D1-4B27-9CF2-D5CDAD931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6821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Q2/2023</a:t>
            </a:r>
          </a:p>
        </p:txBody>
      </p:sp>
      <p:sp>
        <p:nvSpPr>
          <p:cNvPr id="46" name="TextBox 68">
            <a:extLst>
              <a:ext uri="{FF2B5EF4-FFF2-40B4-BE49-F238E27FC236}">
                <a16:creationId xmlns:a16="http://schemas.microsoft.com/office/drawing/2014/main" id="{F327FCA3-AF87-4EB7-91DB-EE5EE437FE7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368796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09/23</a:t>
            </a:r>
          </a:p>
        </p:txBody>
      </p:sp>
      <p:cxnSp>
        <p:nvCxnSpPr>
          <p:cNvPr id="47" name="Straight Connector 66">
            <a:extLst>
              <a:ext uri="{FF2B5EF4-FFF2-40B4-BE49-F238E27FC236}">
                <a16:creationId xmlns:a16="http://schemas.microsoft.com/office/drawing/2014/main" id="{17BCC452-4A87-47F9-B3CC-21B892C1FAE5}"/>
              </a:ext>
            </a:extLst>
          </p:cNvPr>
          <p:cNvCxnSpPr/>
          <p:nvPr/>
        </p:nvCxnSpPr>
        <p:spPr>
          <a:xfrm flipH="1">
            <a:off x="8581720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7">
            <a:extLst>
              <a:ext uri="{FF2B5EF4-FFF2-40B4-BE49-F238E27FC236}">
                <a16:creationId xmlns:a16="http://schemas.microsoft.com/office/drawing/2014/main" id="{E4357DE4-A514-489F-8FCD-A6664E7F1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9200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Q3/2023</a:t>
            </a: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14FDC5CE-E374-4699-9279-A32DE193F30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335828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12/23</a:t>
            </a:r>
          </a:p>
        </p:txBody>
      </p:sp>
      <p:cxnSp>
        <p:nvCxnSpPr>
          <p:cNvPr id="50" name="Straight Connector 66">
            <a:extLst>
              <a:ext uri="{FF2B5EF4-FFF2-40B4-BE49-F238E27FC236}">
                <a16:creationId xmlns:a16="http://schemas.microsoft.com/office/drawing/2014/main" id="{689D1BD8-A2B8-41E5-A831-83422E59C6BF}"/>
              </a:ext>
            </a:extLst>
          </p:cNvPr>
          <p:cNvCxnSpPr/>
          <p:nvPr/>
        </p:nvCxnSpPr>
        <p:spPr>
          <a:xfrm flipH="1">
            <a:off x="9548752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27">
            <a:extLst>
              <a:ext uri="{FF2B5EF4-FFF2-40B4-BE49-F238E27FC236}">
                <a16:creationId xmlns:a16="http://schemas.microsoft.com/office/drawing/2014/main" id="{C1EBE506-3F5A-4302-8EEA-7F309F6C1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6232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Q4/2023</a:t>
            </a:r>
          </a:p>
        </p:txBody>
      </p:sp>
      <p:sp>
        <p:nvSpPr>
          <p:cNvPr id="64" name="Rounded Rectangle 33">
            <a:extLst>
              <a:ext uri="{FF2B5EF4-FFF2-40B4-BE49-F238E27FC236}">
                <a16:creationId xmlns:a16="http://schemas.microsoft.com/office/drawing/2014/main" id="{8F6A43A5-431D-4E5A-97D5-0F3AD2C070EF}"/>
              </a:ext>
            </a:extLst>
          </p:cNvPr>
          <p:cNvSpPr/>
          <p:nvPr/>
        </p:nvSpPr>
        <p:spPr>
          <a:xfrm>
            <a:off x="630595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1" name="Rounded Rectangle 33">
            <a:extLst>
              <a:ext uri="{FF2B5EF4-FFF2-40B4-BE49-F238E27FC236}">
                <a16:creationId xmlns:a16="http://schemas.microsoft.com/office/drawing/2014/main" id="{E94AF588-3825-454E-82AF-4C3BB38343EA}"/>
              </a:ext>
            </a:extLst>
          </p:cNvPr>
          <p:cNvSpPr/>
          <p:nvPr/>
        </p:nvSpPr>
        <p:spPr>
          <a:xfrm>
            <a:off x="919104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DA4398D-5B66-4EC5-A5B7-12A3008F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8" y="5043631"/>
            <a:ext cx="1117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Rel-19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(SA1 assumptions)</a:t>
            </a:r>
          </a:p>
        </p:txBody>
      </p:sp>
      <p:sp>
        <p:nvSpPr>
          <p:cNvPr id="76" name="Rounded Rectangle 33">
            <a:extLst>
              <a:ext uri="{FF2B5EF4-FFF2-40B4-BE49-F238E27FC236}">
                <a16:creationId xmlns:a16="http://schemas.microsoft.com/office/drawing/2014/main" id="{6E5AD004-3477-4B4D-A7A8-1A558590F171}"/>
              </a:ext>
            </a:extLst>
          </p:cNvPr>
          <p:cNvSpPr/>
          <p:nvPr/>
        </p:nvSpPr>
        <p:spPr>
          <a:xfrm>
            <a:off x="1496857" y="4872336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start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C498BD05-704E-4A12-9634-E5CFF8B596E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0287303" y="1793203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03/24</a:t>
            </a:r>
          </a:p>
        </p:txBody>
      </p:sp>
      <p:cxnSp>
        <p:nvCxnSpPr>
          <p:cNvPr id="78" name="Straight Connector 66">
            <a:extLst>
              <a:ext uri="{FF2B5EF4-FFF2-40B4-BE49-F238E27FC236}">
                <a16:creationId xmlns:a16="http://schemas.microsoft.com/office/drawing/2014/main" id="{DCAA5E35-9B41-497A-AF8B-707B85605E9F}"/>
              </a:ext>
            </a:extLst>
          </p:cNvPr>
          <p:cNvCxnSpPr/>
          <p:nvPr/>
        </p:nvCxnSpPr>
        <p:spPr>
          <a:xfrm flipH="1">
            <a:off x="10500227" y="2560981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27">
            <a:extLst>
              <a:ext uri="{FF2B5EF4-FFF2-40B4-BE49-F238E27FC236}">
                <a16:creationId xmlns:a16="http://schemas.microsoft.com/office/drawing/2014/main" id="{2FAA8276-3BFC-44FB-8DF5-6D67BC1BC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7707" y="2057535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Q1/2024</a:t>
            </a:r>
          </a:p>
        </p:txBody>
      </p:sp>
      <p:sp>
        <p:nvSpPr>
          <p:cNvPr id="80" name="Rounded Rectangle 33">
            <a:extLst>
              <a:ext uri="{FF2B5EF4-FFF2-40B4-BE49-F238E27FC236}">
                <a16:creationId xmlns:a16="http://schemas.microsoft.com/office/drawing/2014/main" id="{52D769BB-732D-4FFF-821C-CAD34B7EDDF4}"/>
              </a:ext>
            </a:extLst>
          </p:cNvPr>
          <p:cNvSpPr/>
          <p:nvPr/>
        </p:nvSpPr>
        <p:spPr>
          <a:xfrm>
            <a:off x="10142515" y="384203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1" name="Rounded Rectangle 33">
            <a:extLst>
              <a:ext uri="{FF2B5EF4-FFF2-40B4-BE49-F238E27FC236}">
                <a16:creationId xmlns:a16="http://schemas.microsoft.com/office/drawing/2014/main" id="{5BC53A77-5245-45FD-967A-50D98C3F9FA3}"/>
              </a:ext>
            </a:extLst>
          </p:cNvPr>
          <p:cNvSpPr/>
          <p:nvPr/>
        </p:nvSpPr>
        <p:spPr>
          <a:xfrm>
            <a:off x="8215071" y="4872335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SA#95-e documents: </a:t>
            </a:r>
            <a:r>
              <a:rPr lang="en-US" sz="2000" dirty="0">
                <a:hlinkClick r:id="rId2"/>
              </a:rPr>
              <a:t>https://www.3gpp.org/ftp/tsg_sa/TSG_SA/TSGS_95E_Electronic_2022_03/Docs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RAN#95-e documents: </a:t>
            </a:r>
            <a:r>
              <a:rPr lang="en-US" sz="2000" dirty="0">
                <a:hlinkClick r:id="rId3"/>
              </a:rPr>
              <a:t>https://www.3gpp.org/ftp/tsg_ran/TSG_RAN/TSGR_95e/Docs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CT#95-e documents: </a:t>
            </a:r>
            <a:r>
              <a:rPr lang="en-US" sz="2000" dirty="0">
                <a:hlinkClick r:id="rId4"/>
              </a:rPr>
              <a:t>https://www.3gpp.org/ftp/tsg_ct/TSG_CT/TSGC_95e/Docs</a:t>
            </a:r>
            <a:r>
              <a:rPr lang="en-US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SA#95-e report: </a:t>
            </a:r>
            <a:r>
              <a:rPr lang="en-US" sz="2000" dirty="0">
                <a:hlinkClick r:id="rId5"/>
              </a:rPr>
              <a:t>https://www.3gpp.org/ftp/tsg_sa/TSG_SA/TSGS_95E_Electronic_2022_03/Report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fr-FR" sz="2000" i="0" u="sng" dirty="0">
                <a:solidFill>
                  <a:srgbClr val="0000FF"/>
                </a:solidFill>
                <a:effectLst/>
                <a:hlinkClick r:id="rId6"/>
              </a:rPr>
              <a:t>SP-220255</a:t>
            </a:r>
            <a:endParaRPr lang="fr-FR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RAN report to SA: </a:t>
            </a:r>
            <a:r>
              <a:rPr lang="fr-FR" sz="2000" i="0" u="sng" dirty="0">
                <a:solidFill>
                  <a:srgbClr val="0000FF"/>
                </a:solidFill>
                <a:effectLst/>
                <a:hlinkClick r:id="rId7"/>
              </a:rPr>
              <a:t>SP-220270</a:t>
            </a:r>
            <a:endParaRPr lang="en-US" sz="2000" dirty="0"/>
          </a:p>
          <a:p>
            <a:pPr lvl="1"/>
            <a:r>
              <a:rPr lang="en-US" sz="2000" dirty="0"/>
              <a:t>CT report to SA: </a:t>
            </a:r>
            <a:r>
              <a:rPr lang="fr-FR" sz="2000" i="0" u="sng" dirty="0">
                <a:solidFill>
                  <a:srgbClr val="0000FF"/>
                </a:solidFill>
                <a:effectLst/>
                <a:hlinkClick r:id="rId8"/>
              </a:rPr>
              <a:t>SP-220359</a:t>
            </a:r>
            <a:endParaRPr lang="en-US" sz="2000" dirty="0"/>
          </a:p>
          <a:p>
            <a:pPr lvl="1"/>
            <a:r>
              <a:rPr lang="en-US" sz="2000" dirty="0"/>
              <a:t>Workplan: </a:t>
            </a:r>
            <a:r>
              <a:rPr lang="fr-FR" sz="2000" i="0" u="sng" dirty="0">
                <a:solidFill>
                  <a:srgbClr val="0000FF"/>
                </a:solidFill>
                <a:effectLst/>
                <a:hlinkClick r:id="rId9"/>
              </a:rPr>
              <a:t>SP-220271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All SA4 documents to SA were noted/agreed/approved/endorsed as requested except:</a:t>
            </a:r>
          </a:p>
          <a:p>
            <a:pPr lvl="1"/>
            <a:r>
              <a:rPr lang="en-US" sz="1400" b="0" i="0" dirty="0">
                <a:solidFill>
                  <a:srgbClr val="0000FF"/>
                </a:solidFill>
                <a:effectLst/>
              </a:rPr>
              <a:t>TD SP-220038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 (CR PACK) CR Pack on Extensions to MBMS-URLs for ROM Services [26.347;WID: TEI17, TRAPI]. (Source: SA WG4). </a:t>
            </a:r>
            <a:r>
              <a:rPr lang="en-US" sz="1400" dirty="0"/>
              <a:t>Proposed update of 26.347 CR0012R2 in SP-220315. </a:t>
            </a:r>
            <a:r>
              <a:rPr lang="en-US" sz="1400" b="0" i="0" dirty="0">
                <a:solidFill>
                  <a:srgbClr val="0000FF"/>
                </a:solidFill>
                <a:effectLst/>
              </a:rPr>
              <a:t>TD SP-220038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 was </a:t>
            </a:r>
            <a:r>
              <a:rPr lang="en-US" sz="1400" b="1" i="0" dirty="0">
                <a:solidFill>
                  <a:srgbClr val="000000"/>
                </a:solidFill>
                <a:effectLst/>
              </a:rPr>
              <a:t>noted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. </a:t>
            </a:r>
            <a:r>
              <a:rPr lang="fr-FR" sz="1400" b="0" i="0" dirty="0">
                <a:solidFill>
                  <a:srgbClr val="0000FF"/>
                </a:solidFill>
                <a:effectLst/>
              </a:rPr>
              <a:t>TD SP-220315</a:t>
            </a:r>
            <a:r>
              <a:rPr lang="fr-FR" sz="1400" b="0" i="0" dirty="0">
                <a:solidFill>
                  <a:srgbClr val="000000"/>
                </a:solidFill>
                <a:effectLst/>
              </a:rPr>
              <a:t> (CR) 26.347 CR0012R3 (Rel-17, 'C'): Extensions to MBMS-URLs for ROM Services; WI: TEI17, TRAPI. (Source: Qualcomm </a:t>
            </a:r>
            <a:r>
              <a:rPr lang="fr-FR" sz="1400" b="0" i="0" dirty="0" err="1">
                <a:solidFill>
                  <a:srgbClr val="000000"/>
                </a:solidFill>
                <a:effectLst/>
              </a:rPr>
              <a:t>Incorporated</a:t>
            </a:r>
            <a:r>
              <a:rPr lang="fr-FR" sz="1400" b="0" i="0" dirty="0">
                <a:solidFill>
                  <a:srgbClr val="000000"/>
                </a:solidFill>
                <a:effectLst/>
              </a:rPr>
              <a:t>, BBC, ORS, Dolby </a:t>
            </a:r>
            <a:r>
              <a:rPr lang="fr-FR" sz="1400" b="0" i="0" dirty="0" err="1">
                <a:solidFill>
                  <a:srgbClr val="000000"/>
                </a:solidFill>
                <a:effectLst/>
              </a:rPr>
              <a:t>Laboratories</a:t>
            </a:r>
            <a:r>
              <a:rPr lang="fr-FR" sz="1400" b="0" i="0" dirty="0">
                <a:solidFill>
                  <a:srgbClr val="000000"/>
                </a:solidFill>
                <a:effectLst/>
              </a:rPr>
              <a:t>) </a:t>
            </a:r>
            <a:r>
              <a:rPr lang="fr-FR" sz="1400" b="0" i="0" dirty="0" err="1">
                <a:solidFill>
                  <a:srgbClr val="000000"/>
                </a:solidFill>
                <a:effectLst/>
              </a:rPr>
              <a:t>was</a:t>
            </a:r>
            <a:r>
              <a:rPr lang="fr-FR" sz="1400" b="0" i="0" dirty="0">
                <a:solidFill>
                  <a:srgbClr val="000000"/>
                </a:solidFill>
                <a:effectLst/>
              </a:rPr>
              <a:t> </a:t>
            </a:r>
            <a:r>
              <a:rPr lang="fr-FR" sz="1400" b="1" i="0" dirty="0" err="1">
                <a:solidFill>
                  <a:srgbClr val="000000"/>
                </a:solidFill>
                <a:effectLst/>
              </a:rPr>
              <a:t>approved</a:t>
            </a:r>
            <a:r>
              <a:rPr lang="fr-FR" sz="1400" b="0" i="0" dirty="0">
                <a:solidFill>
                  <a:srgbClr val="000000"/>
                </a:solidFill>
                <a:effectLst/>
              </a:rPr>
              <a:t>.</a:t>
            </a:r>
            <a:endParaRPr lang="en-US" sz="1400" dirty="0"/>
          </a:p>
          <a:p>
            <a:pPr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8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TD SP‑220255</a:t>
            </a:r>
            <a:r>
              <a:rPr lang="en-GB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 </a:t>
            </a:r>
            <a:r>
              <a:rPr lang="en-GB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(REPORT) Report by SA WG4 Chairperson to SA#95-e (SA WG4) at CC#1</a:t>
            </a:r>
            <a:endParaRPr lang="fr-FR" sz="18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400" b="1" dirty="0">
                <a:effectLst/>
                <a:ea typeface="MS Mincho" panose="02020609040205080304" pitchFamily="49" charset="-128"/>
                <a:cs typeface="Arial" panose="020B0604020202020204" pitchFamily="34" charset="0"/>
              </a:rPr>
              <a:t>Discussion and conclusion:</a:t>
            </a:r>
            <a:endParaRPr lang="fr-FR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  <a:tab pos="449580" algn="l"/>
              </a:tabLst>
            </a:pP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Slide 38:	It was clarified that </a:t>
            </a:r>
            <a:r>
              <a:rPr lang="en-GB" sz="1400" dirty="0">
                <a:solidFill>
                  <a:srgbClr val="4F6228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S4-220330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contains the list of TSs and TRs that are not to be promoted to Rel-17.</a:t>
            </a:r>
            <a:endParaRPr lang="fr-FR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The SA WG4 Chair was thanked for this report, which was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noted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The list of SA4 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TSs and TRs that are not to be promoted to Rel-17 was provided via email. </a:t>
            </a: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The SA WG2 chair requested a check on inclusive language. The SA WG4 confirmed the check had been done.</a:t>
            </a: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The list of SA4 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TSs and TRs that are not to be promoted to Rel-17 was approved and then that decision was reverted after the reporting from RAN where the conclusion was: </a:t>
            </a:r>
            <a:r>
              <a:rPr lang="en-US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It was decided to upgrade the 25-series and 34-series TSs and the previously exempted SA WG4 specifications after this meeting. A task group will be set up to study this issue for whether to upgrade technologies and Features from Rel-17 to Rel-18 before the Rel-18 freeze.</a:t>
            </a:r>
            <a:endParaRPr lang="en-GB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85EB43F-0957-4A64-BE99-9B42D5E82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52346"/>
              </p:ext>
            </p:extLst>
          </p:nvPr>
        </p:nvGraphicFramePr>
        <p:xfrm>
          <a:off x="1557914" y="2014831"/>
          <a:ext cx="7937069" cy="3041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06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2022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64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SA4#118-e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6-14 April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79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SA4#119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E-meeting: 11-20 May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SA4#120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22-26 August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17-26 August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TBD,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Malaga, ES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SA4#121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14-18 November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9-18 November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TBD, Venue: TBD,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US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4534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F572A0C-7C0F-404C-9B91-EB6453AEF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201187"/>
              </p:ext>
            </p:extLst>
          </p:nvPr>
        </p:nvGraphicFramePr>
        <p:xfrm>
          <a:off x="1819367" y="1934878"/>
          <a:ext cx="7559675" cy="413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SA4#122/-e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Feb.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 Feb.- 1 Mar.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SA4#123/-e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April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-21 April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Note: preference for an e-meeting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SA4#124/-e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22-26 May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-26 May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SA4#125/-e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21-25 August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16-25 August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Nov.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8-17 Nov.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F572A0C-7C0F-404C-9B91-EB6453AEF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46638"/>
              </p:ext>
            </p:extLst>
          </p:nvPr>
        </p:nvGraphicFramePr>
        <p:xfrm>
          <a:off x="1819367" y="1825625"/>
          <a:ext cx="7559675" cy="4559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2024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29 January - 2 February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 January - 2 February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SA4#127bis/-e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8-12 April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8-12 April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SA4#128/-e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May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20-27 May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SA4#129/-e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[F2F: 22-26 July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17-26 July 2024]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due to MPEG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SA4#130/-e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18-22 November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13-22 November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580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Rel-17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17 timeline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sv-SE" sz="2000" dirty="0"/>
              <a:t>Rel-17 Stage 2 Functional Freeze, June 2021 (TSGs#92-e) -&gt; frozen at SA#92-e</a:t>
            </a:r>
          </a:p>
          <a:p>
            <a:pPr lvl="1"/>
            <a:r>
              <a:rPr lang="sv-SE" sz="2000" dirty="0"/>
              <a:t>Rel-17 Stage 3 Protocol Freeze, March 2022 (TSGs#95) </a:t>
            </a:r>
            <a:r>
              <a:rPr lang="sv-SE" sz="2000" dirty="0">
                <a:solidFill>
                  <a:srgbClr val="FF0000"/>
                </a:solidFill>
              </a:rPr>
              <a:t>-&gt; frozen at SA#95-e: only items with granted exceptions may still progress</a:t>
            </a:r>
          </a:p>
          <a:p>
            <a:pPr lvl="1"/>
            <a:r>
              <a:rPr lang="sv-SE" sz="2000" dirty="0"/>
              <a:t>Rel-17 Protocol coding Freeze (ASN.1, OpenAPI), June 2022 (TSGs#96)</a:t>
            </a:r>
          </a:p>
          <a:p>
            <a:pPr lvl="1"/>
            <a:r>
              <a:rPr lang="sv-SE" sz="2000" dirty="0"/>
              <a:t>Note: </a:t>
            </a:r>
            <a:r>
              <a:rPr lang="en-US" sz="2000" dirty="0"/>
              <a:t>content of Release 17 remains as approved during the December 2019 TSG#86 meetings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2021 - completed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1 100% 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March 2023 (TSG#99)</a:t>
            </a:r>
          </a:p>
          <a:p>
            <a:pPr lvl="1"/>
            <a:r>
              <a:rPr lang="en-US" altLang="en-US" sz="2000" dirty="0"/>
              <a:t>Rel-18 Stage 3 freeze December 2023 (TSG#102)</a:t>
            </a:r>
          </a:p>
          <a:p>
            <a:pPr lvl="1"/>
            <a:r>
              <a:rPr lang="sv-SE" sz="2000" dirty="0"/>
              <a:t>Rel-18 Protocol coding Freeze (ASN.1, OpenAPI), March 2024 (TSG#103)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6372907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1207</Words>
  <Application>Microsoft Office PowerPoint</Application>
  <PresentationFormat>Grand écran</PresentationFormat>
  <Paragraphs>209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Brief report from SA#95-e on SA4 topics</vt:lpstr>
      <vt:lpstr>Outline</vt:lpstr>
      <vt:lpstr>General information</vt:lpstr>
      <vt:lpstr>Outcome of SA4 submissions</vt:lpstr>
      <vt:lpstr>Other aspects – SA4 calendar - 2022</vt:lpstr>
      <vt:lpstr>Other aspects – SA4 calendar - 2023</vt:lpstr>
      <vt:lpstr>Other aspects – SA4 calendar - 2024</vt:lpstr>
      <vt:lpstr>Planning – Rel-17</vt:lpstr>
      <vt:lpstr>Planning – Rel-18</vt:lpstr>
      <vt:lpstr>Planning – Rel-19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2022-03-30T09:25:37Z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