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3"/>
  </p:notesMasterIdLst>
  <p:handoutMasterIdLst>
    <p:handoutMasterId r:id="rId14"/>
  </p:handoutMasterIdLst>
  <p:sldIdLst>
    <p:sldId id="445" r:id="rId5"/>
    <p:sldId id="446" r:id="rId6"/>
    <p:sldId id="447" r:id="rId7"/>
    <p:sldId id="459" r:id="rId8"/>
    <p:sldId id="461" r:id="rId9"/>
    <p:sldId id="455" r:id="rId10"/>
    <p:sldId id="460" r:id="rId11"/>
    <p:sldId id="43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61"/>
            <p14:sldId id="455"/>
            <p14:sldId id="46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128" d="100"/>
          <a:sy n="128" d="100"/>
        </p:scale>
        <p:origin x="150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S4-210096, SA4#112-e, Electronic 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0E_Electronic/Docs/SP-201125.zip" TargetMode="External"/><Relationship Id="rId3" Type="http://schemas.openxmlformats.org/officeDocument/2006/relationships/hyperlink" Target="https://www.3gpp.org/ftp/tsg_ran/TSG_RAN/TSGR_90e/Docs" TargetMode="External"/><Relationship Id="rId7" Type="http://schemas.openxmlformats.org/officeDocument/2006/relationships/hyperlink" Target="https://www.3gpp.org/ftp/tsg_sa/TSG_SA/TSGs_90E_Electronic/Docs/SP-201126.zip" TargetMode="External"/><Relationship Id="rId2" Type="http://schemas.openxmlformats.org/officeDocument/2006/relationships/hyperlink" Target="https://www.3gpp.org/ftp/tsg_sa/TSG_SA/TSGs_90E_Electronic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0E_Electronic/Docs/SP-200928.zip" TargetMode="External"/><Relationship Id="rId5" Type="http://schemas.openxmlformats.org/officeDocument/2006/relationships/hyperlink" Target="https://www.3gpp.org/ftp/tsg_sa/TSG_SA/TSGs_90E_Electronic/Report" TargetMode="External"/><Relationship Id="rId4" Type="http://schemas.openxmlformats.org/officeDocument/2006/relationships/hyperlink" Target="https://www.3gpp.org/ftp/tsg_ct/TSG_CT/TSGC_90e/Docs" TargetMode="External"/><Relationship Id="rId9" Type="http://schemas.openxmlformats.org/officeDocument/2006/relationships/hyperlink" Target="https://www.3gpp.org/ftp/tsg_sa/TSG_SA/TSGs_90E_Electronic/Docs/SP-201146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specifications-groups/sa-plenary/sa4-codec" TargetMode="External"/><Relationship Id="rId2" Type="http://schemas.openxmlformats.org/officeDocument/2006/relationships/hyperlink" Target="https://www.3gpp.org/ftp/tsg_sa/TSG_SA/TSGs_90E_Electronic/Docs/SP-201130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0E_Electronic/Docs/SP-201146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Brief report from SA#90-e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Chair, Dolby Laboratories Inc., ETSI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SA4#112-e, 1-10 February 2021, Electronic Meeting.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S4-210096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Other aspects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SA#90-e documents: </a:t>
            </a:r>
            <a:r>
              <a:rPr lang="en-US" sz="2000" dirty="0">
                <a:hlinkClick r:id="rId2"/>
              </a:rPr>
              <a:t>https://www.3gpp.org/ftp/tsg_sa/TSG_SA/TSGs_90E_Electronic/Docs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RAN#90-e documents: </a:t>
            </a:r>
            <a:r>
              <a:rPr lang="en-US" sz="2000" dirty="0">
                <a:hlinkClick r:id="rId3"/>
              </a:rPr>
              <a:t>https://www.3gpp.org/ftp/tsg_ran/TSG_RAN/TSGR_90e/Docs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CT#90-e documents: </a:t>
            </a:r>
            <a:r>
              <a:rPr lang="en-US" sz="2000" dirty="0">
                <a:hlinkClick r:id="rId4"/>
              </a:rPr>
              <a:t>https://www.3gpp.org/ftp/tsg_ct/TSG_CT/TSGC_90e/Docs</a:t>
            </a:r>
            <a:r>
              <a:rPr lang="en-US" sz="2000" dirty="0"/>
              <a:t> </a:t>
            </a:r>
            <a:endParaRPr lang="fr-FR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SA#90-e report: </a:t>
            </a:r>
            <a:r>
              <a:rPr lang="en-US" sz="2000" dirty="0">
                <a:hlinkClick r:id="rId5"/>
              </a:rPr>
              <a:t>https://www.3gpp.org/ftp/tsg_sa/TSG_SA/TSGs_90E_Electronic/Report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SA4 report to SA: </a:t>
            </a:r>
            <a:r>
              <a:rPr lang="en-GB" sz="2000" dirty="0">
                <a:hlinkClick r:id="rId6"/>
              </a:rPr>
              <a:t>SP-200928</a:t>
            </a:r>
            <a:endParaRPr lang="en-US" sz="2000" dirty="0"/>
          </a:p>
          <a:p>
            <a:pPr lvl="1"/>
            <a:r>
              <a:rPr lang="en-US" sz="2000" dirty="0"/>
              <a:t>RAN report to SA: </a:t>
            </a:r>
            <a:r>
              <a:rPr lang="en-GB" sz="2000" dirty="0">
                <a:hlinkClick r:id="rId7"/>
              </a:rPr>
              <a:t>SP-201126</a:t>
            </a:r>
            <a:endParaRPr lang="en-US" sz="2000" dirty="0"/>
          </a:p>
          <a:p>
            <a:pPr lvl="1"/>
            <a:r>
              <a:rPr lang="en-US" sz="2000" dirty="0"/>
              <a:t>CT report to SA: </a:t>
            </a:r>
            <a:r>
              <a:rPr lang="en-US" sz="2000" dirty="0">
                <a:hlinkClick r:id="rId8"/>
              </a:rPr>
              <a:t>SP-201125</a:t>
            </a:r>
            <a:endParaRPr lang="en-US" sz="2000" dirty="0"/>
          </a:p>
          <a:p>
            <a:pPr lvl="1"/>
            <a:r>
              <a:rPr lang="en-US" sz="2000" dirty="0"/>
              <a:t>Workplan: </a:t>
            </a:r>
            <a:r>
              <a:rPr lang="en-US" sz="2000" dirty="0">
                <a:hlinkClick r:id="rId9"/>
              </a:rPr>
              <a:t>SP-201146</a:t>
            </a: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SA4 documents to SA were noted/agreed/approved/endorsed as requested, except one:</a:t>
            </a:r>
          </a:p>
          <a:p>
            <a:r>
              <a:rPr lang="en-US" dirty="0"/>
              <a:t> TD SP-200937 (SID NEW) 5G media streaming extensions. (Source: SA WG4) was revised to TD </a:t>
            </a:r>
            <a:r>
              <a:rPr lang="en-US" dirty="0">
                <a:hlinkClick r:id="rId2"/>
              </a:rPr>
              <a:t>SP-201130</a:t>
            </a:r>
            <a:r>
              <a:rPr lang="en-US" dirty="0"/>
              <a:t> as it didn’t contain the latest SA4 agreed version. TD </a:t>
            </a:r>
            <a:r>
              <a:rPr lang="en-US" dirty="0">
                <a:hlinkClick r:id="rId2"/>
              </a:rPr>
              <a:t> SP-201130</a:t>
            </a:r>
            <a:r>
              <a:rPr lang="en-US" dirty="0"/>
              <a:t> (SID NEW) 5G media streaming extensions was approved.</a:t>
            </a:r>
          </a:p>
          <a:p>
            <a:r>
              <a:rPr lang="en-US" dirty="0"/>
              <a:t>Updated SA4 Terms of Reference have been approved and are now published at </a:t>
            </a:r>
            <a:r>
              <a:rPr lang="en-US" dirty="0">
                <a:hlinkClick r:id="rId3"/>
              </a:rPr>
              <a:t>https://www.3gpp.org/specifications-groups/sa-plenary/sa4-codec</a:t>
            </a:r>
            <a:r>
              <a:rPr lang="en-US" dirty="0"/>
              <a:t> </a:t>
            </a:r>
          </a:p>
          <a:p>
            <a:endParaRPr lang="en-GB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F67340-732C-4DC9-A703-E46FD8BAE48F}"/>
              </a:ext>
            </a:extLst>
          </p:cNvPr>
          <p:cNvSpPr/>
          <p:nvPr/>
        </p:nvSpPr>
        <p:spPr>
          <a:xfrm>
            <a:off x="251691" y="5253633"/>
            <a:ext cx="11688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*Note that the e-meeting may be converted back to Face-to-face meeting if COVID-19 situation allows and a host is identified.</a:t>
            </a:r>
          </a:p>
          <a:p>
            <a:pPr>
              <a:defRPr/>
            </a:pPr>
            <a:r>
              <a:rPr lang="en-US" dirty="0"/>
              <a:t>** Depending on the COVID-19 situation and health risks these meetings may be held online.</a:t>
            </a:r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B435CB05-3497-437C-886F-F16F6E7086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24665"/>
              </p:ext>
            </p:extLst>
          </p:nvPr>
        </p:nvGraphicFramePr>
        <p:xfrm>
          <a:off x="1655416" y="2145885"/>
          <a:ext cx="7559675" cy="2222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2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2021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3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SA4#112-e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1-10 February 2021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MCC, Electronic meeting*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93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SA4#113-e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</a:t>
                      </a:r>
                      <a:r>
                        <a:rPr lang="fr-FR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April 2021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MCC, Electronic meeting*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93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SA4#114-e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 </a:t>
                      </a:r>
                      <a:r>
                        <a:rPr lang="fr-FR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28 May 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MCC, Electronic meeting*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 – 27 August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Samsung, Venue: TBD**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SA4#116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fr-FR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 November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EF3, Venue: Marbella, Spain**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233494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17 timeline </a:t>
            </a:r>
            <a:r>
              <a:rPr lang="sv-SE" sz="2400" dirty="0">
                <a:solidFill>
                  <a:srgbClr val="FF0000"/>
                </a:solidFill>
              </a:rPr>
              <a:t>New!</a:t>
            </a:r>
          </a:p>
          <a:p>
            <a:pPr lvl="1"/>
            <a:r>
              <a:rPr lang="sv-SE" sz="2000" dirty="0"/>
              <a:t>Rel-17 Stage 2 Functional Freeze, June 2021 (TSGs#92-e)</a:t>
            </a:r>
          </a:p>
          <a:p>
            <a:pPr lvl="1"/>
            <a:r>
              <a:rPr lang="sv-SE" sz="2000" dirty="0"/>
              <a:t>Rel-17 Stage 3 Protocol Freeze, March 2022 (TSGs#95)</a:t>
            </a:r>
          </a:p>
          <a:p>
            <a:pPr lvl="1"/>
            <a:r>
              <a:rPr lang="sv-SE" sz="2000" dirty="0"/>
              <a:t>Rel-17 Protocol coding Freeze (ASN.1, OpenAPI), June 2022 (TSGs#96)</a:t>
            </a:r>
          </a:p>
          <a:p>
            <a:pPr lvl="1"/>
            <a:r>
              <a:rPr lang="sv-SE" sz="2000" dirty="0"/>
              <a:t>Note: </a:t>
            </a:r>
            <a:r>
              <a:rPr lang="en-US" sz="2000" dirty="0"/>
              <a:t>content of Release 17 remains as approved during the December 2019 TSG#86 meetings</a:t>
            </a:r>
            <a:endParaRPr lang="sv-SE" sz="2000" dirty="0"/>
          </a:p>
          <a:p>
            <a:r>
              <a:rPr lang="sv-SE" sz="2400" dirty="0"/>
              <a:t>Release 18 planning </a:t>
            </a:r>
            <a:r>
              <a:rPr lang="sv-SE" sz="2400" dirty="0">
                <a:solidFill>
                  <a:srgbClr val="FF0000"/>
                </a:solidFill>
              </a:rPr>
              <a:t>New!</a:t>
            </a:r>
          </a:p>
          <a:p>
            <a:pPr lvl="1"/>
            <a:r>
              <a:rPr lang="en-US" sz="2000" dirty="0"/>
              <a:t>Stage 1 complete by Dec 2021 (TSG#94) (with 80% completion at TSG#93)</a:t>
            </a:r>
          </a:p>
          <a:p>
            <a:pPr lvl="1"/>
            <a:r>
              <a:rPr lang="en-US" altLang="en-US" sz="2000" dirty="0"/>
              <a:t>Stage 2 and 3 planned completion dates are TBD</a:t>
            </a:r>
            <a:endParaRPr lang="sv-SE" sz="2000" dirty="0"/>
          </a:p>
          <a:p>
            <a:r>
              <a:rPr lang="sv-SE" sz="2400" dirty="0"/>
              <a:t>Work plan available in </a:t>
            </a:r>
            <a:r>
              <a:rPr lang="en-US" sz="2400" dirty="0">
                <a:hlinkClick r:id="rId2"/>
              </a:rPr>
              <a:t>SP-201146</a:t>
            </a:r>
            <a:endParaRPr lang="en-US" sz="2400" dirty="0"/>
          </a:p>
          <a:p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20391721">
            <a:off x="1716874" y="179811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20391721">
            <a:off x="2764067" y="1785871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20391721">
            <a:off x="4577503" y="179198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20391721">
            <a:off x="3660066" y="179959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6/21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5488638" y="180037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12/21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H="1">
            <a:off x="1945793" y="2538359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2899456" y="2538359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3788061" y="2538359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1633891" y="2034913"/>
            <a:ext cx="719917" cy="4436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2557982" y="2034913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3482073" y="2034913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3761662"/>
            <a:ext cx="9060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SA 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4660573"/>
            <a:ext cx="7745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4731373" y="2538359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4425385" y="2034913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Q3/2021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5682077" y="2547512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5376083" y="2044066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54" name="Rounded Rectangle 33">
            <a:extLst>
              <a:ext uri="{FF2B5EF4-FFF2-40B4-BE49-F238E27FC236}">
                <a16:creationId xmlns:a16="http://schemas.microsoft.com/office/drawing/2014/main" id="{056F2B17-AA1E-4693-8C9D-9EBA5AB2C857}"/>
              </a:ext>
            </a:extLst>
          </p:cNvPr>
          <p:cNvSpPr/>
          <p:nvPr/>
        </p:nvSpPr>
        <p:spPr>
          <a:xfrm>
            <a:off x="5324365" y="4538132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5" name="Rounded Rectangle 33">
            <a:extLst>
              <a:ext uri="{FF2B5EF4-FFF2-40B4-BE49-F238E27FC236}">
                <a16:creationId xmlns:a16="http://schemas.microsoft.com/office/drawing/2014/main" id="{ADB89471-F0FC-4FD0-9008-00C6A0B6AEFC}"/>
              </a:ext>
            </a:extLst>
          </p:cNvPr>
          <p:cNvSpPr/>
          <p:nvPr/>
        </p:nvSpPr>
        <p:spPr>
          <a:xfrm>
            <a:off x="4328694" y="4538132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~ 80%</a:t>
            </a:r>
          </a:p>
        </p:txBody>
      </p:sp>
      <p:sp>
        <p:nvSpPr>
          <p:cNvPr id="56" name="Rounded Rectangle 24">
            <a:extLst>
              <a:ext uri="{FF2B5EF4-FFF2-40B4-BE49-F238E27FC236}">
                <a16:creationId xmlns:a16="http://schemas.microsoft.com/office/drawing/2014/main" id="{B141E4A1-94B9-45CF-9B1B-7C4E008C53FA}"/>
              </a:ext>
            </a:extLst>
          </p:cNvPr>
          <p:cNvSpPr/>
          <p:nvPr/>
        </p:nvSpPr>
        <p:spPr>
          <a:xfrm>
            <a:off x="3413689" y="3576883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7" name="TextBox 68">
            <a:extLst>
              <a:ext uri="{FF2B5EF4-FFF2-40B4-BE49-F238E27FC236}">
                <a16:creationId xmlns:a16="http://schemas.microsoft.com/office/drawing/2014/main" id="{F973183F-3787-4B2A-8DF2-2CBBFEB5AE2D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6424172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03/22</a:t>
            </a:r>
          </a:p>
        </p:txBody>
      </p:sp>
      <p:cxnSp>
        <p:nvCxnSpPr>
          <p:cNvPr id="58" name="Straight Connector 66">
            <a:extLst>
              <a:ext uri="{FF2B5EF4-FFF2-40B4-BE49-F238E27FC236}">
                <a16:creationId xmlns:a16="http://schemas.microsoft.com/office/drawing/2014/main" id="{704A8F78-5ED0-4F0A-B9A0-29D6CF4D4766}"/>
              </a:ext>
            </a:extLst>
          </p:cNvPr>
          <p:cNvCxnSpPr/>
          <p:nvPr/>
        </p:nvCxnSpPr>
        <p:spPr>
          <a:xfrm flipH="1">
            <a:off x="6637096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TextBox 27">
            <a:extLst>
              <a:ext uri="{FF2B5EF4-FFF2-40B4-BE49-F238E27FC236}">
                <a16:creationId xmlns:a16="http://schemas.microsoft.com/office/drawing/2014/main" id="{11A0B7A1-9E89-45A4-B671-BF380C539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4576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Q1/2022</a:t>
            </a:r>
          </a:p>
        </p:txBody>
      </p:sp>
      <p:sp>
        <p:nvSpPr>
          <p:cNvPr id="61" name="Rounded Rectangle 58">
            <a:extLst>
              <a:ext uri="{FF2B5EF4-FFF2-40B4-BE49-F238E27FC236}">
                <a16:creationId xmlns:a16="http://schemas.microsoft.com/office/drawing/2014/main" id="{7F6B3FB8-8513-4F7C-93CB-91BAC8C1E4ED}"/>
              </a:ext>
            </a:extLst>
          </p:cNvPr>
          <p:cNvSpPr/>
          <p:nvPr/>
        </p:nvSpPr>
        <p:spPr>
          <a:xfrm>
            <a:off x="6271766" y="3582118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2" name="TextBox 68">
            <a:extLst>
              <a:ext uri="{FF2B5EF4-FFF2-40B4-BE49-F238E27FC236}">
                <a16:creationId xmlns:a16="http://schemas.microsoft.com/office/drawing/2014/main" id="{0B8A1E00-51E4-4A02-9405-08B5CF9386EA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7391204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06/22</a:t>
            </a:r>
          </a:p>
        </p:txBody>
      </p:sp>
      <p:cxnSp>
        <p:nvCxnSpPr>
          <p:cNvPr id="63" name="Straight Connector 66">
            <a:extLst>
              <a:ext uri="{FF2B5EF4-FFF2-40B4-BE49-F238E27FC236}">
                <a16:creationId xmlns:a16="http://schemas.microsoft.com/office/drawing/2014/main" id="{AFFF704A-1C79-4546-B5E2-2B1D23A267C1}"/>
              </a:ext>
            </a:extLst>
          </p:cNvPr>
          <p:cNvCxnSpPr/>
          <p:nvPr/>
        </p:nvCxnSpPr>
        <p:spPr>
          <a:xfrm flipH="1">
            <a:off x="7604128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27">
            <a:extLst>
              <a:ext uri="{FF2B5EF4-FFF2-40B4-BE49-F238E27FC236}">
                <a16:creationId xmlns:a16="http://schemas.microsoft.com/office/drawing/2014/main" id="{06C21843-FFFB-4E64-98FB-5D76855EA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1608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Q2/2022</a:t>
            </a:r>
          </a:p>
        </p:txBody>
      </p:sp>
      <p:sp>
        <p:nvSpPr>
          <p:cNvPr id="66" name="Rounded Rectangle 58">
            <a:extLst>
              <a:ext uri="{FF2B5EF4-FFF2-40B4-BE49-F238E27FC236}">
                <a16:creationId xmlns:a16="http://schemas.microsoft.com/office/drawing/2014/main" id="{0D39A635-0035-4A27-BB9E-F63B8D88CC41}"/>
              </a:ext>
            </a:extLst>
          </p:cNvPr>
          <p:cNvSpPr/>
          <p:nvPr/>
        </p:nvSpPr>
        <p:spPr>
          <a:xfrm>
            <a:off x="7238798" y="3582118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8" name="TextBox 68">
            <a:extLst>
              <a:ext uri="{FF2B5EF4-FFF2-40B4-BE49-F238E27FC236}">
                <a16:creationId xmlns:a16="http://schemas.microsoft.com/office/drawing/2014/main" id="{A0DC2944-9AEA-4FC9-A8AD-7E8836135804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8358236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09/22</a:t>
            </a:r>
          </a:p>
        </p:txBody>
      </p:sp>
      <p:cxnSp>
        <p:nvCxnSpPr>
          <p:cNvPr id="69" name="Straight Connector 66">
            <a:extLst>
              <a:ext uri="{FF2B5EF4-FFF2-40B4-BE49-F238E27FC236}">
                <a16:creationId xmlns:a16="http://schemas.microsoft.com/office/drawing/2014/main" id="{819D4052-0699-49AC-BD00-9C5F54CC176D}"/>
              </a:ext>
            </a:extLst>
          </p:cNvPr>
          <p:cNvCxnSpPr/>
          <p:nvPr/>
        </p:nvCxnSpPr>
        <p:spPr>
          <a:xfrm flipH="1">
            <a:off x="8571160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27">
            <a:extLst>
              <a:ext uri="{FF2B5EF4-FFF2-40B4-BE49-F238E27FC236}">
                <a16:creationId xmlns:a16="http://schemas.microsoft.com/office/drawing/2014/main" id="{A87F22D9-3A12-49BD-AA2D-C331ECC6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8640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Q3/2022</a:t>
            </a:r>
          </a:p>
        </p:txBody>
      </p:sp>
      <p:sp>
        <p:nvSpPr>
          <p:cNvPr id="72" name="TextBox 68">
            <a:extLst>
              <a:ext uri="{FF2B5EF4-FFF2-40B4-BE49-F238E27FC236}">
                <a16:creationId xmlns:a16="http://schemas.microsoft.com/office/drawing/2014/main" id="{C1F7BD17-7CEE-464E-A28A-31B423D44378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9325268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12/22</a:t>
            </a:r>
          </a:p>
        </p:txBody>
      </p:sp>
      <p:cxnSp>
        <p:nvCxnSpPr>
          <p:cNvPr id="73" name="Straight Connector 66">
            <a:extLst>
              <a:ext uri="{FF2B5EF4-FFF2-40B4-BE49-F238E27FC236}">
                <a16:creationId xmlns:a16="http://schemas.microsoft.com/office/drawing/2014/main" id="{2D1674DA-2260-4BF9-89D1-0899AF96151F}"/>
              </a:ext>
            </a:extLst>
          </p:cNvPr>
          <p:cNvCxnSpPr/>
          <p:nvPr/>
        </p:nvCxnSpPr>
        <p:spPr>
          <a:xfrm flipH="1">
            <a:off x="9538192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27">
            <a:extLst>
              <a:ext uri="{FF2B5EF4-FFF2-40B4-BE49-F238E27FC236}">
                <a16:creationId xmlns:a16="http://schemas.microsoft.com/office/drawing/2014/main" id="{AE6F8636-B6F9-477F-AFAB-FB6FAF6F3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5672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Q4/2022</a:t>
            </a:r>
          </a:p>
        </p:txBody>
      </p:sp>
    </p:spTree>
    <p:extLst>
      <p:ext uri="{BB962C8B-B14F-4D97-AF65-F5344CB8AC3E}">
        <p14:creationId xmlns:p14="http://schemas.microsoft.com/office/powerpoint/2010/main" val="48782604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601</Words>
  <Application>Microsoft Office PowerPoint</Application>
  <PresentationFormat>Grand écran</PresentationFormat>
  <Paragraphs>116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Brief report from SA#90-e on SA4 topics</vt:lpstr>
      <vt:lpstr>Outline</vt:lpstr>
      <vt:lpstr>General information</vt:lpstr>
      <vt:lpstr>Outcome of SA4 submissions</vt:lpstr>
      <vt:lpstr>Other aspects – SA4 calendar</vt:lpstr>
      <vt:lpstr>Planning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2021-01-27T15:21:07Z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