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5305" r:id="rId4"/>
  </p:sldMasterIdLst>
  <p:notesMasterIdLst>
    <p:notesMasterId r:id="rId11"/>
  </p:notesMasterIdLst>
  <p:handoutMasterIdLst>
    <p:handoutMasterId r:id="rId12"/>
  </p:handoutMasterIdLst>
  <p:sldIdLst>
    <p:sldId id="445" r:id="rId5"/>
    <p:sldId id="460" r:id="rId6"/>
    <p:sldId id="461" r:id="rId7"/>
    <p:sldId id="462" r:id="rId8"/>
    <p:sldId id="463" r:id="rId9"/>
    <p:sldId id="439" r:id="rId10"/>
  </p:sldIdLst>
  <p:sldSz cx="12192000" cy="6858000"/>
  <p:notesSz cx="6921500" cy="100838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ECCE8F7-B084-4B23-8CD3-49B7D87A467D}">
          <p14:sldIdLst>
            <p14:sldId id="445"/>
            <p14:sldId id="460"/>
            <p14:sldId id="461"/>
            <p14:sldId id="462"/>
            <p14:sldId id="463"/>
            <p14:sldId id="4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76">
          <p15:clr>
            <a:srgbClr val="A4A3A4"/>
          </p15:clr>
        </p15:guide>
        <p15:guide id="2" pos="21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1D254"/>
    <a:srgbClr val="2A6EA8"/>
    <a:srgbClr val="FFFFFF"/>
    <a:srgbClr val="FF6600"/>
    <a:srgbClr val="1A4669"/>
    <a:srgbClr val="C6D254"/>
    <a:srgbClr val="0F5C77"/>
    <a:srgbClr val="127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8B4F23-E3EB-4599-865A-367EBDF84574}" v="22" dt="2020-11-11T08:35:55.6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54" autoAdjust="0"/>
    <p:restoredTop sz="95889" autoAdjust="0"/>
  </p:normalViewPr>
  <p:slideViewPr>
    <p:cSldViewPr snapToGrid="0" showGuides="1">
      <p:cViewPr varScale="1">
        <p:scale>
          <a:sx n="88" d="100"/>
          <a:sy n="88" d="100"/>
        </p:scale>
        <p:origin x="108" y="4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50" d="100"/>
          <a:sy n="150" d="100"/>
        </p:scale>
        <p:origin x="1116" y="-2607"/>
      </p:cViewPr>
      <p:guideLst>
        <p:guide orient="horz" pos="3176"/>
        <p:guide pos="21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9F0E574-D5E5-42E5-8871-9EA236ED041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BA0AB36-4B70-4581-BE64-63AA70ACA8A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1125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C4BFCF03-F91D-4C08-ACB2-C156330128F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48A7CB7F-FA31-4DCA-BE50-73124A97FE7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1125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6A01AD0-D987-43EA-88A8-B332DDC59B4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CA8F975-62B6-4D29-9497-C4239419F27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B832733-B917-4D36-86B7-13FA4D8615B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21125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D257E03-96B2-4237-BC9C-8088699C005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3" y="755650"/>
            <a:ext cx="6721475" cy="3781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6AEB4D8-0183-4E88-B123-2AB507B78DF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789488"/>
            <a:ext cx="507365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9653EBD-7A18-4705-9F8A-47B527E653F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C14ED718-A1F5-4F84-B0CC-84281BA312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1125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2CB175A-CCF7-4340-A462-55EAE47CFBD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8281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2493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2BE95C3-7B72-4413-839B-5A1FCCD4B7D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28862" y="1825625"/>
            <a:ext cx="512493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33396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DD754-77B0-4F47-A8DB-815F037AB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B7C28-51FC-4B42-8455-E61B60DB5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301386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E54B6-A402-48CE-AC60-170C70623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3857712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626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3013B12-28F4-4BED-AC0E-02168ADCBE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584358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/>
                <a:cs typeface="华文细黑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1D017C7-4781-495A-90E1-A20058A884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1876425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/>
                <a:cs typeface="华文细黑"/>
              </a:defRPr>
            </a:lvl1pPr>
          </a:lstStyle>
          <a:p>
            <a:pPr>
              <a:defRPr/>
            </a:pPr>
            <a:fld id="{9AC4A928-9492-4498-B7EA-FFCB3E5C832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0948316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394441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Single Corner Rectangle 11">
            <a:extLst>
              <a:ext uri="{FF2B5EF4-FFF2-40B4-BE49-F238E27FC236}">
                <a16:creationId xmlns:a16="http://schemas.microsoft.com/office/drawing/2014/main" id="{1622A28D-91FF-424D-9A85-3D92302E7DB9}"/>
              </a:ext>
            </a:extLst>
          </p:cNvPr>
          <p:cNvSpPr/>
          <p:nvPr userDrawn="1"/>
        </p:nvSpPr>
        <p:spPr>
          <a:xfrm>
            <a:off x="0" y="6413500"/>
            <a:ext cx="12199938" cy="182563"/>
          </a:xfrm>
          <a:prstGeom prst="snip1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B6DBCF18-D575-4F93-8162-3ADADE4C87E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92EE7BBB-86C4-46F9-ABAA-9947F15881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Snip Single Corner Rectangle 6">
            <a:extLst>
              <a:ext uri="{FF2B5EF4-FFF2-40B4-BE49-F238E27FC236}">
                <a16:creationId xmlns:a16="http://schemas.microsoft.com/office/drawing/2014/main" id="{0DEAEC1E-84A2-48EF-A1E5-55F2235ABA0A}"/>
              </a:ext>
            </a:extLst>
          </p:cNvPr>
          <p:cNvSpPr/>
          <p:nvPr userDrawn="1"/>
        </p:nvSpPr>
        <p:spPr>
          <a:xfrm>
            <a:off x="-7938" y="1455738"/>
            <a:ext cx="11483976" cy="269875"/>
          </a:xfrm>
          <a:prstGeom prst="snip1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7FC3C839-C9C2-4CE6-8345-973B003AC0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706100" y="6188075"/>
            <a:ext cx="9874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dirty="0">
                <a:ln w="0"/>
                <a:latin typeface="Calibri" panose="020F0502020204030204" pitchFamily="34" charset="0"/>
                <a:ea typeface="华文细黑"/>
              </a:rPr>
              <a:t>© 3GPP 2020</a:t>
            </a:r>
          </a:p>
        </p:txBody>
      </p:sp>
      <p:pic>
        <p:nvPicPr>
          <p:cNvPr id="1031" name="Picture 1">
            <a:extLst>
              <a:ext uri="{FF2B5EF4-FFF2-40B4-BE49-F238E27FC236}">
                <a16:creationId xmlns:a16="http://schemas.microsoft.com/office/drawing/2014/main" id="{C60B5DA1-387A-4F0C-9B12-B9F05790505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00" y="476250"/>
            <a:ext cx="14081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Box 2">
            <a:extLst>
              <a:ext uri="{FF2B5EF4-FFF2-40B4-BE49-F238E27FC236}">
                <a16:creationId xmlns:a16="http://schemas.microsoft.com/office/drawing/2014/main" id="{320A1963-80C5-45FD-8F33-240A40EFEB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95088" y="6351588"/>
            <a:ext cx="3968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3D531E3E-2C22-4EFA-8A5B-5D71AA69E0A5}" type="slidenum">
              <a:rPr lang="en-GB" altLang="en-US" sz="1400" smtClean="0">
                <a:latin typeface="Calibri" panose="020F0502020204030204" pitchFamily="34" charset="0"/>
                <a:ea typeface="华文细黑"/>
              </a:rPr>
              <a:pPr>
                <a:defRPr/>
              </a:pPr>
              <a:t>‹#›</a:t>
            </a:fld>
            <a:endParaRPr lang="en-GB" altLang="en-US" sz="1400">
              <a:latin typeface="Calibri" panose="020F0502020204030204" pitchFamily="34" charset="0"/>
              <a:ea typeface="华文细黑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31594D-628B-4CF5-89E2-2A31F528B6F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475" y="6372225"/>
            <a:ext cx="40243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1200" dirty="0">
                <a:ln w="0"/>
                <a:latin typeface="Calibri" panose="020F0502020204030204" pitchFamily="34" charset="0"/>
                <a:ea typeface="华文细黑"/>
              </a:rPr>
              <a:t>S4-201477, SA4#111-e, Electronic meeting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13" r:id="rId1"/>
    <p:sldLayoutId id="2147485414" r:id="rId2"/>
    <p:sldLayoutId id="2147485419" r:id="rId3"/>
    <p:sldLayoutId id="2147485415" r:id="rId4"/>
    <p:sldLayoutId id="2147485416" r:id="rId5"/>
    <p:sldLayoutId id="2147485418" r:id="rId6"/>
    <p:sldLayoutId id="2147485420" r:id="rId7"/>
  </p:sldLayoutIdLst>
  <p:transition>
    <p:wipe dir="r"/>
  </p:transition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Blip>
          <a:blip r:embed="rId10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tsg_sa/WG4_CODEC/TSGS4_111-e/Docs/S4-201391.zip" TargetMode="External"/><Relationship Id="rId2" Type="http://schemas.openxmlformats.org/officeDocument/2006/relationships/hyperlink" Target="https://www.3gpp.org/ftp/tsg_sa/TSG_SA/TSGS_87E_Electronic/Docs/SP-200052.zip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tsg_sa/WG4_CODEC/TSGS4_111-e/Docs/S4-201398.zip" TargetMode="External"/><Relationship Id="rId2" Type="http://schemas.openxmlformats.org/officeDocument/2006/relationships/hyperlink" Target="https://www.3gpp.org/ftp/tsg_sa/TSG_SA/TSGS_87E_Electronic/Docs/SP-200054.zip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3gpp.org/ftp/TSG_RAN/TSG_RAN/TSGR_86/Docs/RP-193241.zip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D6F74BBF-6643-4D12-BB2C-2105504062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altLang="sv-SE" dirty="0"/>
              <a:t>Time Plan Overview for SA4#111-e</a:t>
            </a:r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6076546E-D892-4ECA-A62B-AF382ED7CF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b="1" dirty="0">
                <a:latin typeface="Arial" panose="020B0604020202020204" pitchFamily="34" charset="0"/>
              </a:rPr>
              <a:t>Frédéric Gabin, </a:t>
            </a:r>
            <a:r>
              <a:rPr lang="en-US" altLang="en-US" sz="2000" dirty="0">
                <a:latin typeface="Arial" panose="020B0604020202020204" pitchFamily="34" charset="0"/>
              </a:rPr>
              <a:t>SA4 Chairman, Dolby Laboratories Inc., ETSI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latin typeface="Arial" panose="020B0604020202020204" pitchFamily="34" charset="0"/>
              </a:rPr>
              <a:t>SA4#111-e, 11-20 November 2020, Electronic Meeting.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latin typeface="Arial" panose="020B0604020202020204" pitchFamily="34" charset="0"/>
              </a:rPr>
              <a:t>with rapporteurs</a:t>
            </a:r>
          </a:p>
          <a:p>
            <a:pPr>
              <a:lnSpc>
                <a:spcPct val="80000"/>
              </a:lnSpc>
            </a:pPr>
            <a:r>
              <a:rPr lang="en-US" altLang="en-US" sz="2000" dirty="0" err="1">
                <a:latin typeface="Arial" panose="020B0604020202020204" pitchFamily="34" charset="0"/>
              </a:rPr>
              <a:t>Tdoc</a:t>
            </a:r>
            <a:r>
              <a:rPr lang="en-US" altLang="en-US" sz="2000" dirty="0">
                <a:latin typeface="Arial" panose="020B0604020202020204" pitchFamily="34" charset="0"/>
              </a:rPr>
              <a:t>: S4-20xxxx</a:t>
            </a:r>
            <a:endParaRPr lang="sv-SE" altLang="sv-SE" sz="2000" dirty="0"/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Title 1"/>
          <p:cNvSpPr>
            <a:spLocks noGrp="1"/>
          </p:cNvSpPr>
          <p:nvPr>
            <p:ph type="title"/>
          </p:nvPr>
        </p:nvSpPr>
        <p:spPr>
          <a:xfrm>
            <a:off x="1360966" y="371475"/>
            <a:ext cx="9618183" cy="1325563"/>
          </a:xfrm>
        </p:spPr>
        <p:txBody>
          <a:bodyPr/>
          <a:lstStyle/>
          <a:p>
            <a:r>
              <a:rPr lang="en-US" altLang="en-US" dirty="0"/>
              <a:t>Timeline</a:t>
            </a:r>
          </a:p>
        </p:txBody>
      </p:sp>
      <p:sp>
        <p:nvSpPr>
          <p:cNvPr id="8236" name="TextBox 2"/>
          <p:cNvSpPr txBox="1">
            <a:spLocks noChangeArrowheads="1"/>
          </p:cNvSpPr>
          <p:nvPr/>
        </p:nvSpPr>
        <p:spPr bwMode="auto">
          <a:xfrm rot="20391721">
            <a:off x="2582298" y="1794015"/>
            <a:ext cx="449686" cy="26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/>
              <a:t>9/19</a:t>
            </a:r>
          </a:p>
        </p:txBody>
      </p:sp>
      <p:sp>
        <p:nvSpPr>
          <p:cNvPr id="8237" name="TextBox 44"/>
          <p:cNvSpPr txBox="1">
            <a:spLocks noChangeArrowheads="1"/>
          </p:cNvSpPr>
          <p:nvPr/>
        </p:nvSpPr>
        <p:spPr bwMode="auto">
          <a:xfrm rot="20391721">
            <a:off x="3472739" y="1804694"/>
            <a:ext cx="528815" cy="26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/>
              <a:t>12/19</a:t>
            </a:r>
          </a:p>
        </p:txBody>
      </p:sp>
      <p:sp>
        <p:nvSpPr>
          <p:cNvPr id="8238" name="TextBox 53"/>
          <p:cNvSpPr txBox="1">
            <a:spLocks noChangeArrowheads="1"/>
          </p:cNvSpPr>
          <p:nvPr/>
        </p:nvSpPr>
        <p:spPr bwMode="auto">
          <a:xfrm rot="20391721">
            <a:off x="4543588" y="1803169"/>
            <a:ext cx="449686" cy="26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/>
              <a:t>3/20</a:t>
            </a:r>
          </a:p>
        </p:txBody>
      </p:sp>
      <p:sp>
        <p:nvSpPr>
          <p:cNvPr id="8239" name="TextBox 55"/>
          <p:cNvSpPr txBox="1">
            <a:spLocks noChangeArrowheads="1"/>
          </p:cNvSpPr>
          <p:nvPr/>
        </p:nvSpPr>
        <p:spPr bwMode="auto">
          <a:xfrm rot="20391721">
            <a:off x="5473593" y="1813847"/>
            <a:ext cx="449686" cy="26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/>
              <a:t>6/20</a:t>
            </a:r>
          </a:p>
        </p:txBody>
      </p:sp>
      <p:sp>
        <p:nvSpPr>
          <p:cNvPr id="8240" name="TextBox 59"/>
          <p:cNvSpPr txBox="1">
            <a:spLocks noChangeArrowheads="1"/>
          </p:cNvSpPr>
          <p:nvPr/>
        </p:nvSpPr>
        <p:spPr bwMode="auto">
          <a:xfrm rot="20391721">
            <a:off x="6278662" y="1790965"/>
            <a:ext cx="449686" cy="26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/>
              <a:t>9/20</a:t>
            </a:r>
          </a:p>
        </p:txBody>
      </p:sp>
      <p:sp>
        <p:nvSpPr>
          <p:cNvPr id="8241" name="TextBox 60"/>
          <p:cNvSpPr txBox="1">
            <a:spLocks noChangeArrowheads="1"/>
          </p:cNvSpPr>
          <p:nvPr/>
        </p:nvSpPr>
        <p:spPr bwMode="auto">
          <a:xfrm rot="20391721">
            <a:off x="7192758" y="1850463"/>
            <a:ext cx="528815" cy="26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/>
              <a:t>12/20</a:t>
            </a:r>
          </a:p>
        </p:txBody>
      </p:sp>
      <p:sp>
        <p:nvSpPr>
          <p:cNvPr id="8242" name="TextBox 61"/>
          <p:cNvSpPr txBox="1">
            <a:spLocks noChangeArrowheads="1"/>
          </p:cNvSpPr>
          <p:nvPr/>
        </p:nvSpPr>
        <p:spPr bwMode="auto">
          <a:xfrm rot="20391721">
            <a:off x="8239951" y="1800119"/>
            <a:ext cx="449686" cy="26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/>
              <a:t>3/21</a:t>
            </a:r>
          </a:p>
        </p:txBody>
      </p:sp>
      <p:sp>
        <p:nvSpPr>
          <p:cNvPr id="8243" name="TextBox 62"/>
          <p:cNvSpPr txBox="1">
            <a:spLocks noChangeArrowheads="1"/>
          </p:cNvSpPr>
          <p:nvPr/>
        </p:nvSpPr>
        <p:spPr bwMode="auto">
          <a:xfrm rot="20391721">
            <a:off x="10053387" y="1821477"/>
            <a:ext cx="449686" cy="26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/>
              <a:t>9/21</a:t>
            </a:r>
          </a:p>
        </p:txBody>
      </p:sp>
      <p:sp>
        <p:nvSpPr>
          <p:cNvPr id="8244" name="TextBox 64"/>
          <p:cNvSpPr txBox="1">
            <a:spLocks noChangeArrowheads="1"/>
          </p:cNvSpPr>
          <p:nvPr/>
        </p:nvSpPr>
        <p:spPr bwMode="auto">
          <a:xfrm rot="20391721">
            <a:off x="9135950" y="1813847"/>
            <a:ext cx="449686" cy="26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/>
              <a:t>6/21</a:t>
            </a:r>
          </a:p>
        </p:txBody>
      </p:sp>
      <p:sp>
        <p:nvSpPr>
          <p:cNvPr id="8245" name="TextBox 65"/>
          <p:cNvSpPr txBox="1">
            <a:spLocks noChangeArrowheads="1"/>
          </p:cNvSpPr>
          <p:nvPr/>
        </p:nvSpPr>
        <p:spPr bwMode="auto">
          <a:xfrm rot="20391721">
            <a:off x="1771316" y="1829866"/>
            <a:ext cx="449686" cy="26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/>
              <a:t>6/19</a:t>
            </a:r>
          </a:p>
        </p:txBody>
      </p:sp>
      <p:sp>
        <p:nvSpPr>
          <p:cNvPr id="8248" name="TextBox 68"/>
          <p:cNvSpPr txBox="1">
            <a:spLocks noChangeArrowheads="1"/>
          </p:cNvSpPr>
          <p:nvPr/>
        </p:nvSpPr>
        <p:spPr bwMode="auto">
          <a:xfrm rot="20391721">
            <a:off x="10964522" y="1829863"/>
            <a:ext cx="528815" cy="26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/>
              <a:t>12/21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1893400" y="2552607"/>
            <a:ext cx="32528" cy="35683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816011" y="2552607"/>
            <a:ext cx="31050" cy="35683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737144" y="2552607"/>
            <a:ext cx="31050" cy="35683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658279" y="2552607"/>
            <a:ext cx="32528" cy="35683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5579411" y="2552607"/>
            <a:ext cx="32528" cy="35683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6500546" y="2552607"/>
            <a:ext cx="32528" cy="35683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7421677" y="2552607"/>
            <a:ext cx="32528" cy="35683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8375340" y="2552607"/>
            <a:ext cx="32528" cy="35683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9263945" y="2552607"/>
            <a:ext cx="32528" cy="35683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52" name="TextBox 7"/>
          <p:cNvSpPr txBox="1">
            <a:spLocks noChangeArrowheads="1"/>
          </p:cNvSpPr>
          <p:nvPr/>
        </p:nvSpPr>
        <p:spPr bwMode="auto">
          <a:xfrm>
            <a:off x="1565969" y="2049161"/>
            <a:ext cx="719918" cy="4436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200" dirty="0">
                <a:latin typeface="Arial" panose="020B0604020202020204" pitchFamily="34" charset="0"/>
              </a:rPr>
              <a:t>SA#84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200" dirty="0">
                <a:latin typeface="Arial" panose="020B0604020202020204" pitchFamily="34" charset="0"/>
              </a:rPr>
              <a:t>Q2/2019</a:t>
            </a:r>
          </a:p>
        </p:txBody>
      </p:sp>
      <p:sp>
        <p:nvSpPr>
          <p:cNvPr id="8205" name="TextBox 8"/>
          <p:cNvSpPr txBox="1">
            <a:spLocks noChangeArrowheads="1"/>
          </p:cNvSpPr>
          <p:nvPr/>
        </p:nvSpPr>
        <p:spPr bwMode="auto">
          <a:xfrm>
            <a:off x="2490060" y="2049161"/>
            <a:ext cx="719918" cy="443662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SA#85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Q3/2019</a:t>
            </a:r>
          </a:p>
        </p:txBody>
      </p:sp>
      <p:sp>
        <p:nvSpPr>
          <p:cNvPr id="8206" name="TextBox 9"/>
          <p:cNvSpPr txBox="1">
            <a:spLocks noChangeArrowheads="1"/>
          </p:cNvSpPr>
          <p:nvPr/>
        </p:nvSpPr>
        <p:spPr bwMode="auto">
          <a:xfrm>
            <a:off x="3414150" y="2049161"/>
            <a:ext cx="719918" cy="443662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SA#86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Q4/2019</a:t>
            </a:r>
          </a:p>
        </p:txBody>
      </p:sp>
      <p:sp>
        <p:nvSpPr>
          <p:cNvPr id="8207" name="TextBox 10"/>
          <p:cNvSpPr txBox="1">
            <a:spLocks noChangeArrowheads="1"/>
          </p:cNvSpPr>
          <p:nvPr/>
        </p:nvSpPr>
        <p:spPr bwMode="auto">
          <a:xfrm>
            <a:off x="4338241" y="2049161"/>
            <a:ext cx="719918" cy="443662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SA#87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Q1/2020</a:t>
            </a:r>
          </a:p>
        </p:txBody>
      </p:sp>
      <p:sp>
        <p:nvSpPr>
          <p:cNvPr id="8208" name="TextBox 11"/>
          <p:cNvSpPr txBox="1">
            <a:spLocks noChangeArrowheads="1"/>
          </p:cNvSpPr>
          <p:nvPr/>
        </p:nvSpPr>
        <p:spPr bwMode="auto">
          <a:xfrm>
            <a:off x="5262332" y="2049161"/>
            <a:ext cx="719918" cy="443662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SA#88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Q2/2020</a:t>
            </a:r>
          </a:p>
        </p:txBody>
      </p:sp>
      <p:sp>
        <p:nvSpPr>
          <p:cNvPr id="8209" name="TextBox 12"/>
          <p:cNvSpPr txBox="1">
            <a:spLocks noChangeArrowheads="1"/>
          </p:cNvSpPr>
          <p:nvPr/>
        </p:nvSpPr>
        <p:spPr bwMode="auto">
          <a:xfrm>
            <a:off x="6186423" y="2049161"/>
            <a:ext cx="719918" cy="443662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SA#89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Q3/2020</a:t>
            </a:r>
          </a:p>
        </p:txBody>
      </p:sp>
      <p:sp>
        <p:nvSpPr>
          <p:cNvPr id="8210" name="TextBox 13"/>
          <p:cNvSpPr txBox="1">
            <a:spLocks noChangeArrowheads="1"/>
          </p:cNvSpPr>
          <p:nvPr/>
        </p:nvSpPr>
        <p:spPr bwMode="auto">
          <a:xfrm>
            <a:off x="7109775" y="2049161"/>
            <a:ext cx="719917" cy="443662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SA#90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Q4/2020</a:t>
            </a:r>
          </a:p>
        </p:txBody>
      </p:sp>
      <p:sp>
        <p:nvSpPr>
          <p:cNvPr id="8211" name="TextBox 14"/>
          <p:cNvSpPr txBox="1">
            <a:spLocks noChangeArrowheads="1"/>
          </p:cNvSpPr>
          <p:nvPr/>
        </p:nvSpPr>
        <p:spPr bwMode="auto">
          <a:xfrm>
            <a:off x="8033866" y="2049161"/>
            <a:ext cx="719917" cy="443662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SA#91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Q1/2021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520806" y="2673129"/>
            <a:ext cx="768844" cy="77347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/>
              <a:t>R16 stage 2</a:t>
            </a:r>
          </a:p>
          <a:p>
            <a:pPr algn="ctr">
              <a:defRPr/>
            </a:pPr>
            <a:r>
              <a:rPr lang="en-US" sz="1100" dirty="0"/>
              <a:t>freeze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221649" y="2673129"/>
            <a:ext cx="767365" cy="7734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/>
              <a:t>R16 stage 3 &amp; code </a:t>
            </a:r>
          </a:p>
          <a:p>
            <a:pPr algn="ctr">
              <a:defRPr/>
            </a:pPr>
            <a:r>
              <a:rPr lang="en-US" sz="1100" dirty="0"/>
              <a:t>freeze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368987" y="3592657"/>
            <a:ext cx="768844" cy="7719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/>
              <a:t>R17 stage 1</a:t>
            </a:r>
          </a:p>
          <a:p>
            <a:pPr algn="ctr">
              <a:defRPr/>
            </a:pPr>
            <a:r>
              <a:rPr lang="en-US" sz="1100" dirty="0"/>
              <a:t>freeze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061124" y="3591131"/>
            <a:ext cx="767364" cy="7719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/>
              <a:t>R17 stage 2</a:t>
            </a:r>
          </a:p>
          <a:p>
            <a:pPr algn="ctr">
              <a:defRPr/>
            </a:pPr>
            <a:r>
              <a:rPr lang="en-US" sz="1100" dirty="0"/>
              <a:t>freeze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444896" y="3592657"/>
            <a:ext cx="768844" cy="7719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/>
              <a:t>R17</a:t>
            </a:r>
          </a:p>
          <a:p>
            <a:pPr algn="ctr">
              <a:defRPr/>
            </a:pPr>
            <a:r>
              <a:rPr lang="en-US" sz="1100" dirty="0"/>
              <a:t>stage 1</a:t>
            </a:r>
          </a:p>
          <a:p>
            <a:pPr algn="ctr">
              <a:defRPr/>
            </a:pPr>
            <a:r>
              <a:rPr lang="en-US" sz="1100" dirty="0"/>
              <a:t>~ 80%</a:t>
            </a:r>
          </a:p>
        </p:txBody>
      </p:sp>
      <p:sp>
        <p:nvSpPr>
          <p:cNvPr id="8219" name="TextBox 27"/>
          <p:cNvSpPr txBox="1">
            <a:spLocks noChangeArrowheads="1"/>
          </p:cNvSpPr>
          <p:nvPr/>
        </p:nvSpPr>
        <p:spPr bwMode="auto">
          <a:xfrm>
            <a:off x="8957957" y="2049161"/>
            <a:ext cx="719917" cy="443662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SA#92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Q2/2021</a:t>
            </a:r>
          </a:p>
        </p:txBody>
      </p:sp>
      <p:sp>
        <p:nvSpPr>
          <p:cNvPr id="8222" name="TextBox 19"/>
          <p:cNvSpPr txBox="1">
            <a:spLocks noChangeArrowheads="1"/>
          </p:cNvSpPr>
          <p:nvPr/>
        </p:nvSpPr>
        <p:spPr bwMode="auto">
          <a:xfrm>
            <a:off x="346842" y="3761662"/>
            <a:ext cx="90601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Arial" panose="020B0604020202020204" pitchFamily="34" charset="0"/>
              </a:rPr>
              <a:t>SA Rel-17  </a:t>
            </a:r>
            <a:br>
              <a:rPr lang="en-US" altLang="en-US" sz="1100" dirty="0">
                <a:latin typeface="Arial" panose="020B0604020202020204" pitchFamily="34" charset="0"/>
              </a:rPr>
            </a:br>
            <a:r>
              <a:rPr lang="en-US" altLang="en-US" sz="1100" dirty="0">
                <a:latin typeface="Arial" panose="020B0604020202020204" pitchFamily="34" charset="0"/>
              </a:rPr>
              <a:t>Schedule</a:t>
            </a:r>
          </a:p>
        </p:txBody>
      </p:sp>
      <p:sp>
        <p:nvSpPr>
          <p:cNvPr id="8224" name="TextBox 32"/>
          <p:cNvSpPr txBox="1">
            <a:spLocks noChangeArrowheads="1"/>
          </p:cNvSpPr>
          <p:nvPr/>
        </p:nvSpPr>
        <p:spPr bwMode="auto">
          <a:xfrm>
            <a:off x="346842" y="2764665"/>
            <a:ext cx="757241" cy="41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Arial" panose="020B0604020202020204" pitchFamily="34" charset="0"/>
              </a:rPr>
              <a:t>Rel-16 </a:t>
            </a:r>
            <a:br>
              <a:rPr lang="en-US" altLang="en-US" sz="1100" dirty="0">
                <a:latin typeface="Arial" panose="020B0604020202020204" pitchFamily="34" charset="0"/>
              </a:rPr>
            </a:br>
            <a:r>
              <a:rPr lang="en-US" altLang="en-US" sz="1100" dirty="0">
                <a:latin typeface="Arial" panose="020B0604020202020204" pitchFamily="34" charset="0"/>
              </a:rPr>
              <a:t>Schedule 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587813" y="4611754"/>
            <a:ext cx="1296683" cy="7734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/>
              <a:t>R18</a:t>
            </a:r>
          </a:p>
          <a:p>
            <a:pPr algn="ctr">
              <a:defRPr/>
            </a:pPr>
            <a:r>
              <a:rPr lang="en-US" sz="1100" dirty="0"/>
              <a:t>stage 1</a:t>
            </a:r>
          </a:p>
          <a:p>
            <a:pPr algn="ctr">
              <a:defRPr/>
            </a:pPr>
            <a:r>
              <a:rPr lang="en-US" sz="1100" dirty="0"/>
              <a:t>Initial input</a:t>
            </a:r>
          </a:p>
        </p:txBody>
      </p:sp>
      <p:sp>
        <p:nvSpPr>
          <p:cNvPr id="8226" name="TextBox 37"/>
          <p:cNvSpPr txBox="1">
            <a:spLocks noChangeArrowheads="1"/>
          </p:cNvSpPr>
          <p:nvPr/>
        </p:nvSpPr>
        <p:spPr bwMode="auto">
          <a:xfrm>
            <a:off x="346842" y="4660573"/>
            <a:ext cx="785609" cy="41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Rel-18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(unknown)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17201" y="2879084"/>
            <a:ext cx="950704" cy="2514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100" dirty="0"/>
              <a:t>exceptions</a:t>
            </a:r>
            <a:endParaRPr lang="en-US" sz="2000" dirty="0"/>
          </a:p>
        </p:txBody>
      </p:sp>
      <p:sp>
        <p:nvSpPr>
          <p:cNvPr id="41" name="Rounded Rectangle 40"/>
          <p:cNvSpPr/>
          <p:nvPr/>
        </p:nvSpPr>
        <p:spPr>
          <a:xfrm>
            <a:off x="1331553" y="3592657"/>
            <a:ext cx="1057160" cy="77195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/>
              <a:t>start/ ongoing:</a:t>
            </a:r>
          </a:p>
          <a:p>
            <a:pPr algn="ctr">
              <a:defRPr/>
            </a:pPr>
            <a:r>
              <a:rPr lang="en-US" sz="1100" dirty="0"/>
              <a:t>S1 normative</a:t>
            </a:r>
          </a:p>
          <a:p>
            <a:pPr algn="ctr">
              <a:defRPr/>
            </a:pPr>
            <a:r>
              <a:rPr lang="en-US" sz="1100" dirty="0"/>
              <a:t>S2 studies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10207257" y="2552607"/>
            <a:ext cx="32528" cy="35683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34" name="TextBox 27"/>
          <p:cNvSpPr txBox="1">
            <a:spLocks noChangeArrowheads="1"/>
          </p:cNvSpPr>
          <p:nvPr/>
        </p:nvSpPr>
        <p:spPr bwMode="auto">
          <a:xfrm>
            <a:off x="9901269" y="2049161"/>
            <a:ext cx="719917" cy="443662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SA#93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Q3/2021</a:t>
            </a:r>
          </a:p>
        </p:txBody>
      </p:sp>
      <p:cxnSp>
        <p:nvCxnSpPr>
          <p:cNvPr id="67" name="Straight Connector 66"/>
          <p:cNvCxnSpPr/>
          <p:nvPr/>
        </p:nvCxnSpPr>
        <p:spPr>
          <a:xfrm flipH="1">
            <a:off x="11157961" y="2561760"/>
            <a:ext cx="32528" cy="35683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47" name="TextBox 27"/>
          <p:cNvSpPr txBox="1">
            <a:spLocks noChangeArrowheads="1"/>
          </p:cNvSpPr>
          <p:nvPr/>
        </p:nvSpPr>
        <p:spPr bwMode="auto">
          <a:xfrm>
            <a:off x="10851967" y="2058314"/>
            <a:ext cx="719917" cy="443662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SA#94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Q4/2021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846363" y="3591131"/>
            <a:ext cx="767364" cy="7719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/>
              <a:t>R17 stage 3</a:t>
            </a:r>
          </a:p>
          <a:p>
            <a:pPr algn="ctr">
              <a:defRPr/>
            </a:pPr>
            <a:r>
              <a:rPr lang="en-US" sz="1100" dirty="0"/>
              <a:t>freeze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0792631" y="3591131"/>
            <a:ext cx="768844" cy="7719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/>
              <a:t>R17 code</a:t>
            </a:r>
          </a:p>
          <a:p>
            <a:pPr algn="ctr">
              <a:defRPr/>
            </a:pPr>
            <a:r>
              <a:rPr lang="en-US" sz="1100" dirty="0"/>
              <a:t>freeze</a:t>
            </a:r>
          </a:p>
        </p:txBody>
      </p:sp>
      <p:sp>
        <p:nvSpPr>
          <p:cNvPr id="64" name="TextBox 1">
            <a:extLst>
              <a:ext uri="{FF2B5EF4-FFF2-40B4-BE49-F238E27FC236}">
                <a16:creationId xmlns:a16="http://schemas.microsoft.com/office/drawing/2014/main" id="{18B3EA7F-B39D-40D0-9CD1-DD5ABABD3345}"/>
              </a:ext>
            </a:extLst>
          </p:cNvPr>
          <p:cNvSpPr txBox="1"/>
          <p:nvPr/>
        </p:nvSpPr>
        <p:spPr>
          <a:xfrm>
            <a:off x="5850703" y="2934161"/>
            <a:ext cx="950704" cy="2514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100" dirty="0"/>
              <a:t>exceptions</a:t>
            </a:r>
            <a:endParaRPr lang="en-US" sz="2000" dirty="0"/>
          </a:p>
        </p:txBody>
      </p:sp>
      <p:sp>
        <p:nvSpPr>
          <p:cNvPr id="54" name="Rounded Rectangle 33">
            <a:extLst>
              <a:ext uri="{FF2B5EF4-FFF2-40B4-BE49-F238E27FC236}">
                <a16:creationId xmlns:a16="http://schemas.microsoft.com/office/drawing/2014/main" id="{056F2B17-AA1E-4693-8C9D-9EBA5AB2C857}"/>
              </a:ext>
            </a:extLst>
          </p:cNvPr>
          <p:cNvSpPr/>
          <p:nvPr/>
        </p:nvSpPr>
        <p:spPr>
          <a:xfrm>
            <a:off x="9840707" y="4565573"/>
            <a:ext cx="780479" cy="7734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/>
              <a:t>R18</a:t>
            </a:r>
          </a:p>
          <a:p>
            <a:pPr algn="ctr">
              <a:defRPr/>
            </a:pPr>
            <a:r>
              <a:rPr lang="en-US" sz="1100" dirty="0"/>
              <a:t>stage 1</a:t>
            </a:r>
          </a:p>
          <a:p>
            <a:pPr algn="ctr">
              <a:defRPr/>
            </a:pPr>
            <a:r>
              <a:rPr lang="en-US" sz="1100" dirty="0"/>
              <a:t>Freeze TBD</a:t>
            </a:r>
          </a:p>
        </p:txBody>
      </p:sp>
      <p:sp>
        <p:nvSpPr>
          <p:cNvPr id="3" name="Flèche : droite rayée 2">
            <a:extLst>
              <a:ext uri="{FF2B5EF4-FFF2-40B4-BE49-F238E27FC236}">
                <a16:creationId xmlns:a16="http://schemas.microsoft.com/office/drawing/2014/main" id="{E89A9060-31D4-4680-B012-30418ADF4442}"/>
              </a:ext>
            </a:extLst>
          </p:cNvPr>
          <p:cNvSpPr/>
          <p:nvPr/>
        </p:nvSpPr>
        <p:spPr>
          <a:xfrm>
            <a:off x="7634626" y="3483434"/>
            <a:ext cx="1629319" cy="987341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FF0000"/>
                </a:solidFill>
              </a:rPr>
              <a:t>Shift 3+ </a:t>
            </a:r>
            <a:r>
              <a:rPr lang="fr-FR" sz="1400" dirty="0" err="1">
                <a:solidFill>
                  <a:srgbClr val="FF0000"/>
                </a:solidFill>
              </a:rPr>
              <a:t>months</a:t>
            </a:r>
            <a:r>
              <a:rPr lang="fr-FR" sz="1400" dirty="0">
                <a:solidFill>
                  <a:srgbClr val="FF0000"/>
                </a:solidFill>
              </a:rPr>
              <a:t> TBD</a:t>
            </a:r>
          </a:p>
        </p:txBody>
      </p:sp>
      <p:sp>
        <p:nvSpPr>
          <p:cNvPr id="55" name="Rounded Rectangle 33">
            <a:extLst>
              <a:ext uri="{FF2B5EF4-FFF2-40B4-BE49-F238E27FC236}">
                <a16:creationId xmlns:a16="http://schemas.microsoft.com/office/drawing/2014/main" id="{ADB89471-F0FC-4FD0-9008-00C6A0B6AEFC}"/>
              </a:ext>
            </a:extLst>
          </p:cNvPr>
          <p:cNvSpPr/>
          <p:nvPr/>
        </p:nvSpPr>
        <p:spPr>
          <a:xfrm>
            <a:off x="8889573" y="4552380"/>
            <a:ext cx="780479" cy="7734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/>
              <a:t>R18</a:t>
            </a:r>
          </a:p>
          <a:p>
            <a:pPr algn="ctr">
              <a:defRPr/>
            </a:pPr>
            <a:r>
              <a:rPr lang="en-US" sz="1100" dirty="0"/>
              <a:t>stage 1</a:t>
            </a:r>
          </a:p>
          <a:p>
            <a:pPr algn="ctr">
              <a:defRPr/>
            </a:pPr>
            <a:r>
              <a:rPr lang="en-US" sz="1100" dirty="0"/>
              <a:t>~ 80%</a:t>
            </a:r>
          </a:p>
          <a:p>
            <a:pPr algn="ctr">
              <a:defRPr/>
            </a:pPr>
            <a:r>
              <a:rPr lang="en-US" sz="1100" dirty="0"/>
              <a:t> TBD</a:t>
            </a:r>
          </a:p>
        </p:txBody>
      </p:sp>
    </p:spTree>
    <p:extLst>
      <p:ext uri="{BB962C8B-B14F-4D97-AF65-F5344CB8AC3E}">
        <p14:creationId xmlns:p14="http://schemas.microsoft.com/office/powerpoint/2010/main" val="487826040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ACEED66-FF88-4A70-A1A4-57E9B63A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SA4 calendar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5565F96-112B-4BE6-9572-C65D6BF76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8513D3F-B9B7-4547-A7ED-2ABD1EDD22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232182"/>
              </p:ext>
            </p:extLst>
          </p:nvPr>
        </p:nvGraphicFramePr>
        <p:xfrm>
          <a:off x="2352582" y="1888711"/>
          <a:ext cx="6616700" cy="703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5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4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3682">
                <a:tc>
                  <a:txBody>
                    <a:bodyPr/>
                    <a:lstStyle/>
                    <a:p>
                      <a:pPr marL="36000">
                        <a:lnSpc>
                          <a:spcPct val="90000"/>
                        </a:lnSpc>
                      </a:pPr>
                      <a:r>
                        <a:rPr lang="fi-FI" sz="1400" dirty="0"/>
                        <a:t>Meeting 2020</a:t>
                      </a:r>
                      <a:endParaRPr lang="en-US" sz="1400" dirty="0"/>
                    </a:p>
                  </a:txBody>
                  <a:tcPr marL="91443" marR="91443" marT="45715" marB="45715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90000"/>
                        </a:lnSpc>
                      </a:pPr>
                      <a:r>
                        <a:rPr lang="fi-FI" sz="1400" dirty="0"/>
                        <a:t>Dates </a:t>
                      </a:r>
                      <a:endParaRPr lang="en-US" sz="1400" dirty="0"/>
                    </a:p>
                  </a:txBody>
                  <a:tcPr marL="91443" marR="91443" marT="45715" marB="45715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90000"/>
                        </a:lnSpc>
                      </a:pPr>
                      <a:r>
                        <a:rPr lang="fi-FI" sz="1400" dirty="0"/>
                        <a:t>Venue and Host</a:t>
                      </a:r>
                      <a:endParaRPr lang="en-US" sz="1400" dirty="0"/>
                    </a:p>
                  </a:txBody>
                  <a:tcPr marL="91443" marR="91443" marT="45715" marB="457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377">
                <a:tc>
                  <a:txBody>
                    <a:bodyPr/>
                    <a:lstStyle/>
                    <a:p>
                      <a:pPr marL="3600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SA4#111</a:t>
                      </a:r>
                      <a:r>
                        <a:rPr lang="fi-FI" sz="1400" b="0" dirty="0">
                          <a:solidFill>
                            <a:srgbClr val="FF0000"/>
                          </a:solidFill>
                          <a:latin typeface="+mn-lt"/>
                        </a:rPr>
                        <a:t>-e</a:t>
                      </a:r>
                      <a:endParaRPr lang="en-US" sz="14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1443" marR="91443" marT="45715" marB="45715" anchor="ctr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latin typeface="+mn-lt"/>
                        </a:rPr>
                        <a:t>11-20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 November 2020</a:t>
                      </a:r>
                    </a:p>
                  </a:txBody>
                  <a:tcPr marL="91443" marR="91443" marT="45715" marB="45715" anchor="ctr"/>
                </a:tc>
                <a:tc>
                  <a:txBody>
                    <a:bodyPr/>
                    <a:lstStyle/>
                    <a:p>
                      <a:pPr marL="36000" marR="0" lvl="1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E-Meeting</a:t>
                      </a:r>
                    </a:p>
                  </a:txBody>
                  <a:tcPr marL="91443" marR="91443" marT="45715" marB="4571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614C2F7D-AC91-4E14-A1AA-329EBDBEC7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7443"/>
              </p:ext>
            </p:extLst>
          </p:nvPr>
        </p:nvGraphicFramePr>
        <p:xfrm>
          <a:off x="2352582" y="2726707"/>
          <a:ext cx="6616700" cy="2931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5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4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3682">
                <a:tc>
                  <a:txBody>
                    <a:bodyPr/>
                    <a:lstStyle/>
                    <a:p>
                      <a:pPr marL="36000">
                        <a:lnSpc>
                          <a:spcPct val="90000"/>
                        </a:lnSpc>
                      </a:pPr>
                      <a:r>
                        <a:rPr lang="fi-FI" sz="1400" dirty="0"/>
                        <a:t>Meetings 2021</a:t>
                      </a:r>
                      <a:endParaRPr lang="en-US" sz="1400" dirty="0"/>
                    </a:p>
                  </a:txBody>
                  <a:tcPr marL="91443" marR="91443" marT="45715" marB="45715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90000"/>
                        </a:lnSpc>
                      </a:pPr>
                      <a:r>
                        <a:rPr lang="fi-FI" sz="1400" dirty="0"/>
                        <a:t>Dates </a:t>
                      </a:r>
                      <a:endParaRPr lang="en-US" sz="1400" dirty="0"/>
                    </a:p>
                  </a:txBody>
                  <a:tcPr marL="91443" marR="91443" marT="45715" marB="45715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90000"/>
                        </a:lnSpc>
                      </a:pPr>
                      <a:r>
                        <a:rPr lang="fi-FI" sz="1400" dirty="0"/>
                        <a:t>Venue and Host</a:t>
                      </a:r>
                      <a:endParaRPr lang="en-US" sz="1400" dirty="0"/>
                    </a:p>
                  </a:txBody>
                  <a:tcPr marL="91443" marR="91443" marT="45715" marB="457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611">
                <a:tc>
                  <a:txBody>
                    <a:bodyPr/>
                    <a:lstStyle/>
                    <a:p>
                      <a:pPr marL="3600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SA4#112</a:t>
                      </a:r>
                      <a:r>
                        <a:rPr lang="fi-FI" sz="1400" b="0" dirty="0">
                          <a:solidFill>
                            <a:srgbClr val="FF0000"/>
                          </a:solidFill>
                          <a:latin typeface="+mn-lt"/>
                        </a:rPr>
                        <a:t>-e</a:t>
                      </a:r>
                      <a:endParaRPr lang="en-US" sz="14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1429" marR="91429" marT="45667" marB="45667" anchor="ctr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[27 January TBD]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strike="sng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fr-FR" sz="1400" b="0" strike="sng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[3-12 TBD] 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February 2021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9" marR="91429" marT="45667" marB="45667" anchor="ctr"/>
                </a:tc>
                <a:tc>
                  <a:txBody>
                    <a:bodyPr/>
                    <a:lstStyle/>
                    <a:p>
                      <a:pPr marL="36000" marR="0" lvl="1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Host: 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latin typeface="+mn-lt"/>
                        </a:rPr>
                        <a:t>MCC, Electronic meeting*</a:t>
                      </a:r>
                    </a:p>
                    <a:p>
                      <a:pPr marL="36000" marR="0" lvl="1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trike="sngStrike" dirty="0">
                          <a:solidFill>
                            <a:schemeClr val="tx1"/>
                          </a:solidFill>
                          <a:latin typeface="+mn-lt"/>
                        </a:rPr>
                        <a:t>Dolby, Venue: San Francisco, CA, USA</a:t>
                      </a:r>
                      <a:endParaRPr lang="en-US" sz="1400" b="1" strike="sng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1429" marR="91429" marT="45667" marB="4566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918">
                <a:tc>
                  <a:txBody>
                    <a:bodyPr/>
                    <a:lstStyle/>
                    <a:p>
                      <a:pPr marL="3600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SA4#113</a:t>
                      </a:r>
                      <a:r>
                        <a:rPr lang="fi-FI" sz="1400" b="0" dirty="0">
                          <a:solidFill>
                            <a:srgbClr val="FF0000"/>
                          </a:solidFill>
                          <a:latin typeface="+mn-lt"/>
                        </a:rPr>
                        <a:t>-e</a:t>
                      </a:r>
                      <a:endParaRPr lang="en-US" sz="14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1429" marR="91429" marT="45667" marB="45667" anchor="ctr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[7 TBD] </a:t>
                      </a:r>
                      <a:r>
                        <a:rPr lang="en-US" sz="1400" b="0" strike="sng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fr-FR" sz="1400" b="0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April 2021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9" marR="91429" marT="45667" marB="45667" anchor="ctr"/>
                </a:tc>
                <a:tc>
                  <a:txBody>
                    <a:bodyPr/>
                    <a:lstStyle/>
                    <a:p>
                      <a:pPr marL="36000" marR="0" lvl="1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Host: 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latin typeface="+mn-lt"/>
                        </a:rPr>
                        <a:t>MCC, Electronic meeting*</a:t>
                      </a:r>
                    </a:p>
                    <a:p>
                      <a:pPr marL="36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trike="sngStrike" dirty="0">
                          <a:solidFill>
                            <a:schemeClr val="tx1"/>
                          </a:solidFill>
                          <a:latin typeface="+mn-lt"/>
                        </a:rPr>
                        <a:t>[EF3], Venue: [Fully electronic?]</a:t>
                      </a:r>
                      <a:endParaRPr lang="en-US" sz="1400" b="1" strike="sng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1429" marR="91429" marT="45667" marB="4566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209">
                <a:tc>
                  <a:txBody>
                    <a:bodyPr/>
                    <a:lstStyle/>
                    <a:p>
                      <a:pPr marL="3600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SA4#114</a:t>
                      </a:r>
                      <a:r>
                        <a:rPr lang="fi-FI" sz="1400" b="0" dirty="0">
                          <a:solidFill>
                            <a:srgbClr val="FF0000"/>
                          </a:solidFill>
                          <a:latin typeface="+mn-lt"/>
                        </a:rPr>
                        <a:t>-e</a:t>
                      </a:r>
                      <a:endParaRPr lang="en-US" sz="14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1429" marR="91429" marT="45667" marB="45667" anchor="ctr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[19 TBD] </a:t>
                      </a:r>
                      <a:r>
                        <a:rPr lang="fr-FR" sz="1400" b="0" strike="sng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r>
                        <a:rPr lang="fr-FR" sz="1400" b="0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28 May 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9" marR="91429" marT="45667" marB="45667" anchor="ctr"/>
                </a:tc>
                <a:tc>
                  <a:txBody>
                    <a:bodyPr/>
                    <a:lstStyle/>
                    <a:p>
                      <a:pPr marL="36000" marR="0" lvl="1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Host: 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latin typeface="+mn-lt"/>
                        </a:rPr>
                        <a:t>MCC, Electronic meeting*</a:t>
                      </a:r>
                    </a:p>
                    <a:p>
                      <a:pPr marL="36000" marR="0" lvl="1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trike="sngStrike" dirty="0">
                          <a:solidFill>
                            <a:schemeClr val="tx1"/>
                          </a:solidFill>
                          <a:latin typeface="+mn-lt"/>
                        </a:rPr>
                        <a:t>Samsung, Venue: TBD</a:t>
                      </a:r>
                      <a:endParaRPr lang="en-US" sz="1400" b="1" strike="sng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1429" marR="91429" marT="45667" marB="4566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377">
                <a:tc>
                  <a:txBody>
                    <a:bodyPr/>
                    <a:lstStyle/>
                    <a:p>
                      <a:pPr marL="3600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SA4#115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9" marR="91429" marT="45667" marB="45667" anchor="ctr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– 27 August 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9" marR="91429" marT="45667" marB="45667" anchor="ctr"/>
                </a:tc>
                <a:tc>
                  <a:txBody>
                    <a:bodyPr/>
                    <a:lstStyle/>
                    <a:p>
                      <a:pPr marL="36000" marR="0" lvl="1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Host: 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latin typeface="+mn-lt"/>
                        </a:rPr>
                        <a:t>Samsung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, Venue: TBD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1429" marR="91429" marT="45667" marB="4566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377">
                <a:tc>
                  <a:txBody>
                    <a:bodyPr/>
                    <a:lstStyle/>
                    <a:p>
                      <a:pPr marL="3600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SA4#116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9" marR="91429" marT="45667" marB="45667" anchor="ctr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lang="fr-FR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November 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91429" marR="91429" marT="45667" marB="45667" anchor="ctr"/>
                </a:tc>
                <a:tc>
                  <a:txBody>
                    <a:bodyPr/>
                    <a:lstStyle/>
                    <a:p>
                      <a:pPr marL="36000" marR="0" lvl="1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Host: EF3, Venue: Marbella, Spain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9" marR="91429" marT="45667" marB="4566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CCF67340-732C-4DC9-A703-E46FD8BAE48F}"/>
              </a:ext>
            </a:extLst>
          </p:cNvPr>
          <p:cNvSpPr/>
          <p:nvPr/>
        </p:nvSpPr>
        <p:spPr>
          <a:xfrm>
            <a:off x="251689" y="5705092"/>
            <a:ext cx="11688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Note that the e-meeting may be converted back to Face-to-face meeting if COVID-19 situation allows and a host is identified.</a:t>
            </a:r>
          </a:p>
        </p:txBody>
      </p:sp>
    </p:spTree>
    <p:extLst>
      <p:ext uri="{BB962C8B-B14F-4D97-AF65-F5344CB8AC3E}">
        <p14:creationId xmlns:p14="http://schemas.microsoft.com/office/powerpoint/2010/main" val="3842334945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C47BB-ACD6-4C97-9213-A7B017E83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FS_5GVideo</a:t>
            </a:r>
            <a:endParaRPr lang="en-US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4B37D89-58B1-4442-A058-D8F6B10960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54356"/>
              </p:ext>
            </p:extLst>
          </p:nvPr>
        </p:nvGraphicFramePr>
        <p:xfrm>
          <a:off x="402769" y="1804488"/>
          <a:ext cx="10515602" cy="4450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78831">
                  <a:extLst>
                    <a:ext uri="{9D8B030D-6E8A-4147-A177-3AD203B41FA5}">
                      <a16:colId xmlns:a16="http://schemas.microsoft.com/office/drawing/2014/main" val="2141903364"/>
                    </a:ext>
                  </a:extLst>
                </a:gridCol>
                <a:gridCol w="5736771">
                  <a:extLst>
                    <a:ext uri="{9D8B030D-6E8A-4147-A177-3AD203B41FA5}">
                      <a16:colId xmlns:a16="http://schemas.microsoft.com/office/drawing/2014/main" val="38275641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Question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Answer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804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Name of study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“Feasibility Study on 5G Video Codec Characteristics”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506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Work Item 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SP-200052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367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Rapporteur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Thomas Stockhammer (Qualcomm)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599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Latest Time Plan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V0.7: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S4-201391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423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Completion Status before SA4#111-e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024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Expected Completion Status after SA4#111-e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670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Dependencies to other 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none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639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Other work depending on 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none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012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Send for information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TR 26.955  1.0.0 for SA#91-e (March 21)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936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Send for approval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TR 26.955  2.0.0 for SA#92-e (June 21)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253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Expected normative work in Rel-17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Unclear, but possible with the addition of new codecs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559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3696502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C47BB-ACD6-4C97-9213-A7B017E83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FS_XRTraffic</a:t>
            </a:r>
            <a:endParaRPr lang="en-US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4B37D89-58B1-4442-A058-D8F6B10960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696921"/>
              </p:ext>
            </p:extLst>
          </p:nvPr>
        </p:nvGraphicFramePr>
        <p:xfrm>
          <a:off x="511627" y="1826260"/>
          <a:ext cx="11168745" cy="4450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08718">
                  <a:extLst>
                    <a:ext uri="{9D8B030D-6E8A-4147-A177-3AD203B41FA5}">
                      <a16:colId xmlns:a16="http://schemas.microsoft.com/office/drawing/2014/main" val="2141903364"/>
                    </a:ext>
                  </a:extLst>
                </a:gridCol>
                <a:gridCol w="6760027">
                  <a:extLst>
                    <a:ext uri="{9D8B030D-6E8A-4147-A177-3AD203B41FA5}">
                      <a16:colId xmlns:a16="http://schemas.microsoft.com/office/drawing/2014/main" val="38275641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Question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Answer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804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Name of study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Feasibility Study on Extensions to Typical Traffic Characteristics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506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Work Item 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SP-200054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367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Rapporteur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Thomas Stockhammer (Qualcomm)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599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Latest Time Plan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V0.5: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S4-201398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423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Completion Status before SA4#111-e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024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Expected Completion Status after SA4#111-e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670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Dependencies to other 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None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639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Other work depending on 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RAN1 Study: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XR Evaluations for NR in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RP-193241.zip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012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Send for information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CR 26.925 (XR) for RAN1#104-e (January 21)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936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Send for approval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CR 26.925 (XR) for SA#91-e (03/21) and (other) for SA#92-e (06/21)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253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Expected normative work in Rel-17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Not in SA4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559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696712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A62AC140-58E4-429E-B6A7-A16F6CE62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en-US"/>
              <a:t>Thank You!</a:t>
            </a:r>
            <a:endParaRPr lang="en-US" altLang="en-US"/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3B74E3E3-8821-43AA-9960-9A2F7C0F1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24450" cy="4351338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endParaRPr lang="sv-SE" altLang="en-US" dirty="0"/>
          </a:p>
          <a:p>
            <a:pPr marL="0" indent="0">
              <a:buFontTx/>
              <a:buNone/>
              <a:defRPr/>
            </a:pPr>
            <a:endParaRPr lang="sv-SE" altLang="en-US" dirty="0"/>
          </a:p>
          <a:p>
            <a:pPr marL="0" indent="0">
              <a:buFontTx/>
              <a:buNone/>
              <a:defRPr/>
            </a:pPr>
            <a:endParaRPr lang="sv-SE" altLang="en-US" dirty="0"/>
          </a:p>
          <a:p>
            <a:pPr marL="0" indent="0">
              <a:buFontTx/>
              <a:buNone/>
              <a:defRPr/>
            </a:pPr>
            <a:endParaRPr lang="sv-SE" altLang="en-US" dirty="0"/>
          </a:p>
          <a:p>
            <a:pPr marL="0" indent="0">
              <a:buFontTx/>
              <a:buNone/>
              <a:defRPr/>
            </a:pPr>
            <a:endParaRPr lang="sv-SE" altLang="en-US" dirty="0"/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sv-SE" altLang="en-US" sz="1600" dirty="0"/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sv-SE" altLang="en-US" sz="1600" dirty="0"/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sv-SE" altLang="en-US" sz="1600" dirty="0"/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sv-SE" altLang="en-US" sz="1600" dirty="0"/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sv-SE" altLang="en-US" sz="1600" dirty="0"/>
              <a:t>Frédéric Gabin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sv-SE" altLang="en-US" sz="1600" dirty="0"/>
              <a:t>3GPP SA4 Chairman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sv-SE" altLang="en-US" sz="1600" dirty="0"/>
              <a:t>mail: frederic.gabin@dolby.com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sv-SE" altLang="en-US" sz="1600" dirty="0"/>
              <a:t>phone: +33 678448575</a:t>
            </a:r>
          </a:p>
          <a:p>
            <a:pPr marL="0" indent="0">
              <a:buFontTx/>
              <a:buNone/>
              <a:defRPr/>
            </a:pPr>
            <a:endParaRPr lang="sv-SE" altLang="en-US" dirty="0"/>
          </a:p>
        </p:txBody>
      </p:sp>
      <p:pic>
        <p:nvPicPr>
          <p:cNvPr id="8196" name="Picture 3">
            <a:extLst>
              <a:ext uri="{FF2B5EF4-FFF2-40B4-BE49-F238E27FC236}">
                <a16:creationId xmlns:a16="http://schemas.microsoft.com/office/drawing/2014/main" id="{94301D49-B92C-4755-AF23-C63A418E4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1943100"/>
            <a:ext cx="8863012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28163D68FE8E4D9361964FDD814FC4" ma:contentTypeVersion="13" ma:contentTypeDescription="Create a new document." ma:contentTypeScope="" ma:versionID="559aef62f17770e141396177a96f5251">
  <xsd:schema xmlns:xsd="http://www.w3.org/2001/XMLSchema" xmlns:xs="http://www.w3.org/2001/XMLSchema" xmlns:p="http://schemas.microsoft.com/office/2006/metadata/properties" xmlns:ns3="ba37140e-f4c5-4a6c-a9b4-20a691ce6c8a" xmlns:ns4="cc9c437c-ae0c-4066-8d90-a0f7de786127" targetNamespace="http://schemas.microsoft.com/office/2006/metadata/properties" ma:root="true" ma:fieldsID="94100915555df08bee1b0f1df0c5081e" ns3:_="" ns4:_="">
    <xsd:import namespace="ba37140e-f4c5-4a6c-a9b4-20a691ce6c8a"/>
    <xsd:import namespace="cc9c437c-ae0c-4066-8d90-a0f7de78612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37140e-f4c5-4a6c-a9b4-20a691ce6c8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c437c-ae0c-4066-8d90-a0f7de7861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8A9FE4-C404-41F8-9804-B555F1113F06}">
  <ds:schemaRefs>
    <ds:schemaRef ds:uri="http://schemas.microsoft.com/office/2006/metadata/properties"/>
    <ds:schemaRef ds:uri="ba37140e-f4c5-4a6c-a9b4-20a691ce6c8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cc9c437c-ae0c-4066-8d90-a0f7de78612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99B797D-523D-4FD7-9545-1790D18AC6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F618D2-A10C-441B-8347-6A3B86D43A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37140e-f4c5-4a6c-a9b4-20a691ce6c8a"/>
    <ds:schemaRef ds:uri="cc9c437c-ae0c-4066-8d90-a0f7de7861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547</Words>
  <Application>Microsoft Office PowerPoint</Application>
  <PresentationFormat>Widescreen</PresentationFormat>
  <Paragraphs>167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Time Plan Overview for SA4#111-e</vt:lpstr>
      <vt:lpstr>Timeline</vt:lpstr>
      <vt:lpstr>SA4 calendar</vt:lpstr>
      <vt:lpstr>FS_5GVideo</vt:lpstr>
      <vt:lpstr>FS_XRTraffic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/>
  <cp:lastModifiedBy/>
  <cp:revision>1</cp:revision>
  <dcterms:created xsi:type="dcterms:W3CDTF">2019-05-22T07:33:39Z</dcterms:created>
  <dcterms:modified xsi:type="dcterms:W3CDTF">2020-11-11T08:37:03Z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0x010100EB28163D68FE8E4D9361964FDD814FC4</vt:lpwstr>
  </property>
</Properties>
</file>