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72" r:id="rId4"/>
  </p:sldMasterIdLst>
  <p:sldIdLst>
    <p:sldId id="256" r:id="rId5"/>
    <p:sldId id="263" r:id="rId6"/>
    <p:sldId id="257" r:id="rId7"/>
    <p:sldId id="266" r:id="rId8"/>
    <p:sldId id="258" r:id="rId9"/>
    <p:sldId id="259" r:id="rId10"/>
    <p:sldId id="260" r:id="rId11"/>
    <p:sldId id="262" r:id="rId12"/>
    <p:sldId id="261" r:id="rId13"/>
    <p:sldId id="265" r:id="rId14"/>
    <p:sldId id="264" r:id="rId15"/>
    <p:sldId id="26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omas Stockhammer" initials="TS" lastIdx="1" clrIdx="0">
    <p:extLst>
      <p:ext uri="{19B8F6BF-5375-455C-9EA6-DF929625EA0E}">
        <p15:presenceInfo xmlns:p15="http://schemas.microsoft.com/office/powerpoint/2012/main" userId="S::tsto@qti.qualcomm.com::2aa20ba2-ba43-46c1-9e8b-e40494025e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2C1F4C-029C-45FE-AD1F-9F0945978103}" v="12" dt="2019-12-13T19:47:20.2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3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870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041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413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822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25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78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214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30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489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952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1/14/2020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450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1/14/2020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295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zachary-cava-73a99b45/" TargetMode="External"/><Relationship Id="rId2" Type="http://schemas.openxmlformats.org/officeDocument/2006/relationships/hyperlink" Target="https://dashif.org/docs/workshop-2019/16-Cava-2019-12-portland-video-meetup.pd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dashif.org/docs/workshop-2019/04-thierry%20fautier%20-%20Harmonic%20Codec%20Comparison%205G%20Media%20Workshop_Final%20v3.pdf" TargetMode="External"/><Relationship Id="rId13" Type="http://schemas.openxmlformats.org/officeDocument/2006/relationships/hyperlink" Target="https://www.linkedin.com/in/nicolasweil/" TargetMode="External"/><Relationship Id="rId18" Type="http://schemas.openxmlformats.org/officeDocument/2006/relationships/hyperlink" Target="https://dashif.org/docs/workshop-2019/08-Iraj%20Sodagar%20-%20Ad-insertion-5GMediaStreaming.pdf" TargetMode="External"/><Relationship Id="rId26" Type="http://schemas.openxmlformats.org/officeDocument/2006/relationships/hyperlink" Target="https://dashif.org/docs/workshop-2019/14-thierry%20fautier%20-%20harmonic-tiledmedia%20%20xr%20for%205g%20final_LAST.pdf" TargetMode="External"/><Relationship Id="rId3" Type="http://schemas.openxmlformats.org/officeDocument/2006/relationships/hyperlink" Target="https://www.linkedin.com/in/iraj-sodagar/" TargetMode="External"/><Relationship Id="rId21" Type="http://schemas.openxmlformats.org/officeDocument/2006/relationships/hyperlink" Target="https://dashif.org/docs/workshop-2019/10-Sodagar-MediaStreamingMeets5G-DASHIFHistoryandStatus.pdf" TargetMode="External"/><Relationship Id="rId7" Type="http://schemas.openxmlformats.org/officeDocument/2006/relationships/hyperlink" Target="https://www.linkedin.com/in/amir-gomroki-b00608/" TargetMode="External"/><Relationship Id="rId12" Type="http://schemas.openxmlformats.org/officeDocument/2006/relationships/hyperlink" Target="https://dashif.org/docs/workshop-2019/06-Nicolas%20Weil%20-%20Low%20Latency%20Streaming%20Challenges%20%26%20opportunities.pdf" TargetMode="External"/><Relationship Id="rId17" Type="http://schemas.openxmlformats.org/officeDocument/2006/relationships/hyperlink" Target="https://www.linkedin.com/in/imedbouazizi/" TargetMode="External"/><Relationship Id="rId25" Type="http://schemas.openxmlformats.org/officeDocument/2006/relationships/hyperlink" Target="https://dashif.org/docs/workshop-2019/13-Bouazizi-Cloud_and_Edge.pdf" TargetMode="External"/><Relationship Id="rId2" Type="http://schemas.openxmlformats.org/officeDocument/2006/relationships/hyperlink" Target="https://dashif.org/docs/workshop-2019/01-Iraj%20Sodagar%20-%20MediaStreamingMeets5G-Openning.pdf" TargetMode="External"/><Relationship Id="rId16" Type="http://schemas.openxmlformats.org/officeDocument/2006/relationships/hyperlink" Target="https://www.dashif.org/docs/workshop-2019/05-Bouazizi-IngestTechnologies.pdf" TargetMode="External"/><Relationship Id="rId20" Type="http://schemas.openxmlformats.org/officeDocument/2006/relationships/hyperlink" Target="https://www.linkedin.com/in/johnsimmons2/" TargetMode="External"/><Relationship Id="rId29" Type="http://schemas.openxmlformats.org/officeDocument/2006/relationships/hyperlink" Target="https://dashif.org/docs/workshop-2019/17-Stockhammer-Summary.pdf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ericsson.com/en/reports-and-papers/consumerlab/reports/5g-consumer-potential" TargetMode="External"/><Relationship Id="rId11" Type="http://schemas.openxmlformats.org/officeDocument/2006/relationships/hyperlink" Target="http://reznik.org/" TargetMode="External"/><Relationship Id="rId24" Type="http://schemas.openxmlformats.org/officeDocument/2006/relationships/hyperlink" Target="https://dashif.org/docs/workshop-2019/12-Stockhammer%20Multicast%20December%202019.pdf" TargetMode="External"/><Relationship Id="rId5" Type="http://schemas.openxmlformats.org/officeDocument/2006/relationships/hyperlink" Target="https://www.linkedin.com/in/stockhammer/" TargetMode="External"/><Relationship Id="rId15" Type="http://schemas.openxmlformats.org/officeDocument/2006/relationships/hyperlink" Target="https://www.linkedin.com/in/acbegen/" TargetMode="External"/><Relationship Id="rId23" Type="http://schemas.openxmlformats.org/officeDocument/2006/relationships/hyperlink" Target="https://www.linkedin.com/in/laurentpiron/" TargetMode="External"/><Relationship Id="rId28" Type="http://schemas.openxmlformats.org/officeDocument/2006/relationships/hyperlink" Target="https://www.linkedin.com/in/c%C3%A9dric-thienot-a632226" TargetMode="External"/><Relationship Id="rId10" Type="http://schemas.openxmlformats.org/officeDocument/2006/relationships/hyperlink" Target="https://dashif.org/docs/workshop-2019/03-Reznik-DASH-IF-workshop-2019-CAE.pdf" TargetMode="External"/><Relationship Id="rId19" Type="http://schemas.openxmlformats.org/officeDocument/2006/relationships/hyperlink" Target="https://dashif.org/docs/workshop-2019/09-2019-05-22%20MWS%20Keynote%20-%20Draft%20B.pdf" TargetMode="External"/><Relationship Id="rId31" Type="http://schemas.openxmlformats.org/officeDocument/2006/relationships/hyperlink" Target="https://www.linkedin.com/in/zachary-cava-73a99b45/" TargetMode="External"/><Relationship Id="rId4" Type="http://schemas.openxmlformats.org/officeDocument/2006/relationships/hyperlink" Target="https://dash-industry-forum.github.io/docs/workshop-2019/02-Stockhammer%205G%20December%202019.pdf" TargetMode="External"/><Relationship Id="rId9" Type="http://schemas.openxmlformats.org/officeDocument/2006/relationships/hyperlink" Target="https://www.linkedin.com/in/thierry-fautier-4a696/" TargetMode="External"/><Relationship Id="rId14" Type="http://schemas.openxmlformats.org/officeDocument/2006/relationships/hyperlink" Target="https://dashif.org/docs/workshop-2019/07-Ali%20Begen%20-%20dashif5g_begen.pdf" TargetMode="External"/><Relationship Id="rId22" Type="http://schemas.openxmlformats.org/officeDocument/2006/relationships/hyperlink" Target="https://dashif.org/docs/workshop-2019/11-Laurent%20Piron%20-%20content%20protection%20-%20December%202019.pdf" TargetMode="External"/><Relationship Id="rId27" Type="http://schemas.openxmlformats.org/officeDocument/2006/relationships/hyperlink" Target="https://dashif.org/docs/workshop-2019/15-Thienot-Hybrid%20DASH-HLS.pdf" TargetMode="External"/><Relationship Id="rId30" Type="http://schemas.openxmlformats.org/officeDocument/2006/relationships/hyperlink" Target="https://dashif.org/docs/workshop-2019/16-Cava-2019-12-portland-video-meetup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stockhammer/" TargetMode="External"/><Relationship Id="rId2" Type="http://schemas.openxmlformats.org/officeDocument/2006/relationships/hyperlink" Target="https://dash-industry-forum.github.io/docs/workshop-2019/02-Stockhammer%205G%20December%202019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linkedin.com/in/amir-gomroki-b00608/" TargetMode="External"/><Relationship Id="rId4" Type="http://schemas.openxmlformats.org/officeDocument/2006/relationships/hyperlink" Target="https://www.ericsson.com/en/reports-and-papers/consumerlab/reports/5g-consumer-potentia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johnsimmons2/" TargetMode="External"/><Relationship Id="rId2" Type="http://schemas.openxmlformats.org/officeDocument/2006/relationships/hyperlink" Target="https://dashif.org/docs/workshop-2019/09-2019-05-22%20MWS%20Keynote%20-%20Draft%20B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linkedin.com/in/iraj-sodagar/" TargetMode="External"/><Relationship Id="rId4" Type="http://schemas.openxmlformats.org/officeDocument/2006/relationships/hyperlink" Target="https://dashif.org/docs/workshop-2019/10-Sodagar-MediaStreamingMeets5G-DASHIFHistoryandStatus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thierry-fautier-4a696/" TargetMode="External"/><Relationship Id="rId2" Type="http://schemas.openxmlformats.org/officeDocument/2006/relationships/hyperlink" Target="https://dashif.org/docs/workshop-2019/04-thierry%20fautier%20-%20Harmonic%20Codec%20Comparison%205G%20Media%20Workshop_Final%20v3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eznik.org/" TargetMode="External"/><Relationship Id="rId4" Type="http://schemas.openxmlformats.org/officeDocument/2006/relationships/hyperlink" Target="https://dashif.org/docs/workshop-2019/03-Reznik-DASH-IF-workshop-2019-CAE.pdf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.vsdx"/><Relationship Id="rId3" Type="http://schemas.openxmlformats.org/officeDocument/2006/relationships/hyperlink" Target="https://dashif.org/docs/workshop-2019/06-Nicolas%20Weil%20-%20Low%20Latency%20Streaming%20Challenges%20%26%20opportunities.pdf" TargetMode="External"/><Relationship Id="rId7" Type="http://schemas.openxmlformats.org/officeDocument/2006/relationships/hyperlink" Target="http://ali.begen.net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s://www.linkedin.com/in/acbegen/" TargetMode="External"/><Relationship Id="rId5" Type="http://schemas.openxmlformats.org/officeDocument/2006/relationships/hyperlink" Target="https://dashif.org/docs/workshop-2019/07-Ali%20Begen%20-%20dashif5g_begen.pdf" TargetMode="External"/><Relationship Id="rId4" Type="http://schemas.openxmlformats.org/officeDocument/2006/relationships/hyperlink" Target="https://www.linkedin.com/in/nicolasweil/" TargetMode="External"/><Relationship Id="rId9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imedbouazizi/" TargetMode="External"/><Relationship Id="rId7" Type="http://schemas.openxmlformats.org/officeDocument/2006/relationships/hyperlink" Target="https://www.linkedin.com/in/laurentpiron/" TargetMode="External"/><Relationship Id="rId2" Type="http://schemas.openxmlformats.org/officeDocument/2006/relationships/hyperlink" Target="https://www.dashif.org/docs/workshop-2019/05-Bouazizi-IngestTechnologies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ashif.org/docs/workshop-2019/11-Laurent%20Piron%20-%20content%20protection%20-%20December%202019.pdf" TargetMode="External"/><Relationship Id="rId5" Type="http://schemas.openxmlformats.org/officeDocument/2006/relationships/hyperlink" Target="https://www.linkedin.com/in/iraj-sodagar/" TargetMode="External"/><Relationship Id="rId4" Type="http://schemas.openxmlformats.org/officeDocument/2006/relationships/hyperlink" Target="https://dashif.org/docs/workshop-2019/08-Iraj%20Sodagar%20-%20Ad-insertion-5GMediaStreaming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stockhammer/" TargetMode="External"/><Relationship Id="rId2" Type="http://schemas.openxmlformats.org/officeDocument/2006/relationships/hyperlink" Target="https://dashif.org/docs/workshop-2019/12-Stockhammer%20Multicast%20December%202019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linkedin.com/in/c%C3%A9dric-thienot-a632226" TargetMode="External"/><Relationship Id="rId4" Type="http://schemas.openxmlformats.org/officeDocument/2006/relationships/hyperlink" Target="https://dashif.org/docs/workshop-2019/15-Thienot-Hybrid%20DASH-HLS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imedbouazizi/" TargetMode="External"/><Relationship Id="rId2" Type="http://schemas.openxmlformats.org/officeDocument/2006/relationships/hyperlink" Target="https://dashif.org/docs/workshop-2019/13-Bouazizi-Cloud_and_Edge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ashif.org/docs/workshop-2019/14-thierry%20fautier%20-%20harmonic-tiledmedia%20%20xr%20for%205g%20final_LAST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1AEA3-40C0-47A7-A399-DF495C6B2A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Summary Workshop</a:t>
            </a:r>
            <a:br>
              <a:rPr lang="de-DE" dirty="0"/>
            </a:br>
            <a:r>
              <a:rPr lang="de-DE" dirty="0"/>
              <a:t>Media Streaming</a:t>
            </a:r>
            <a:r>
              <a:rPr lang="de-DE" sz="5400" dirty="0"/>
              <a:t> </a:t>
            </a:r>
            <a:r>
              <a:rPr lang="de-DE" dirty="0"/>
              <a:t>&amp;</a:t>
            </a:r>
            <a:r>
              <a:rPr lang="de-DE" sz="5400" dirty="0"/>
              <a:t> </a:t>
            </a:r>
            <a:r>
              <a:rPr lang="de-DE" dirty="0"/>
              <a:t>5G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DC39164-2C75-4C57-BFD7-2FE820426F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Thomas Stockhammer</a:t>
            </a:r>
          </a:p>
        </p:txBody>
      </p:sp>
      <p:pic>
        <p:nvPicPr>
          <p:cNvPr id="3076" name="Picture 4" descr="Icon">
            <a:extLst>
              <a:ext uri="{FF2B5EF4-FFF2-40B4-BE49-F238E27FC236}">
                <a16:creationId xmlns:a16="http://schemas.microsoft.com/office/drawing/2014/main" id="{A56A833B-7356-4488-B27A-A04303431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986" y="4468031"/>
            <a:ext cx="3878980" cy="218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328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73BA5-9102-4EB0-8554-0CE34553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Live Streaming in Scale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6C175-C1AC-49E6-8AAA-5BC6C1BF1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  <a:hlinkClick r:id="rId2"/>
              </a:rPr>
              <a:t>Portland Video Meetup: DASH Live Streaming at Scale</a:t>
            </a:r>
            <a:r>
              <a:rPr lang="en-US">
                <a:solidFill>
                  <a:srgbClr val="000000"/>
                </a:solidFill>
              </a:rPr>
              <a:t> (</a:t>
            </a:r>
            <a:r>
              <a:rPr lang="en-US">
                <a:solidFill>
                  <a:srgbClr val="000000"/>
                </a:solidFill>
                <a:hlinkClick r:id="rId3"/>
              </a:rPr>
              <a:t>Zach Cava, Hulu)</a:t>
            </a:r>
            <a:endParaRPr lang="en-US"/>
          </a:p>
          <a:p>
            <a:r>
              <a:rPr lang="en-US" b="1"/>
              <a:t>Basics of a Live Stream</a:t>
            </a:r>
          </a:p>
          <a:p>
            <a:pPr lvl="1"/>
            <a:r>
              <a:rPr lang="en-US"/>
              <a:t>Live Streaming with DASH</a:t>
            </a:r>
          </a:p>
          <a:p>
            <a:pPr lvl="1"/>
            <a:r>
              <a:rPr lang="en-US"/>
              <a:t>Optimizing for Scale</a:t>
            </a:r>
          </a:p>
          <a:p>
            <a:pPr lvl="1"/>
            <a:r>
              <a:rPr lang="en-US"/>
              <a:t>MPD Patch Updates</a:t>
            </a:r>
          </a:p>
          <a:p>
            <a:r>
              <a:rPr lang="en-US" b="1"/>
              <a:t>Dynamic Ad Replacement</a:t>
            </a:r>
          </a:p>
          <a:p>
            <a:pPr lvl="1"/>
            <a:r>
              <a:rPr lang="en-US"/>
              <a:t>Requirements of Ad Targeting</a:t>
            </a:r>
          </a:p>
          <a:p>
            <a:pPr lvl="1"/>
            <a:r>
              <a:rPr lang="en-US"/>
              <a:t>Server-Guided Ad Insertion</a:t>
            </a:r>
          </a:p>
          <a:p>
            <a:pPr lvl="1"/>
            <a:r>
              <a:rPr lang="en-US"/>
              <a:t>Returning from a Replacement</a:t>
            </a:r>
          </a:p>
          <a:p>
            <a:r>
              <a:rPr lang="en-US"/>
              <a:t>Actions for DASH-IF: Complete Patch and Ad Insertion features</a:t>
            </a:r>
          </a:p>
          <a:p>
            <a:r>
              <a:rPr lang="en-US"/>
              <a:t>Make these technologies compatible with 5G Media Streaming</a:t>
            </a:r>
          </a:p>
        </p:txBody>
      </p:sp>
    </p:spTree>
    <p:extLst>
      <p:ext uri="{BB962C8B-B14F-4D97-AF65-F5344CB8AC3E}">
        <p14:creationId xmlns:p14="http://schemas.microsoft.com/office/powerpoint/2010/main" val="2925353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53E64-CBAC-4484-A8C4-EB20B063F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11088-A470-42C0-BD69-DE2B2B9C4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 a condensed version of the slides for MWC – Thierry will initiate</a:t>
            </a:r>
          </a:p>
          <a:p>
            <a:r>
              <a:rPr lang="en-US" dirty="0"/>
              <a:t>Provides a summary of the workshop to DASH-IF and possibly initiate new work</a:t>
            </a:r>
          </a:p>
          <a:p>
            <a:pPr lvl="1"/>
            <a:r>
              <a:rPr lang="en-US" dirty="0"/>
              <a:t>This was done in the closing plenary of the IOP at DASH-IF IOP</a:t>
            </a:r>
          </a:p>
          <a:p>
            <a:r>
              <a:rPr lang="en-US" dirty="0"/>
              <a:t>Provides a summary of the workshop to 3GPP and possibly initiate new work</a:t>
            </a:r>
          </a:p>
          <a:p>
            <a:pPr lvl="1"/>
            <a:r>
              <a:rPr lang="en-US" dirty="0"/>
              <a:t>An input contribution will be provided to 3GPP SA4 and may also be provided to other 3GPP groups.</a:t>
            </a:r>
          </a:p>
          <a:p>
            <a:r>
              <a:rPr lang="en-US" dirty="0"/>
              <a:t>Collaboration and outreach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294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70">
            <a:extLst>
              <a:ext uri="{FF2B5EF4-FFF2-40B4-BE49-F238E27FC236}">
                <a16:creationId xmlns:a16="http://schemas.microsoft.com/office/drawing/2014/main" id="{2550AE69-AC86-4188-83E5-A856C4F1D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61" name="Rectangle 72">
            <a:extLst>
              <a:ext uri="{FF2B5EF4-FFF2-40B4-BE49-F238E27FC236}">
                <a16:creationId xmlns:a16="http://schemas.microsoft.com/office/drawing/2014/main" id="{EC4CA156-2C9D-4F0C-B229-88D8B5E17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62" name="Rectangle 74">
            <a:extLst>
              <a:ext uri="{FF2B5EF4-FFF2-40B4-BE49-F238E27FC236}">
                <a16:creationId xmlns:a16="http://schemas.microsoft.com/office/drawing/2014/main" id="{D7361ED3-EBE5-4EFC-8DA3-D0CE4BF2F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2063" name="Group 76">
            <a:extLst>
              <a:ext uri="{FF2B5EF4-FFF2-40B4-BE49-F238E27FC236}">
                <a16:creationId xmlns:a16="http://schemas.microsoft.com/office/drawing/2014/main" id="{85105087-7F16-4C94-837C-C45445116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4F2F3467-E50F-4A91-B27D-E324936A66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78BE03-AC84-4940-A7FD-5B143FE2D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064" name="Rectangle 80">
            <a:extLst>
              <a:ext uri="{FF2B5EF4-FFF2-40B4-BE49-F238E27FC236}">
                <a16:creationId xmlns:a16="http://schemas.microsoft.com/office/drawing/2014/main" id="{5C28659E-412C-4600-B45E-BAE370BC2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Image result for portland christmas tree">
            <a:extLst>
              <a:ext uri="{FF2B5EF4-FFF2-40B4-BE49-F238E27FC236}">
                <a16:creationId xmlns:a16="http://schemas.microsoft.com/office/drawing/2014/main" id="{428B5950-FEE3-4FDE-876B-CFEEEF227B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6" b="10045"/>
          <a:stretch/>
        </p:blipFill>
        <p:spPr bwMode="auto">
          <a:xfrm>
            <a:off x="20" y="10"/>
            <a:ext cx="12191980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5" name="Rectangle 82">
            <a:extLst>
              <a:ext uri="{FF2B5EF4-FFF2-40B4-BE49-F238E27FC236}">
                <a16:creationId xmlns:a16="http://schemas.microsoft.com/office/drawing/2014/main" id="{AE95896B-6905-4618-A7DF-DED8A61FBC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6" name="Rectangle 84">
            <a:extLst>
              <a:ext uri="{FF2B5EF4-FFF2-40B4-BE49-F238E27FC236}">
                <a16:creationId xmlns:a16="http://schemas.microsoft.com/office/drawing/2014/main" id="{7748BD8C-4984-4138-94CA-2DC5F39DC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blipFill dpi="0" rotWithShape="1">
            <a:blip r:embed="rId7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839DB1-2D42-4035-8FF3-75EC5BC4D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1432223"/>
            <a:ext cx="9966960" cy="303580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9600">
                <a:solidFill>
                  <a:srgbClr val="FFFFFF"/>
                </a:solidFill>
              </a:rPr>
              <a:t>THANK YOU and HAPPY Holidays</a:t>
            </a:r>
          </a:p>
        </p:txBody>
      </p:sp>
    </p:spTree>
    <p:extLst>
      <p:ext uri="{BB962C8B-B14F-4D97-AF65-F5344CB8AC3E}">
        <p14:creationId xmlns:p14="http://schemas.microsoft.com/office/powerpoint/2010/main" val="3701129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D8DA2-3E06-4558-8B6F-4BA011C67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Program and Slides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A98B479-E122-42B5-B03D-BF9A35E66E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Day 1 – Monday </a:t>
            </a:r>
            <a:r>
              <a:rPr lang="de-DE" dirty="0" err="1"/>
              <a:t>Dec</a:t>
            </a:r>
            <a:r>
              <a:rPr lang="de-DE" dirty="0"/>
              <a:t> 9, 2019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B6BCFC5-4601-4784-B59C-7C3BFBD4A52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04794304"/>
              </p:ext>
            </p:extLst>
          </p:nvPr>
        </p:nvGraphicFramePr>
        <p:xfrm>
          <a:off x="471638" y="2743201"/>
          <a:ext cx="5505650" cy="3857672"/>
        </p:xfrm>
        <a:graphic>
          <a:graphicData uri="http://schemas.openxmlformats.org/drawingml/2006/table">
            <a:tbl>
              <a:tblPr/>
              <a:tblGrid>
                <a:gridCol w="510139">
                  <a:extLst>
                    <a:ext uri="{9D8B030D-6E8A-4147-A177-3AD203B41FA5}">
                      <a16:colId xmlns:a16="http://schemas.microsoft.com/office/drawing/2014/main" val="443363281"/>
                    </a:ext>
                  </a:extLst>
                </a:gridCol>
                <a:gridCol w="4995511">
                  <a:extLst>
                    <a:ext uri="{9D8B030D-6E8A-4147-A177-3AD203B41FA5}">
                      <a16:colId xmlns:a16="http://schemas.microsoft.com/office/drawing/2014/main" val="230756617"/>
                    </a:ext>
                  </a:extLst>
                </a:gridCol>
              </a:tblGrid>
              <a:tr h="24595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12.30 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Registration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55228"/>
                  </a:ext>
                </a:extLst>
              </a:tr>
              <a:tr h="24595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13.00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"/>
                        </a:rPr>
                        <a:t>Welcome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de-DE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3"/>
                        </a:rPr>
                        <a:t>Iraj Sodagar, Tencent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842039"/>
                  </a:ext>
                </a:extLst>
              </a:tr>
              <a:tr h="245956">
                <a:tc>
                  <a:txBody>
                    <a:bodyPr/>
                    <a:lstStyle/>
                    <a:p>
                      <a:pPr fontAlgn="t"/>
                      <a:endParaRPr lang="de-D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Introductory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Talks 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(30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+ 10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questions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 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7916613"/>
                  </a:ext>
                </a:extLst>
              </a:tr>
              <a:tr h="24595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13.10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4"/>
                        </a:rPr>
                        <a:t>Overview of 5G Systems and Technology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5"/>
                        </a:rPr>
                        <a:t>Thomas Stockhammer, Qualcomm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683706"/>
                  </a:ext>
                </a:extLst>
              </a:tr>
              <a:tr h="24595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13.50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6"/>
                        </a:rPr>
                        <a:t>Overview of User Studies/Analysis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7"/>
                        </a:rPr>
                        <a:t>Amir </a:t>
                      </a:r>
                      <a:r>
                        <a:rPr lang="en-US" sz="1100" b="0" i="0" u="sng" strike="noStrike" dirty="0" err="1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7"/>
                        </a:rPr>
                        <a:t>Gomroki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7"/>
                        </a:rPr>
                        <a:t>, Ericsson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190563"/>
                  </a:ext>
                </a:extLst>
              </a:tr>
              <a:tr h="245956">
                <a:tc>
                  <a:txBody>
                    <a:bodyPr/>
                    <a:lstStyle/>
                    <a:p>
                      <a:pPr fontAlgn="t"/>
                      <a:endParaRPr lang="de-D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Deep Dives 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(5 mins introduction plus 25 mins interactive discussion)</a:t>
                      </a:r>
                      <a:endParaRPr lang="fr-FR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865228"/>
                  </a:ext>
                </a:extLst>
              </a:tr>
              <a:tr h="24595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14.30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8"/>
                        </a:rPr>
                        <a:t>New codecs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9"/>
                        </a:rPr>
                        <a:t>Thierry Fautier, Harmonic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173172"/>
                  </a:ext>
                </a:extLst>
              </a:tr>
              <a:tr h="24595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15.30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0"/>
                        </a:rPr>
                        <a:t>Content-Aware Encoding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de-DE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11"/>
                        </a:rPr>
                        <a:t>Yuriy Reznik, </a:t>
                      </a:r>
                      <a:r>
                        <a:rPr lang="de-DE" sz="1100" b="0" i="0" u="sng" strike="noStrike" dirty="0" err="1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11"/>
                        </a:rPr>
                        <a:t>Brightcove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4534735"/>
                  </a:ext>
                </a:extLst>
              </a:tr>
              <a:tr h="40999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16.00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2"/>
                        </a:rPr>
                        <a:t>Low-Latency streaming challenges and opportunities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13"/>
                        </a:rPr>
                        <a:t>Nicolas Weil, AWS Elemental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434182"/>
                  </a:ext>
                </a:extLst>
              </a:tr>
              <a:tr h="40999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16.30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4"/>
                        </a:rPr>
                        <a:t>Impact of New Protocols: What Happens When Everybody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4"/>
                        </a:rPr>
                        <a:t>DASHes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4"/>
                        </a:rPr>
                        <a:t>?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15"/>
                        </a:rPr>
                        <a:t>Ali Begen, Comcast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963310"/>
                  </a:ext>
                </a:extLst>
              </a:tr>
              <a:tr h="24595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17.00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6"/>
                        </a:rPr>
                        <a:t>Ingest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6"/>
                        </a:rPr>
                        <a:t> technologies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fr-FR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17"/>
                        </a:rPr>
                        <a:t>Imed Bouazizi, Qualcomm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fr-FR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389281"/>
                  </a:ext>
                </a:extLst>
              </a:tr>
              <a:tr h="253948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17.30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8"/>
                        </a:rPr>
                        <a:t>Ad Insertion</a:t>
                      </a:r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sv-SE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3"/>
                        </a:rPr>
                        <a:t>Iraj Sodagar, Tencent</a:t>
                      </a:r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sv-S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301357"/>
                  </a:ext>
                </a:extLst>
              </a:tr>
              <a:tr h="33586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19.00</a:t>
                      </a:r>
                      <a:endParaRPr lang="de-DE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Networking event at Rogue Hall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50777" marR="50777" marT="41859" marB="41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024642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157971F-EB79-425C-B37E-A848D0BEBF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Day 2 – Tuesday </a:t>
            </a:r>
            <a:r>
              <a:rPr lang="de-DE" dirty="0" err="1"/>
              <a:t>Dec</a:t>
            </a:r>
            <a:r>
              <a:rPr lang="de-DE" dirty="0"/>
              <a:t> 10, 2019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A1DDCCB5-62BF-4BB9-825F-9F851A7BC858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55846718"/>
              </p:ext>
            </p:extLst>
          </p:nvPr>
        </p:nvGraphicFramePr>
        <p:xfrm>
          <a:off x="6402725" y="2743201"/>
          <a:ext cx="5436349" cy="3782186"/>
        </p:xfrm>
        <a:graphic>
          <a:graphicData uri="http://schemas.openxmlformats.org/drawingml/2006/table">
            <a:tbl>
              <a:tblPr/>
              <a:tblGrid>
                <a:gridCol w="479338">
                  <a:extLst>
                    <a:ext uri="{9D8B030D-6E8A-4147-A177-3AD203B41FA5}">
                      <a16:colId xmlns:a16="http://schemas.microsoft.com/office/drawing/2014/main" val="3321126546"/>
                    </a:ext>
                  </a:extLst>
                </a:gridCol>
                <a:gridCol w="4957011">
                  <a:extLst>
                    <a:ext uri="{9D8B030D-6E8A-4147-A177-3AD203B41FA5}">
                      <a16:colId xmlns:a16="http://schemas.microsoft.com/office/drawing/2014/main" val="1822459843"/>
                    </a:ext>
                  </a:extLst>
                </a:gridCol>
              </a:tblGrid>
              <a:tr h="22635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8.30</a:t>
                      </a:r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Coffee</a:t>
                      </a:r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080595"/>
                  </a:ext>
                </a:extLst>
              </a:tr>
              <a:tr h="240729">
                <a:tc>
                  <a:txBody>
                    <a:bodyPr/>
                    <a:lstStyle/>
                    <a:p>
                      <a:pPr fontAlgn="t"/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Introductory</a:t>
                      </a:r>
                      <a:r>
                        <a:rPr lang="de-D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Talks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532842"/>
                  </a:ext>
                </a:extLst>
              </a:tr>
              <a:tr h="279329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9.00</a:t>
                      </a:r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9"/>
                        </a:rPr>
                        <a:t>Overview of latest Media Streaming Developments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20"/>
                        </a:rPr>
                        <a:t>John Simmons, Microsoft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448689"/>
                  </a:ext>
                </a:extLst>
              </a:tr>
              <a:tr h="265655">
                <a:tc>
                  <a:txBody>
                    <a:bodyPr/>
                    <a:lstStyle/>
                    <a:p>
                      <a:pPr fontAlgn="t"/>
                      <a:r>
                        <a:rPr lang="de-DE" sz="1100" dirty="0">
                          <a:effectLst/>
                          <a:latin typeface="+mn-lt"/>
                        </a:rPr>
                        <a:t>9.20</a:t>
                      </a: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dirty="0" err="1">
                          <a:effectLst/>
                          <a:latin typeface="+mn-lt"/>
                          <a:hlinkClick r:id="rId21"/>
                        </a:rPr>
                        <a:t>What’s</a:t>
                      </a:r>
                      <a:r>
                        <a:rPr lang="fr-FR" sz="1100" dirty="0">
                          <a:effectLst/>
                          <a:latin typeface="+mn-lt"/>
                          <a:hlinkClick r:id="rId21"/>
                        </a:rPr>
                        <a:t> happening in DASH </a:t>
                      </a:r>
                      <a:r>
                        <a:rPr lang="fr-FR" sz="1100" dirty="0">
                          <a:effectLst/>
                          <a:latin typeface="+mn-lt"/>
                        </a:rPr>
                        <a:t>(</a:t>
                      </a:r>
                      <a:r>
                        <a:rPr lang="sv-SE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3"/>
                        </a:rPr>
                        <a:t>Iraj Sodagar, Tencent</a:t>
                      </a:r>
                      <a:r>
                        <a:rPr lang="sv-SE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fr-FR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566930"/>
                  </a:ext>
                </a:extLst>
              </a:tr>
              <a:tr h="265655">
                <a:tc>
                  <a:txBody>
                    <a:bodyPr/>
                    <a:lstStyle/>
                    <a:p>
                      <a:pPr fontAlgn="t"/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Deep Dives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(5 mins introduction plus 25 mins interactive discussion)</a:t>
                      </a:r>
                      <a:endParaRPr lang="fr-FR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469425"/>
                  </a:ext>
                </a:extLst>
              </a:tr>
              <a:tr h="23162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9.40</a:t>
                      </a:r>
                      <a:endParaRPr lang="de-DE" sz="110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2"/>
                        </a:rPr>
                        <a:t>Content Protection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fr-FR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23"/>
                        </a:rPr>
                        <a:t>Laurent Piron, Nagra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fr-FR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453487"/>
                  </a:ext>
                </a:extLst>
              </a:tr>
              <a:tr h="15805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10.30</a:t>
                      </a:r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4"/>
                        </a:rPr>
                        <a:t>Broadcast/multicast and hybrid delivery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5"/>
                        </a:rPr>
                        <a:t>Thomas Stockhammer, Qualcomm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119399"/>
                  </a:ext>
                </a:extLst>
              </a:tr>
              <a:tr h="378038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11.00</a:t>
                      </a:r>
                      <a:endParaRPr lang="de-DE" sz="110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5"/>
                        </a:rPr>
                        <a:t>Cloud computing, edge computing, and media on cloud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17"/>
                        </a:rPr>
                        <a:t>Imed Bouazizi, Qualcomm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562696"/>
                  </a:ext>
                </a:extLst>
              </a:tr>
              <a:tr h="362814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11.30</a:t>
                      </a:r>
                      <a:endParaRPr lang="de-DE" sz="110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6"/>
                        </a:rPr>
                        <a:t>AR/VR/MR and other interactive applications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9"/>
                        </a:rPr>
                        <a:t>Thierry Fautier, Harmonic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Emmanuel Thomas)</a:t>
                      </a:r>
                      <a:endParaRPr lang="en-US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169438"/>
                  </a:ext>
                </a:extLst>
              </a:tr>
              <a:tr h="236957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12.00</a:t>
                      </a:r>
                      <a:endParaRPr lang="de-DE" sz="110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7"/>
                        </a:rPr>
                        <a:t>Device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7"/>
                        </a:rPr>
                        <a:t>platform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7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7"/>
                        </a:rPr>
                        <a:t>diversity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7"/>
                        </a:rPr>
                        <a:t> and hybrid DASH/HLS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de-DE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28"/>
                        </a:rPr>
                        <a:t>Cedric Thienot, </a:t>
                      </a:r>
                      <a:r>
                        <a:rPr lang="de-DE" sz="1100" b="0" i="0" u="sng" strike="noStrike" dirty="0" err="1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28"/>
                        </a:rPr>
                        <a:t>Enesys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54658"/>
                  </a:ext>
                </a:extLst>
              </a:tr>
              <a:tr h="28952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12.30</a:t>
                      </a:r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9"/>
                        </a:rPr>
                        <a:t>Workshop Summary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100" b="0" i="0" u="sng" strike="noStrike" dirty="0">
                          <a:solidFill>
                            <a:srgbClr val="1155CC"/>
                          </a:solidFill>
                          <a:effectLst/>
                          <a:latin typeface="+mn-lt"/>
                          <a:hlinkClick r:id="rId5"/>
                        </a:rPr>
                        <a:t>Thomas Stockhammer, Qualcomm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648558"/>
                  </a:ext>
                </a:extLst>
              </a:tr>
              <a:tr h="28952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19.00</a:t>
                      </a:r>
                      <a:endParaRPr lang="de-DE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30"/>
                        </a:rPr>
                        <a:t>Portland Video Meetup: DASH Live Streaming at Scale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31"/>
                        </a:rPr>
                        <a:t>Zach Cava, Hulu)</a:t>
                      </a:r>
                      <a:endParaRPr lang="en-US" sz="1100" dirty="0">
                        <a:effectLst/>
                        <a:latin typeface="+mn-lt"/>
                      </a:endParaRPr>
                    </a:p>
                  </a:txBody>
                  <a:tcPr marL="41259" marR="41259" marT="41259" marB="41259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902554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891C6395-B92F-4953-BC5A-2A991AD16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de-DE" alt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26C47F09-E757-42A2-8FAB-D99318099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de-DE" alt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610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14ECD-5824-4AF5-9A4B-57BC2BC0B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5G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16D7A-3C24-4367-99C9-487FA917A5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Overview of 5G Systems and Technology</a:t>
            </a:r>
            <a:r>
              <a:rPr lang="en-US" dirty="0"/>
              <a:t> (</a:t>
            </a:r>
            <a:r>
              <a:rPr lang="en-US" u="sng" dirty="0">
                <a:hlinkClick r:id="rId3"/>
              </a:rPr>
              <a:t>Thomas Stockhammer, Qualcomm</a:t>
            </a:r>
            <a:r>
              <a:rPr lang="en-US" dirty="0"/>
              <a:t>)</a:t>
            </a:r>
          </a:p>
          <a:p>
            <a:r>
              <a:rPr lang="en-US" dirty="0">
                <a:hlinkClick r:id="rId4"/>
              </a:rPr>
              <a:t>Overview of User Studies/Analysis</a:t>
            </a:r>
            <a:r>
              <a:rPr lang="en-US" dirty="0"/>
              <a:t> (</a:t>
            </a:r>
            <a:r>
              <a:rPr lang="en-US" u="sng" dirty="0">
                <a:hlinkClick r:id="rId5"/>
              </a:rPr>
              <a:t>Amir </a:t>
            </a:r>
            <a:r>
              <a:rPr lang="en-US" u="sng" dirty="0" err="1">
                <a:hlinkClick r:id="rId5"/>
              </a:rPr>
              <a:t>Gomroki</a:t>
            </a:r>
            <a:r>
              <a:rPr lang="en-US" u="sng" dirty="0">
                <a:hlinkClick r:id="rId5"/>
              </a:rPr>
              <a:t>, Ericsson</a:t>
            </a:r>
            <a:r>
              <a:rPr lang="en-US" dirty="0"/>
              <a:t>)</a:t>
            </a:r>
          </a:p>
          <a:p>
            <a:r>
              <a:rPr lang="en-US" dirty="0"/>
              <a:t>5G is reality – launches are happening as we speak</a:t>
            </a:r>
          </a:p>
          <a:p>
            <a:r>
              <a:rPr lang="en-US" dirty="0"/>
              <a:t>Video will account for 75% of traffic by 2024 and will grow </a:t>
            </a:r>
            <a:r>
              <a:rPr lang="en-US" dirty="0" err="1"/>
              <a:t>grow</a:t>
            </a:r>
            <a:r>
              <a:rPr lang="en-US" dirty="0"/>
              <a:t> </a:t>
            </a:r>
            <a:r>
              <a:rPr lang="en-US" dirty="0" err="1"/>
              <a:t>grow</a:t>
            </a:r>
            <a:endParaRPr lang="en-US" dirty="0"/>
          </a:p>
          <a:p>
            <a:r>
              <a:rPr lang="en-US" dirty="0"/>
              <a:t>5G is an innovation platform that will stick around for at least one decade</a:t>
            </a:r>
          </a:p>
          <a:p>
            <a:r>
              <a:rPr lang="en-US" dirty="0"/>
              <a:t>Important functionalities under development in 3GPP/5G</a:t>
            </a:r>
          </a:p>
          <a:p>
            <a:pPr lvl="1"/>
            <a:r>
              <a:rPr lang="en-US" dirty="0"/>
              <a:t>Flexible air interface sub6 + </a:t>
            </a:r>
            <a:r>
              <a:rPr lang="en-US" dirty="0" err="1"/>
              <a:t>mmWave</a:t>
            </a:r>
            <a:endParaRPr lang="en-US" dirty="0"/>
          </a:p>
          <a:p>
            <a:pPr lvl="1"/>
            <a:r>
              <a:rPr lang="en-US" dirty="0"/>
              <a:t>5G Core and System</a:t>
            </a:r>
          </a:p>
          <a:p>
            <a:pPr lvl="2"/>
            <a:r>
              <a:rPr lang="en-US" dirty="0"/>
              <a:t>Slicing, QoS, Service Based Architecture, API exposure, edge processing</a:t>
            </a:r>
          </a:p>
          <a:p>
            <a:pPr lvl="1"/>
            <a:r>
              <a:rPr lang="en-US" dirty="0"/>
              <a:t>5G Media Streaming -  a first step towards a collaboration platform</a:t>
            </a:r>
          </a:p>
          <a:p>
            <a:pPr lvl="1"/>
            <a:r>
              <a:rPr lang="en-US" dirty="0"/>
              <a:t>5G </a:t>
            </a:r>
            <a:r>
              <a:rPr lang="en-US" dirty="0" err="1"/>
              <a:t>enTV</a:t>
            </a:r>
            <a:r>
              <a:rPr lang="en-US" dirty="0"/>
              <a:t> and MBS – broadcast and multicast approaches</a:t>
            </a:r>
          </a:p>
          <a:p>
            <a:pPr lvl="1"/>
            <a:r>
              <a:rPr lang="en-US" dirty="0"/>
              <a:t>Extended Reality: VR and AR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2447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1BEC2-C567-4584-9DFC-87F8459CC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Media Streaming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771CC-250E-4580-B8EE-6F15C750E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hlinkClick r:id="rId2"/>
              </a:rPr>
              <a:t>Overview of latest Media Streaming Developments</a:t>
            </a:r>
            <a:r>
              <a:rPr lang="en-US" dirty="0">
                <a:solidFill>
                  <a:srgbClr val="000000"/>
                </a:solidFill>
              </a:rPr>
              <a:t> (</a:t>
            </a:r>
            <a:r>
              <a:rPr lang="en-US" u="sng" dirty="0">
                <a:solidFill>
                  <a:srgbClr val="1155CC"/>
                </a:solidFill>
                <a:hlinkClick r:id="rId3"/>
              </a:rPr>
              <a:t>John Simmons, Microsoft</a:t>
            </a:r>
            <a:r>
              <a:rPr lang="en-US" dirty="0">
                <a:solidFill>
                  <a:srgbClr val="000000"/>
                </a:solidFill>
              </a:rPr>
              <a:t>)</a:t>
            </a:r>
            <a:endParaRPr lang="en-US" dirty="0"/>
          </a:p>
          <a:p>
            <a:r>
              <a:rPr lang="fr-FR" dirty="0" err="1">
                <a:hlinkClick r:id="rId4"/>
              </a:rPr>
              <a:t>What’s</a:t>
            </a:r>
            <a:r>
              <a:rPr lang="fr-FR" dirty="0">
                <a:hlinkClick r:id="rId4"/>
              </a:rPr>
              <a:t> happening in DASH </a:t>
            </a:r>
            <a:r>
              <a:rPr lang="fr-FR" dirty="0"/>
              <a:t>(</a:t>
            </a:r>
            <a:r>
              <a:rPr lang="sv-SE" u="sng" dirty="0">
                <a:solidFill>
                  <a:srgbClr val="1155CC"/>
                </a:solidFill>
                <a:hlinkClick r:id="rId5"/>
              </a:rPr>
              <a:t>Iraj Sodagar, Tencent</a:t>
            </a:r>
            <a:r>
              <a:rPr lang="sv-SE" u="sng" dirty="0">
                <a:solidFill>
                  <a:srgbClr val="1155CC"/>
                </a:solidFill>
              </a:rPr>
              <a:t>)</a:t>
            </a:r>
            <a:endParaRPr lang="fr-FR" dirty="0"/>
          </a:p>
          <a:p>
            <a:r>
              <a:rPr lang="de-DE" dirty="0">
                <a:highlight>
                  <a:srgbClr val="00FFFF"/>
                </a:highlight>
              </a:rPr>
              <a:t>Any </a:t>
            </a:r>
            <a:r>
              <a:rPr lang="de-DE" dirty="0" err="1">
                <a:highlight>
                  <a:srgbClr val="00FFFF"/>
                </a:highlight>
              </a:rPr>
              <a:t>actions</a:t>
            </a:r>
            <a:r>
              <a:rPr lang="de-DE" dirty="0">
                <a:highlight>
                  <a:srgbClr val="00FFFF"/>
                </a:highlight>
              </a:rPr>
              <a:t>?</a:t>
            </a:r>
          </a:p>
          <a:p>
            <a:pPr lvl="1"/>
            <a:r>
              <a:rPr lang="de-DE" dirty="0">
                <a:highlight>
                  <a:srgbClr val="00FFFF"/>
                </a:highlight>
              </a:rPr>
              <a:t>Not 	</a:t>
            </a:r>
            <a:r>
              <a:rPr lang="de-DE" dirty="0" err="1">
                <a:highlight>
                  <a:srgbClr val="00FFFF"/>
                </a:highlight>
              </a:rPr>
              <a:t>for</a:t>
            </a:r>
            <a:r>
              <a:rPr lang="de-DE" dirty="0">
                <a:highlight>
                  <a:srgbClr val="00FFFF"/>
                </a:highlight>
              </a:rPr>
              <a:t> </a:t>
            </a:r>
            <a:r>
              <a:rPr lang="de-DE" dirty="0" err="1">
                <a:highlight>
                  <a:srgbClr val="00FFFF"/>
                </a:highlight>
              </a:rPr>
              <a:t>now</a:t>
            </a:r>
            <a:endParaRPr lang="de-DE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203185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D8D2E-2FAC-4A3B-B63E-20F0F9753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Codecs and Encoding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422748-323B-42AE-96D6-6DEA6AA76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New codecs</a:t>
            </a:r>
            <a:r>
              <a:rPr lang="en-US" dirty="0"/>
              <a:t> (</a:t>
            </a:r>
            <a:r>
              <a:rPr lang="en-US" u="sng" dirty="0">
                <a:hlinkClick r:id="rId3"/>
              </a:rPr>
              <a:t>Thierry Fautier, Harmonic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No actions for DASH-IF – codecs are independent to delivery. ISO BMFF/CMAF bindings</a:t>
            </a:r>
          </a:p>
          <a:p>
            <a:pPr lvl="1"/>
            <a:r>
              <a:rPr lang="en-US" dirty="0"/>
              <a:t>In 3GPP, a comprehensive technical evaluation similar to the one in the slide is considered useful. Several companies (Harmonic, </a:t>
            </a:r>
            <a:r>
              <a:rPr lang="en-US" dirty="0" err="1"/>
              <a:t>Beamr</a:t>
            </a:r>
            <a:r>
              <a:rPr lang="en-US" dirty="0"/>
              <a:t>, Brightcove, </a:t>
            </a:r>
            <a:r>
              <a:rPr lang="en-US" dirty="0" err="1"/>
              <a:t>Ateme</a:t>
            </a:r>
            <a:r>
              <a:rPr lang="en-US" dirty="0"/>
              <a:t>, …) are interested in providing supporting material information.</a:t>
            </a:r>
          </a:p>
          <a:p>
            <a:pPr lvl="1"/>
            <a:r>
              <a:rPr lang="en-US" dirty="0"/>
              <a:t>Action: </a:t>
            </a:r>
            <a:r>
              <a:rPr lang="en-US" dirty="0">
                <a:highlight>
                  <a:srgbClr val="00FFFF"/>
                </a:highlight>
              </a:rPr>
              <a:t>Thomas</a:t>
            </a:r>
            <a:r>
              <a:rPr lang="en-US" dirty="0"/>
              <a:t> will include interested parties into the discussion of Study Item</a:t>
            </a:r>
          </a:p>
          <a:p>
            <a:r>
              <a:rPr lang="de-DE" dirty="0">
                <a:hlinkClick r:id="rId4"/>
              </a:rPr>
              <a:t>Content-Aware Encoding</a:t>
            </a:r>
            <a:r>
              <a:rPr lang="de-DE" dirty="0"/>
              <a:t> (</a:t>
            </a:r>
            <a:r>
              <a:rPr lang="de-DE" u="sng" dirty="0">
                <a:hlinkClick r:id="rId5"/>
              </a:rPr>
              <a:t>Yuriy Reznik, </a:t>
            </a:r>
            <a:r>
              <a:rPr lang="de-DE" u="sng" dirty="0" err="1">
                <a:hlinkClick r:id="rId5"/>
              </a:rPr>
              <a:t>Brightcove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CAE/VBR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combination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constrained</a:t>
            </a:r>
            <a:r>
              <a:rPr lang="de-DE" dirty="0"/>
              <a:t>/</a:t>
            </a:r>
            <a:r>
              <a:rPr lang="de-DE" dirty="0" err="1"/>
              <a:t>low</a:t>
            </a:r>
            <a:r>
              <a:rPr lang="de-DE" dirty="0"/>
              <a:t> </a:t>
            </a:r>
            <a:r>
              <a:rPr lang="de-DE" dirty="0" err="1"/>
              <a:t>latency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unclear</a:t>
            </a:r>
            <a:endParaRPr lang="de-DE" dirty="0"/>
          </a:p>
          <a:p>
            <a:pPr lvl="1"/>
            <a:r>
              <a:rPr lang="de-DE" dirty="0"/>
              <a:t>Also CAE/VBR </a:t>
            </a:r>
            <a:r>
              <a:rPr lang="de-DE" dirty="0" err="1"/>
              <a:t>contradicts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existing</a:t>
            </a:r>
            <a:r>
              <a:rPr lang="de-DE" dirty="0"/>
              <a:t> QoS Model and </a:t>
            </a:r>
            <a:r>
              <a:rPr lang="de-DE" dirty="0" err="1"/>
              <a:t>existing</a:t>
            </a:r>
            <a:r>
              <a:rPr lang="de-DE" dirty="0"/>
              <a:t> </a:t>
            </a:r>
            <a:r>
              <a:rPr lang="de-DE" dirty="0" err="1"/>
              <a:t>models</a:t>
            </a:r>
            <a:r>
              <a:rPr lang="de-DE" dirty="0"/>
              <a:t> (Zero Rating)</a:t>
            </a:r>
          </a:p>
          <a:p>
            <a:pPr lvl="1"/>
            <a:r>
              <a:rPr lang="de-DE" dirty="0"/>
              <a:t>A </a:t>
            </a:r>
            <a:r>
              <a:rPr lang="de-DE" dirty="0" err="1"/>
              <a:t>simplified</a:t>
            </a:r>
            <a:r>
              <a:rPr lang="de-DE" dirty="0"/>
              <a:t> </a:t>
            </a:r>
            <a:r>
              <a:rPr lang="de-DE" dirty="0" err="1"/>
              <a:t>well</a:t>
            </a:r>
            <a:r>
              <a:rPr lang="de-DE" dirty="0"/>
              <a:t> </a:t>
            </a:r>
            <a:r>
              <a:rPr lang="de-DE" dirty="0" err="1"/>
              <a:t>understood</a:t>
            </a:r>
            <a:r>
              <a:rPr lang="de-DE" dirty="0"/>
              <a:t> </a:t>
            </a:r>
            <a:r>
              <a:rPr lang="de-DE" dirty="0" err="1"/>
              <a:t>framework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enabling</a:t>
            </a:r>
            <a:r>
              <a:rPr lang="de-DE" dirty="0"/>
              <a:t> CAE/VBR/</a:t>
            </a:r>
            <a:r>
              <a:rPr lang="de-DE" dirty="0" err="1"/>
              <a:t>StatMux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likely</a:t>
            </a:r>
            <a:r>
              <a:rPr lang="de-DE" dirty="0"/>
              <a:t> </a:t>
            </a:r>
            <a:r>
              <a:rPr lang="de-DE" dirty="0" err="1"/>
              <a:t>necessary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establish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end-</a:t>
            </a:r>
            <a:r>
              <a:rPr lang="de-DE" dirty="0" err="1"/>
              <a:t>to</a:t>
            </a:r>
            <a:r>
              <a:rPr lang="de-DE" dirty="0"/>
              <a:t>-end</a:t>
            </a:r>
          </a:p>
          <a:p>
            <a:pPr lvl="1"/>
            <a:r>
              <a:rPr lang="de-DE" dirty="0"/>
              <a:t>Action:  </a:t>
            </a:r>
            <a:r>
              <a:rPr lang="de-DE" dirty="0">
                <a:highlight>
                  <a:srgbClr val="00FFFF"/>
                </a:highlight>
              </a:rPr>
              <a:t>Thomas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identify</a:t>
            </a:r>
            <a:r>
              <a:rPr lang="de-DE" dirty="0"/>
              <a:t> </a:t>
            </a:r>
            <a:r>
              <a:rPr lang="de-DE" dirty="0" err="1"/>
              <a:t>interested</a:t>
            </a:r>
            <a:r>
              <a:rPr lang="de-DE" dirty="0"/>
              <a:t> </a:t>
            </a:r>
            <a:r>
              <a:rPr lang="de-DE" dirty="0" err="1"/>
              <a:t>parties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analyzing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in </a:t>
            </a:r>
            <a:r>
              <a:rPr lang="de-DE" dirty="0" err="1"/>
              <a:t>detail</a:t>
            </a:r>
            <a:endParaRPr lang="de-DE" dirty="0"/>
          </a:p>
          <a:p>
            <a:pPr lvl="1"/>
            <a:r>
              <a:rPr lang="de-DE" dirty="0"/>
              <a:t>May </a:t>
            </a:r>
            <a:r>
              <a:rPr lang="de-DE" dirty="0" err="1"/>
              <a:t>result</a:t>
            </a:r>
            <a:r>
              <a:rPr lang="de-DE" dirty="0"/>
              <a:t> in </a:t>
            </a:r>
            <a:r>
              <a:rPr lang="de-DE" dirty="0" err="1"/>
              <a:t>work</a:t>
            </a:r>
            <a:r>
              <a:rPr lang="de-DE" dirty="0"/>
              <a:t> in DASH-IF and </a:t>
            </a:r>
            <a:r>
              <a:rPr lang="de-DE" dirty="0" err="1"/>
              <a:t>then</a:t>
            </a:r>
            <a:r>
              <a:rPr lang="de-DE" dirty="0"/>
              <a:t> also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part</a:t>
            </a:r>
            <a:r>
              <a:rPr lang="de-DE" dirty="0"/>
              <a:t> of 3GPP.</a:t>
            </a:r>
          </a:p>
        </p:txBody>
      </p:sp>
    </p:spTree>
    <p:extLst>
      <p:ext uri="{BB962C8B-B14F-4D97-AF65-F5344CB8AC3E}">
        <p14:creationId xmlns:p14="http://schemas.microsoft.com/office/powerpoint/2010/main" val="2186036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BDBE-1622-421B-A204-54B396F0C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Low-</a:t>
            </a:r>
            <a:r>
              <a:rPr lang="de-DE" dirty="0" err="1"/>
              <a:t>Latency</a:t>
            </a:r>
            <a:r>
              <a:rPr lang="de-DE" dirty="0"/>
              <a:t> Live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B67FD-1E9B-45D9-AC61-D204193B5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3"/>
              </a:rPr>
              <a:t>Low-Latency streaming challenges and </a:t>
            </a:r>
            <a:br>
              <a:rPr lang="en-US" dirty="0">
                <a:hlinkClick r:id="rId3"/>
              </a:rPr>
            </a:br>
            <a:r>
              <a:rPr lang="en-US" dirty="0">
                <a:hlinkClick r:id="rId3"/>
              </a:rPr>
              <a:t>opportunities</a:t>
            </a:r>
            <a:r>
              <a:rPr lang="en-US" dirty="0"/>
              <a:t> (</a:t>
            </a:r>
            <a:r>
              <a:rPr lang="en-US" u="sng" dirty="0">
                <a:hlinkClick r:id="rId4"/>
              </a:rPr>
              <a:t>Nicolas Weil, AWS Elemental</a:t>
            </a:r>
            <a:r>
              <a:rPr lang="en-US" dirty="0"/>
              <a:t>)</a:t>
            </a:r>
          </a:p>
          <a:p>
            <a:r>
              <a:rPr lang="en-US" dirty="0">
                <a:hlinkClick r:id="rId5"/>
              </a:rPr>
              <a:t>Impact of New Protocols: What Happens When Everybody </a:t>
            </a:r>
            <a:r>
              <a:rPr lang="en-US" dirty="0" err="1">
                <a:hlinkClick r:id="rId5"/>
              </a:rPr>
              <a:t>DASHes</a:t>
            </a:r>
            <a:r>
              <a:rPr lang="en-US" dirty="0">
                <a:hlinkClick r:id="rId5"/>
              </a:rPr>
              <a:t>?</a:t>
            </a:r>
            <a:r>
              <a:rPr lang="en-US" dirty="0"/>
              <a:t> (</a:t>
            </a:r>
            <a:r>
              <a:rPr lang="en-US" u="sng" dirty="0">
                <a:hlinkClick r:id="rId6"/>
              </a:rPr>
              <a:t>Ali C. Begen, Comcast</a:t>
            </a:r>
            <a:r>
              <a:rPr lang="en-US" dirty="0"/>
              <a:t>, </a:t>
            </a:r>
            <a:r>
              <a:rPr lang="en-US" u="sng" dirty="0">
                <a:hlinkClick r:id="rId7"/>
              </a:rPr>
              <a:t>personal page</a:t>
            </a:r>
            <a:r>
              <a:rPr lang="en-US" dirty="0"/>
              <a:t>)</a:t>
            </a:r>
          </a:p>
          <a:p>
            <a:r>
              <a:rPr lang="en-US" dirty="0"/>
              <a:t>Low Latency as designed by DASH is established and working</a:t>
            </a:r>
          </a:p>
          <a:p>
            <a:r>
              <a:rPr lang="en-US" dirty="0"/>
              <a:t>Potential work to be done:</a:t>
            </a:r>
          </a:p>
          <a:p>
            <a:pPr lvl="1"/>
            <a:r>
              <a:rPr lang="en-US" dirty="0"/>
              <a:t>DASH-IF: </a:t>
            </a:r>
          </a:p>
          <a:p>
            <a:pPr lvl="2"/>
            <a:r>
              <a:rPr lang="en-US" dirty="0"/>
              <a:t>Player Requirements for good streaming behavior. </a:t>
            </a:r>
          </a:p>
          <a:p>
            <a:pPr lvl="2"/>
            <a:r>
              <a:rPr lang="en-US" dirty="0"/>
              <a:t>Player APIs for consistent usage in 5G services. </a:t>
            </a:r>
          </a:p>
          <a:p>
            <a:pPr lvl="2"/>
            <a:r>
              <a:rPr lang="en-US" dirty="0">
                <a:highlight>
                  <a:srgbClr val="00FFFF"/>
                </a:highlight>
              </a:rPr>
              <a:t>Interest in defining a good player for 5G? Several companies are interested … Thomas will start</a:t>
            </a:r>
          </a:p>
          <a:p>
            <a:pPr lvl="1"/>
            <a:r>
              <a:rPr lang="en-US" dirty="0"/>
              <a:t>3GPP</a:t>
            </a:r>
          </a:p>
          <a:p>
            <a:pPr lvl="2"/>
            <a:r>
              <a:rPr lang="en-US" dirty="0"/>
              <a:t>Can 5G provide APIs like QoS support that are beneficial for low latency</a:t>
            </a:r>
          </a:p>
          <a:p>
            <a:pPr lvl="2"/>
            <a:r>
              <a:rPr lang="en-US" dirty="0"/>
              <a:t>Support Low-Latency DASH in 5G in general as it is an established protocol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41B6A8B-A455-4881-8EF0-EC820F9C8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3C23D9A-6879-4896-A326-8A10691C61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073178"/>
              </p:ext>
            </p:extLst>
          </p:nvPr>
        </p:nvGraphicFramePr>
        <p:xfrm>
          <a:off x="6554803" y="-10859"/>
          <a:ext cx="5637197" cy="2400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Visio" r:id="rId8" imgW="14973078" imgH="6362480" progId="Visio.Drawing.15">
                  <p:embed/>
                </p:oleObj>
              </mc:Choice>
              <mc:Fallback>
                <p:oleObj name="Visio" r:id="rId8" imgW="14973078" imgH="636248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3C23D9A-6879-4896-A326-8A10691C61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4803" y="-10859"/>
                        <a:ext cx="5637197" cy="24008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1214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7707E-A001-481F-83CE-B4D329A51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Upstream Technologies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E672B-09E9-4D22-A792-A1BC8672E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>
                <a:hlinkClick r:id="rId2"/>
              </a:rPr>
              <a:t>Ingest</a:t>
            </a:r>
            <a:r>
              <a:rPr lang="fr-FR" dirty="0">
                <a:hlinkClick r:id="rId2"/>
              </a:rPr>
              <a:t> technologies</a:t>
            </a:r>
            <a:r>
              <a:rPr lang="fr-FR" dirty="0"/>
              <a:t> (</a:t>
            </a:r>
            <a:r>
              <a:rPr lang="fr-FR" u="sng" dirty="0">
                <a:hlinkClick r:id="rId3"/>
              </a:rPr>
              <a:t>Imed Bouazizi, Qualcomm</a:t>
            </a:r>
            <a:r>
              <a:rPr lang="fr-FR" dirty="0"/>
              <a:t>)</a:t>
            </a:r>
          </a:p>
          <a:p>
            <a:r>
              <a:rPr lang="sv-SE" dirty="0">
                <a:hlinkClick r:id="rId4"/>
              </a:rPr>
              <a:t>Ad Insertion</a:t>
            </a:r>
            <a:r>
              <a:rPr lang="sv-SE" dirty="0"/>
              <a:t> (</a:t>
            </a:r>
            <a:r>
              <a:rPr lang="sv-SE" u="sng" dirty="0">
                <a:hlinkClick r:id="rId5"/>
              </a:rPr>
              <a:t>Iraj Sodagar, Tencent</a:t>
            </a:r>
            <a:r>
              <a:rPr lang="sv-SE" dirty="0"/>
              <a:t>)</a:t>
            </a:r>
          </a:p>
          <a:p>
            <a:r>
              <a:rPr lang="fr-FR" dirty="0">
                <a:hlinkClick r:id="rId6"/>
              </a:rPr>
              <a:t>Content Protection</a:t>
            </a:r>
            <a:r>
              <a:rPr lang="fr-FR" dirty="0"/>
              <a:t> (</a:t>
            </a:r>
            <a:r>
              <a:rPr lang="fr-FR" u="sng" dirty="0">
                <a:hlinkClick r:id="rId7"/>
              </a:rPr>
              <a:t>Laurent Piron, Nagra</a:t>
            </a:r>
            <a:r>
              <a:rPr lang="fr-FR" dirty="0"/>
              <a:t>)</a:t>
            </a:r>
            <a:endParaRPr lang="fr-FR" b="1" dirty="0"/>
          </a:p>
          <a:p>
            <a:r>
              <a:rPr lang="de-DE" dirty="0" err="1"/>
              <a:t>Issues</a:t>
            </a:r>
            <a:r>
              <a:rPr lang="de-DE" dirty="0"/>
              <a:t> </a:t>
            </a:r>
            <a:r>
              <a:rPr lang="de-DE" dirty="0" err="1"/>
              <a:t>identified</a:t>
            </a:r>
            <a:r>
              <a:rPr lang="de-DE" dirty="0"/>
              <a:t>:</a:t>
            </a:r>
          </a:p>
          <a:p>
            <a:pPr lvl="1"/>
            <a:r>
              <a:rPr lang="en-US" dirty="0"/>
              <a:t>3GPP and DASH-IF collaborating on guidelines for deploying DASH-IF-based services over 5G, especially on the ingest.</a:t>
            </a:r>
          </a:p>
          <a:p>
            <a:pPr lvl="1"/>
            <a:r>
              <a:rPr lang="en-US" dirty="0"/>
              <a:t>DASH-IF Ad Insertion interfaces are a good starting point for Ingest/Operator Ad Insertion</a:t>
            </a:r>
          </a:p>
          <a:p>
            <a:pPr lvl="1"/>
            <a:r>
              <a:rPr lang="en-US" dirty="0"/>
              <a:t>Nothing specific on content protection. CPIX relevancy for backend needs to be checked.</a:t>
            </a:r>
          </a:p>
          <a:p>
            <a:r>
              <a:rPr lang="en-US" dirty="0">
                <a:highlight>
                  <a:srgbClr val="00FFFF"/>
                </a:highlight>
              </a:rPr>
              <a:t>Potential Actions: Improved Ingest interfaces for 5GMS – Interest?</a:t>
            </a:r>
          </a:p>
        </p:txBody>
      </p:sp>
    </p:spTree>
    <p:extLst>
      <p:ext uri="{BB962C8B-B14F-4D97-AF65-F5344CB8AC3E}">
        <p14:creationId xmlns:p14="http://schemas.microsoft.com/office/powerpoint/2010/main" val="362258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48D8F-53C5-443A-A8A0-776EDF634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BroadCAST</a:t>
            </a:r>
            <a:r>
              <a:rPr lang="de-DE" dirty="0"/>
              <a:t> and Hybrid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67BDF-A4C9-47EB-94D7-35A9C109CA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Broadcast/multicast and hybrid delivery</a:t>
            </a:r>
            <a:r>
              <a:rPr lang="en-US" dirty="0"/>
              <a:t> (</a:t>
            </a:r>
            <a:r>
              <a:rPr lang="en-US" u="sng" dirty="0">
                <a:hlinkClick r:id="rId3"/>
              </a:rPr>
              <a:t>Thomas Stockhammer, Qualcomm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3 main tracks: (i) Broadcaster TV (ii) Operator Mixed Mode (iii) Fixed Wireless Access</a:t>
            </a:r>
          </a:p>
          <a:p>
            <a:pPr lvl="1"/>
            <a:r>
              <a:rPr lang="en-US" dirty="0"/>
              <a:t>Combination with Service Layer such as done in DVB-I relevant</a:t>
            </a:r>
          </a:p>
          <a:p>
            <a:r>
              <a:rPr lang="de-DE" dirty="0">
                <a:hlinkClick r:id="rId4"/>
              </a:rPr>
              <a:t>Hybrid DASH/HLS</a:t>
            </a:r>
            <a:r>
              <a:rPr lang="de-DE" dirty="0"/>
              <a:t> (</a:t>
            </a:r>
            <a:r>
              <a:rPr lang="de-DE" u="sng" dirty="0">
                <a:hlinkClick r:id="rId5"/>
              </a:rPr>
              <a:t>Cedric Thienot, </a:t>
            </a:r>
            <a:r>
              <a:rPr lang="de-DE" u="sng" dirty="0" err="1">
                <a:hlinkClick r:id="rId5"/>
              </a:rPr>
              <a:t>Enensys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General </a:t>
            </a:r>
            <a:r>
              <a:rPr lang="de-DE" dirty="0" err="1"/>
              <a:t>issue</a:t>
            </a:r>
            <a:r>
              <a:rPr lang="de-DE" dirty="0"/>
              <a:t> – </a:t>
            </a: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production</a:t>
            </a:r>
            <a:r>
              <a:rPr lang="de-DE" dirty="0"/>
              <a:t> </a:t>
            </a:r>
            <a:r>
              <a:rPr lang="de-DE" dirty="0" err="1"/>
              <a:t>workflow</a:t>
            </a:r>
            <a:r>
              <a:rPr lang="de-DE" dirty="0"/>
              <a:t> and </a:t>
            </a:r>
            <a:r>
              <a:rPr lang="de-DE" dirty="0" err="1"/>
              <a:t>late</a:t>
            </a:r>
            <a:r>
              <a:rPr lang="de-DE" dirty="0"/>
              <a:t> manifest </a:t>
            </a:r>
            <a:r>
              <a:rPr lang="de-DE" dirty="0" err="1"/>
              <a:t>generation</a:t>
            </a:r>
            <a:r>
              <a:rPr lang="de-DE" dirty="0"/>
              <a:t>?</a:t>
            </a:r>
          </a:p>
          <a:p>
            <a:r>
              <a:rPr lang="de-DE" dirty="0"/>
              <a:t>DASH-IF</a:t>
            </a:r>
          </a:p>
          <a:p>
            <a:pPr lvl="1"/>
            <a:r>
              <a:rPr lang="en-US" dirty="0"/>
              <a:t>Nothing needs to be done for now for Multicast. Monitoring the work in DVB and 3GPP on this and potentially add specific enablers, for example for DRM or fast access.</a:t>
            </a:r>
          </a:p>
          <a:p>
            <a:pPr lvl="1"/>
            <a:r>
              <a:rPr lang="en-US" dirty="0">
                <a:highlight>
                  <a:srgbClr val="00FFFF"/>
                </a:highlight>
              </a:rPr>
              <a:t>Should</a:t>
            </a:r>
            <a:r>
              <a:rPr lang="en-US" dirty="0"/>
              <a:t> we create a single DASH/HLS ingest format that can be pushed into the network?</a:t>
            </a:r>
            <a:br>
              <a:rPr lang="en-US" dirty="0"/>
            </a:br>
            <a:endParaRPr lang="de-DE" b="1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72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53E64-CBAC-4484-A8C4-EB20B063F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Cloud and VR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11088-A470-42C0-BD69-DE2B2B9C4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Cloud computing, edge computing, and media on cloud</a:t>
            </a:r>
            <a:r>
              <a:rPr lang="en-US" dirty="0"/>
              <a:t> (</a:t>
            </a:r>
            <a:r>
              <a:rPr lang="en-US" u="sng" dirty="0">
                <a:hlinkClick r:id="rId3"/>
              </a:rPr>
              <a:t>Imed Bouazizi, Qualcomm</a:t>
            </a:r>
            <a:r>
              <a:rPr lang="en-US" dirty="0"/>
              <a:t>)</a:t>
            </a:r>
          </a:p>
          <a:p>
            <a:r>
              <a:rPr lang="en-US" dirty="0">
                <a:hlinkClick r:id="rId4"/>
              </a:rPr>
              <a:t>AR/VR/MR and other interactive applications (</a:t>
            </a:r>
            <a:r>
              <a:rPr lang="en-US" u="sng" dirty="0">
                <a:hlinkClick r:id="rId4"/>
              </a:rPr>
              <a:t>Thierry Fautier, Harmonic</a:t>
            </a:r>
            <a:r>
              <a:rPr lang="en-US" dirty="0">
                <a:hlinkClick r:id="rId4"/>
              </a:rPr>
              <a:t>, Emmanuel Thomas)</a:t>
            </a:r>
            <a:endParaRPr lang="en-US" b="1" dirty="0"/>
          </a:p>
          <a:p>
            <a:r>
              <a:rPr lang="de-DE" dirty="0" err="1"/>
              <a:t>Conclusions</a:t>
            </a:r>
            <a:r>
              <a:rPr lang="de-DE" dirty="0"/>
              <a:t>:</a:t>
            </a:r>
          </a:p>
          <a:p>
            <a:pPr lvl="1"/>
            <a:r>
              <a:rPr lang="de-DE" dirty="0"/>
              <a:t>Telco CDN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simplest</a:t>
            </a:r>
            <a:r>
              <a:rPr lang="de-DE" dirty="0"/>
              <a:t> </a:t>
            </a:r>
            <a:r>
              <a:rPr lang="de-DE" dirty="0" err="1"/>
              <a:t>version</a:t>
            </a:r>
            <a:r>
              <a:rPr lang="de-DE" dirty="0"/>
              <a:t>,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complex</a:t>
            </a:r>
            <a:r>
              <a:rPr lang="de-DE" dirty="0"/>
              <a:t> </a:t>
            </a:r>
            <a:r>
              <a:rPr lang="de-DE" dirty="0" err="1"/>
              <a:t>processing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monetized</a:t>
            </a:r>
            <a:endParaRPr lang="de-DE" dirty="0"/>
          </a:p>
          <a:p>
            <a:pPr lvl="1"/>
            <a:r>
              <a:rPr lang="en-US" dirty="0"/>
              <a:t>Roadmap towards 8K, 5G and 6DOF</a:t>
            </a:r>
          </a:p>
          <a:p>
            <a:r>
              <a:rPr lang="en-US" dirty="0"/>
              <a:t>3GPP does analyze the distribution of resources, latencies, etc. TR26.928 looks at the details. Continue providing flexible architecture for different business models</a:t>
            </a:r>
          </a:p>
          <a:p>
            <a:r>
              <a:rPr lang="en-US" dirty="0"/>
              <a:t>DASH-IF may look in the context of the NBMP on the media workflow interoperability. This would be independent of the actual control APIs (NBMP, OVP)</a:t>
            </a:r>
          </a:p>
          <a:p>
            <a:pPr lvl="1"/>
            <a:r>
              <a:rPr lang="en-US" dirty="0">
                <a:highlight>
                  <a:srgbClr val="00FFFF"/>
                </a:highlight>
              </a:rPr>
              <a:t>Iraj</a:t>
            </a:r>
            <a:r>
              <a:rPr lang="en-US" dirty="0"/>
              <a:t> will bring forward at appropriate time</a:t>
            </a:r>
            <a:br>
              <a:rPr lang="en-US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944538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559aef62f17770e141396177a96f5251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94100915555df08bee1b0f1df0c5081e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0B3ADB-5E1C-4FFC-880E-BF84D122CB8A}">
  <ds:schemaRefs>
    <ds:schemaRef ds:uri="ba37140e-f4c5-4a6c-a9b4-20a691ce6c8a"/>
    <ds:schemaRef ds:uri="cc9c437c-ae0c-4066-8d90-a0f7de786127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905DCB1-45C2-4B44-85F2-C6194BFD87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6E4C2A-C828-418E-BABB-D3C7CE77CC5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1209</Words>
  <Application>Microsoft Office PowerPoint</Application>
  <PresentationFormat>Widescreen</PresentationFormat>
  <Paragraphs>141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Rockwell</vt:lpstr>
      <vt:lpstr>Rockwell Condensed</vt:lpstr>
      <vt:lpstr>Wingdings</vt:lpstr>
      <vt:lpstr>Wood Type</vt:lpstr>
      <vt:lpstr>Visio</vt:lpstr>
      <vt:lpstr>Summary Workshop Media Streaming &amp; 5G</vt:lpstr>
      <vt:lpstr>Program and Slides</vt:lpstr>
      <vt:lpstr>Introduction to 5G</vt:lpstr>
      <vt:lpstr>Introduction to Media Streaming</vt:lpstr>
      <vt:lpstr>Codecs and Encoding</vt:lpstr>
      <vt:lpstr>Low-Latency Live</vt:lpstr>
      <vt:lpstr>Upstream Technologies</vt:lpstr>
      <vt:lpstr>BroadCAST and Hybrid</vt:lpstr>
      <vt:lpstr>Cloud and VR</vt:lpstr>
      <vt:lpstr>Live Streaming in Scale</vt:lpstr>
      <vt:lpstr>General Next Steps</vt:lpstr>
      <vt:lpstr>THANK YOU and HAPPY Holidays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Workshop Media Streaming &amp; 5G</dc:title>
  <dc:creator>Thomas Stockhammer</dc:creator>
  <cp:lastModifiedBy>Thomas Stockhammer</cp:lastModifiedBy>
  <cp:revision>2</cp:revision>
  <dcterms:created xsi:type="dcterms:W3CDTF">2019-12-13T19:47:34Z</dcterms:created>
  <dcterms:modified xsi:type="dcterms:W3CDTF">2020-01-14T11:56:20Z</dcterms:modified>
</cp:coreProperties>
</file>