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13"/>
  </p:notesMasterIdLst>
  <p:handoutMasterIdLst>
    <p:handoutMasterId r:id="rId14"/>
  </p:handoutMasterIdLst>
  <p:sldIdLst>
    <p:sldId id="445" r:id="rId5"/>
    <p:sldId id="446" r:id="rId6"/>
    <p:sldId id="447" r:id="rId7"/>
    <p:sldId id="448" r:id="rId8"/>
    <p:sldId id="458" r:id="rId9"/>
    <p:sldId id="455" r:id="rId10"/>
    <p:sldId id="383" r:id="rId11"/>
    <p:sldId id="439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48"/>
            <p14:sldId id="458"/>
            <p14:sldId id="455"/>
            <p14:sldId id="383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82" d="100"/>
          <a:sy n="82" d="100"/>
        </p:scale>
        <p:origin x="931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944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S4-200003, SA4#107, </a:t>
            </a:r>
            <a:r>
              <a:rPr lang="en-GB" altLang="en-US" sz="1200" dirty="0" err="1">
                <a:ln w="0"/>
                <a:latin typeface="Calibri" panose="020F0502020204030204" pitchFamily="34" charset="0"/>
                <a:ea typeface="华文细黑"/>
              </a:rPr>
              <a:t>Wrocław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Poland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86/Docs/" TargetMode="External"/><Relationship Id="rId2" Type="http://schemas.openxmlformats.org/officeDocument/2006/relationships/hyperlink" Target="https://www.3gpp.org/ftp/tsg_sa/TSG_SA/TSGS_86/Docs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TSG_SA/TSGS_86/Report/Report_SA_86_Draft_v004.zip" TargetMode="External"/><Relationship Id="rId4" Type="http://schemas.openxmlformats.org/officeDocument/2006/relationships/hyperlink" Target="https://www.3gpp.org/ftp/tsg_ct/TSG_CT/TSGC_86_Sitges/Docs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SA#86 on SA4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Frédéric Gabin, </a:t>
            </a:r>
            <a:r>
              <a:rPr lang="en-US" altLang="en-US" sz="2000" dirty="0">
                <a:latin typeface="Arial" panose="020B0604020202020204" pitchFamily="34" charset="0"/>
              </a:rPr>
              <a:t>SA4 Chairman, Ericsson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SA4#107, 20-24 Jan. 2020, </a:t>
            </a:r>
            <a:r>
              <a:rPr lang="en-US" altLang="en-US" sz="2000" dirty="0" err="1">
                <a:latin typeface="Arial" panose="020B0604020202020204" pitchFamily="34" charset="0"/>
              </a:rPr>
              <a:t>Wrocław</a:t>
            </a:r>
            <a:r>
              <a:rPr lang="en-US" altLang="en-US" sz="2000" dirty="0">
                <a:latin typeface="Arial" panose="020B0604020202020204" pitchFamily="34" charset="0"/>
              </a:rPr>
              <a:t>, Poland, </a:t>
            </a:r>
            <a:r>
              <a:rPr lang="en-US" altLang="en-US" sz="2000" dirty="0" err="1">
                <a:latin typeface="Arial" panose="020B0604020202020204" pitchFamily="34" charset="0"/>
              </a:rPr>
              <a:t>Tdoc</a:t>
            </a:r>
            <a:r>
              <a:rPr lang="en-US" altLang="en-US" sz="2000" dirty="0">
                <a:latin typeface="Arial" panose="020B0604020202020204" pitchFamily="34" charset="0"/>
              </a:rPr>
              <a:t># S4-200003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  <a:p>
            <a:r>
              <a:rPr lang="sv-SE" dirty="0"/>
              <a:t>Outcome of SA4 submissions</a:t>
            </a:r>
          </a:p>
          <a:p>
            <a:r>
              <a:rPr lang="sv-SE" dirty="0"/>
              <a:t>Tasks</a:t>
            </a:r>
          </a:p>
          <a:p>
            <a:r>
              <a:rPr lang="sv-SE" dirty="0"/>
              <a:t>Planning</a:t>
            </a:r>
          </a:p>
          <a:p>
            <a:r>
              <a:rPr lang="sv-SE" dirty="0"/>
              <a:t>Timeline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SA#86 documents: </a:t>
            </a:r>
            <a:r>
              <a:rPr lang="fr-FR" sz="2000" dirty="0">
                <a:hlinkClick r:id="rId2"/>
              </a:rPr>
              <a:t>https://www.3gpp.org/ftp/tsg_sa/TSG_SA/TSGS_86/Docs/</a:t>
            </a:r>
            <a:r>
              <a:rPr lang="fr-FR" sz="2000" dirty="0"/>
              <a:t> </a:t>
            </a:r>
          </a:p>
          <a:p>
            <a:pPr lvl="1"/>
            <a:endParaRPr lang="fr-FR" sz="2000" dirty="0"/>
          </a:p>
          <a:p>
            <a:pPr lvl="1"/>
            <a:r>
              <a:rPr lang="en-GB" sz="2000" dirty="0"/>
              <a:t>The RAN#86 documents: </a:t>
            </a:r>
            <a:r>
              <a:rPr lang="sv-SE" sz="2000" dirty="0">
                <a:hlinkClick r:id="rId3"/>
              </a:rPr>
              <a:t>https://www.3gpp.org/ftp/tsg_ran/TSG_RAN/TSGR_86/Docs/</a:t>
            </a:r>
            <a:endParaRPr lang="sv-SE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CT#86 documents: </a:t>
            </a:r>
            <a:r>
              <a:rPr lang="sv-SE" sz="2000" dirty="0">
                <a:hlinkClick r:id="rId4"/>
              </a:rPr>
              <a:t>https://www.3gpp.org/ftp/tsg_ct/TSG_CT/TSGC_86_Sitges/Docs/</a:t>
            </a:r>
            <a:endParaRPr lang="sv-SE" sz="2000" dirty="0"/>
          </a:p>
          <a:p>
            <a:pPr lvl="1"/>
            <a:endParaRPr lang="fr-FR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SA#86 report: </a:t>
            </a:r>
            <a:r>
              <a:rPr lang="en-GB" sz="2000" dirty="0">
                <a:hlinkClick r:id="rId5"/>
              </a:rPr>
              <a:t>https://www.3gpp.org/ftp/tsg_sa/TSG_SA/TSGS_86/Report/Report_SA_86_Draft_v004.zip</a:t>
            </a:r>
            <a:r>
              <a:rPr lang="en-GB" sz="2000" dirty="0"/>
              <a:t> </a:t>
            </a:r>
          </a:p>
          <a:p>
            <a:pPr lvl="1"/>
            <a:r>
              <a:rPr lang="en-GB" sz="2000" dirty="0"/>
              <a:t>SP-190987 is SA4 status report to TSG SA.</a:t>
            </a:r>
          </a:p>
          <a:p>
            <a:pPr lvl="1"/>
            <a:r>
              <a:rPr lang="en-US" sz="2000" dirty="0"/>
              <a:t>SP-191305 is SA report to TSG RAN.</a:t>
            </a:r>
          </a:p>
          <a:p>
            <a:pPr lvl="1"/>
            <a:r>
              <a:rPr lang="en-US" sz="2000" dirty="0"/>
              <a:t>SP-191360 is presentation on TSG RAN report.</a:t>
            </a:r>
            <a:endParaRPr lang="sv-SE" sz="2000" dirty="0"/>
          </a:p>
          <a:p>
            <a:pPr lvl="1"/>
            <a:r>
              <a:rPr lang="en-US" sz="2000" dirty="0"/>
              <a:t>SP-191278 is presentation on CT report.</a:t>
            </a:r>
          </a:p>
          <a:p>
            <a:pPr lvl="1"/>
            <a:r>
              <a:rPr lang="en-US" sz="2000" dirty="0"/>
              <a:t>SP-191272 contains the 3GPP work-plan review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SA4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All SA4 contributions were agreed/approved as submitted except:</a:t>
            </a:r>
          </a:p>
          <a:p>
            <a:pPr lvl="1"/>
            <a:r>
              <a:rPr lang="en-GB" dirty="0"/>
              <a:t>TD SP‑190989 was revised to add one supporting company in</a:t>
            </a:r>
          </a:p>
          <a:p>
            <a:pPr lvl="1"/>
            <a:r>
              <a:rPr lang="en-GB" dirty="0"/>
              <a:t>TD SP‑191212 (WID NEW) New WID on Handsets Featuring Non-Traditional Earpieces (</a:t>
            </a:r>
            <a:r>
              <a:rPr lang="en-GB" dirty="0" err="1"/>
              <a:t>HaNTE</a:t>
            </a:r>
            <a:r>
              <a:rPr lang="en-GB" dirty="0"/>
              <a:t>). (Source: SA WG4</a:t>
            </a:r>
            <a:r>
              <a:rPr lang="en-GB"/>
              <a:t>) which was </a:t>
            </a:r>
            <a:r>
              <a:rPr lang="en-GB" dirty="0"/>
              <a:t>approved.</a:t>
            </a:r>
            <a:endParaRPr lang="en-US" dirty="0"/>
          </a:p>
          <a:p>
            <a:endParaRPr lang="en-GB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9603215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Tasks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Remote participation trial:</a:t>
            </a:r>
          </a:p>
          <a:p>
            <a:pPr lvl="1"/>
            <a:r>
              <a:rPr lang="sv-SE" dirty="0"/>
              <a:t>3GPP IT Task Force continuously seeks feedback on evaluation of </a:t>
            </a:r>
            <a:r>
              <a:rPr lang="en-US" dirty="0"/>
              <a:t>remote participation tests and trials.</a:t>
            </a:r>
          </a:p>
          <a:p>
            <a:r>
              <a:rPr lang="en-US" dirty="0"/>
              <a:t> </a:t>
            </a:r>
            <a:r>
              <a:rPr lang="en-US" dirty="0" err="1"/>
              <a:t>ToRs</a:t>
            </a:r>
            <a:r>
              <a:rPr lang="en-US" dirty="0"/>
              <a:t> updates:</a:t>
            </a:r>
          </a:p>
          <a:p>
            <a:pPr lvl="1"/>
            <a:r>
              <a:rPr lang="en-US" dirty="0"/>
              <a:t>See endorsed TD SP 191327 </a:t>
            </a:r>
            <a:r>
              <a:rPr lang="en-US" dirty="0" err="1"/>
              <a:t>ToR</a:t>
            </a:r>
            <a:r>
              <a:rPr lang="en-US" dirty="0"/>
              <a:t> template. (Source: TSG CT Chairman)</a:t>
            </a:r>
          </a:p>
          <a:p>
            <a:pPr lvl="1"/>
            <a:r>
              <a:rPr lang="en-US" dirty="0"/>
              <a:t>Target is to have </a:t>
            </a:r>
            <a:r>
              <a:rPr lang="en-US" dirty="0" err="1"/>
              <a:t>ToRs</a:t>
            </a:r>
            <a:r>
              <a:rPr lang="en-US" dirty="0"/>
              <a:t> updated by SA#87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7814194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  <a:p>
            <a:r>
              <a:rPr lang="sv-SE" dirty="0"/>
              <a:t>Release 17 prioritization discussion</a:t>
            </a:r>
          </a:p>
          <a:p>
            <a:pPr lvl="1"/>
            <a:r>
              <a:rPr lang="sv-SE" dirty="0"/>
              <a:t>Final agreement on release content in SP-191381</a:t>
            </a:r>
          </a:p>
          <a:p>
            <a:pPr marL="457200" lvl="1" indent="0">
              <a:buNone/>
            </a:pPr>
            <a:endParaRPr lang="sv-SE" dirty="0">
              <a:highlight>
                <a:srgbClr val="FFFF00"/>
              </a:highlight>
            </a:endParaRPr>
          </a:p>
          <a:p>
            <a:r>
              <a:rPr lang="sv-SE" dirty="0"/>
              <a:t>Release 18 planning discussion expected to start in March plenary (SA#87)</a:t>
            </a:r>
          </a:p>
        </p:txBody>
      </p:sp>
    </p:spTree>
    <p:extLst>
      <p:ext uri="{BB962C8B-B14F-4D97-AF65-F5344CB8AC3E}">
        <p14:creationId xmlns:p14="http://schemas.microsoft.com/office/powerpoint/2010/main" val="264750942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1360966" y="371475"/>
            <a:ext cx="9618183" cy="1325563"/>
          </a:xfrm>
        </p:spPr>
        <p:txBody>
          <a:bodyPr/>
          <a:lstStyle/>
          <a:p>
            <a:r>
              <a:rPr lang="en-US" altLang="en-US" dirty="0"/>
              <a:t>Timeline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853777F7-6CF6-4C68-80C4-9442CA674119}"/>
              </a:ext>
            </a:extLst>
          </p:cNvPr>
          <p:cNvGrpSpPr/>
          <p:nvPr/>
        </p:nvGrpSpPr>
        <p:grpSpPr>
          <a:xfrm>
            <a:off x="346842" y="2049161"/>
            <a:ext cx="11225042" cy="4231996"/>
            <a:chOff x="346842" y="2049161"/>
            <a:chExt cx="11225042" cy="4231996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3C21EF8B-5E98-4855-8C85-5AA413FC0F7D}"/>
                </a:ext>
              </a:extLst>
            </p:cNvPr>
            <p:cNvCxnSpPr/>
            <p:nvPr/>
          </p:nvCxnSpPr>
          <p:spPr>
            <a:xfrm flipH="1">
              <a:off x="1893400" y="2552607"/>
              <a:ext cx="32528" cy="356836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FB2D0403-084F-420F-A83F-123BBD129AE1}"/>
                </a:ext>
              </a:extLst>
            </p:cNvPr>
            <p:cNvCxnSpPr/>
            <p:nvPr/>
          </p:nvCxnSpPr>
          <p:spPr>
            <a:xfrm flipH="1">
              <a:off x="2816011" y="2552607"/>
              <a:ext cx="31050" cy="356836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D977BA55-DBFA-4A2D-8C71-7C61D75E93FD}"/>
                </a:ext>
              </a:extLst>
            </p:cNvPr>
            <p:cNvCxnSpPr/>
            <p:nvPr/>
          </p:nvCxnSpPr>
          <p:spPr>
            <a:xfrm flipH="1">
              <a:off x="3737144" y="2552607"/>
              <a:ext cx="31050" cy="356836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10991D23-2557-4DA1-BAE4-1C75995C23E5}"/>
                </a:ext>
              </a:extLst>
            </p:cNvPr>
            <p:cNvCxnSpPr/>
            <p:nvPr/>
          </p:nvCxnSpPr>
          <p:spPr>
            <a:xfrm flipH="1">
              <a:off x="4658279" y="2552607"/>
              <a:ext cx="32528" cy="356836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E9137E18-00BE-494C-80D6-949386A55C2B}"/>
                </a:ext>
              </a:extLst>
            </p:cNvPr>
            <p:cNvCxnSpPr/>
            <p:nvPr/>
          </p:nvCxnSpPr>
          <p:spPr>
            <a:xfrm flipH="1">
              <a:off x="5579411" y="2552607"/>
              <a:ext cx="32528" cy="356836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A6FD9A56-3C1D-41B5-9F2C-6F8CEE6E0CB8}"/>
                </a:ext>
              </a:extLst>
            </p:cNvPr>
            <p:cNvCxnSpPr/>
            <p:nvPr/>
          </p:nvCxnSpPr>
          <p:spPr>
            <a:xfrm flipH="1">
              <a:off x="6500546" y="2552607"/>
              <a:ext cx="32528" cy="356836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6F3E044F-C617-4308-A4CD-BCC0835907AA}"/>
                </a:ext>
              </a:extLst>
            </p:cNvPr>
            <p:cNvCxnSpPr/>
            <p:nvPr/>
          </p:nvCxnSpPr>
          <p:spPr>
            <a:xfrm flipH="1">
              <a:off x="7421677" y="2552607"/>
              <a:ext cx="32528" cy="356836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03276BBF-B179-48E1-A56D-A3093E90CD76}"/>
                </a:ext>
              </a:extLst>
            </p:cNvPr>
            <p:cNvCxnSpPr/>
            <p:nvPr/>
          </p:nvCxnSpPr>
          <p:spPr>
            <a:xfrm flipH="1">
              <a:off x="8375340" y="2552607"/>
              <a:ext cx="32528" cy="356836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97D59389-5810-4B8C-A171-D423DFDA1575}"/>
                </a:ext>
              </a:extLst>
            </p:cNvPr>
            <p:cNvCxnSpPr/>
            <p:nvPr/>
          </p:nvCxnSpPr>
          <p:spPr>
            <a:xfrm flipH="1">
              <a:off x="9263945" y="2552607"/>
              <a:ext cx="32528" cy="356836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1" name="TextBox 7">
              <a:extLst>
                <a:ext uri="{FF2B5EF4-FFF2-40B4-BE49-F238E27FC236}">
                  <a16:creationId xmlns:a16="http://schemas.microsoft.com/office/drawing/2014/main" id="{AADB0850-0474-4166-B0B1-B585F24339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5969" y="2049161"/>
              <a:ext cx="719918" cy="44366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en-US" sz="1200" dirty="0">
                  <a:latin typeface="Arial" panose="020B0604020202020204" pitchFamily="34" charset="0"/>
                </a:rPr>
                <a:t>SA#84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en-US" sz="1200" dirty="0">
                  <a:latin typeface="Arial" panose="020B0604020202020204" pitchFamily="34" charset="0"/>
                </a:rPr>
                <a:t>Q2/2019</a:t>
              </a:r>
            </a:p>
          </p:txBody>
        </p:sp>
        <p:sp>
          <p:nvSpPr>
            <p:cNvPr id="72" name="TextBox 8">
              <a:extLst>
                <a:ext uri="{FF2B5EF4-FFF2-40B4-BE49-F238E27FC236}">
                  <a16:creationId xmlns:a16="http://schemas.microsoft.com/office/drawing/2014/main" id="{0ED7F566-B09C-4F65-8E34-10163C17A5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0060" y="2049161"/>
              <a:ext cx="719918" cy="443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SA#85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Q3/2019</a:t>
              </a:r>
            </a:p>
          </p:txBody>
        </p:sp>
        <p:sp>
          <p:nvSpPr>
            <p:cNvPr id="73" name="TextBox 9">
              <a:extLst>
                <a:ext uri="{FF2B5EF4-FFF2-40B4-BE49-F238E27FC236}">
                  <a16:creationId xmlns:a16="http://schemas.microsoft.com/office/drawing/2014/main" id="{E9EE9362-504C-4858-9945-A6D55484ED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4150" y="2049161"/>
              <a:ext cx="719918" cy="443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 dirty="0">
                  <a:latin typeface="Arial" panose="020B0604020202020204" pitchFamily="34" charset="0"/>
                </a:rPr>
                <a:t>SA#86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 dirty="0">
                  <a:latin typeface="Arial" panose="020B0604020202020204" pitchFamily="34" charset="0"/>
                </a:rPr>
                <a:t>Q4/2019</a:t>
              </a:r>
            </a:p>
          </p:txBody>
        </p:sp>
        <p:sp>
          <p:nvSpPr>
            <p:cNvPr id="74" name="TextBox 10">
              <a:extLst>
                <a:ext uri="{FF2B5EF4-FFF2-40B4-BE49-F238E27FC236}">
                  <a16:creationId xmlns:a16="http://schemas.microsoft.com/office/drawing/2014/main" id="{D01B4340-9702-4E39-905D-B7FEAE7BFF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8241" y="2049161"/>
              <a:ext cx="719918" cy="443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SA#87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Q1/2020</a:t>
              </a:r>
            </a:p>
          </p:txBody>
        </p:sp>
        <p:sp>
          <p:nvSpPr>
            <p:cNvPr id="75" name="TextBox 11">
              <a:extLst>
                <a:ext uri="{FF2B5EF4-FFF2-40B4-BE49-F238E27FC236}">
                  <a16:creationId xmlns:a16="http://schemas.microsoft.com/office/drawing/2014/main" id="{4700BAB5-32F5-43AB-9490-E457C22409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62332" y="2049161"/>
              <a:ext cx="719918" cy="443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SA#88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Q2/2020</a:t>
              </a:r>
            </a:p>
          </p:txBody>
        </p:sp>
        <p:sp>
          <p:nvSpPr>
            <p:cNvPr id="76" name="TextBox 12">
              <a:extLst>
                <a:ext uri="{FF2B5EF4-FFF2-40B4-BE49-F238E27FC236}">
                  <a16:creationId xmlns:a16="http://schemas.microsoft.com/office/drawing/2014/main" id="{21D64A1F-FF82-48B5-B3EA-9DDE00DF2E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6423" y="2049161"/>
              <a:ext cx="719918" cy="443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 dirty="0">
                  <a:latin typeface="Arial" panose="020B0604020202020204" pitchFamily="34" charset="0"/>
                </a:rPr>
                <a:t>SA#89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 dirty="0">
                  <a:latin typeface="Arial" panose="020B0604020202020204" pitchFamily="34" charset="0"/>
                </a:rPr>
                <a:t>Q3/2020</a:t>
              </a:r>
            </a:p>
          </p:txBody>
        </p:sp>
        <p:sp>
          <p:nvSpPr>
            <p:cNvPr id="77" name="TextBox 13">
              <a:extLst>
                <a:ext uri="{FF2B5EF4-FFF2-40B4-BE49-F238E27FC236}">
                  <a16:creationId xmlns:a16="http://schemas.microsoft.com/office/drawing/2014/main" id="{B0E8F966-93B4-4C23-8909-7CC62A8347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09775" y="2049161"/>
              <a:ext cx="719917" cy="443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SA#90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Q4/2020</a:t>
              </a:r>
            </a:p>
          </p:txBody>
        </p:sp>
        <p:sp>
          <p:nvSpPr>
            <p:cNvPr id="78" name="TextBox 14">
              <a:extLst>
                <a:ext uri="{FF2B5EF4-FFF2-40B4-BE49-F238E27FC236}">
                  <a16:creationId xmlns:a16="http://schemas.microsoft.com/office/drawing/2014/main" id="{EBFB0DBA-2B7E-463D-A538-BD808B8DEC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3866" y="2049161"/>
              <a:ext cx="719917" cy="443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SA#91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Q1/2021</a:t>
              </a:r>
            </a:p>
          </p:txBody>
        </p:sp>
        <p:sp>
          <p:nvSpPr>
            <p:cNvPr id="79" name="Rounded Rectangle 17">
              <a:extLst>
                <a:ext uri="{FF2B5EF4-FFF2-40B4-BE49-F238E27FC236}">
                  <a16:creationId xmlns:a16="http://schemas.microsoft.com/office/drawing/2014/main" id="{BF2F182F-5F03-415D-AB36-AE5B1992EBAB}"/>
                </a:ext>
              </a:extLst>
            </p:cNvPr>
            <p:cNvSpPr/>
            <p:nvPr/>
          </p:nvSpPr>
          <p:spPr>
            <a:xfrm>
              <a:off x="1520806" y="2673129"/>
              <a:ext cx="768844" cy="77347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R16 stage 2</a:t>
              </a:r>
            </a:p>
            <a:p>
              <a:pPr algn="ctr">
                <a:defRPr/>
              </a:pPr>
              <a:r>
                <a:rPr lang="en-US" sz="1100" dirty="0"/>
                <a:t>freeze</a:t>
              </a:r>
            </a:p>
          </p:txBody>
        </p:sp>
        <p:sp>
          <p:nvSpPr>
            <p:cNvPr id="80" name="Rounded Rectangle 21">
              <a:extLst>
                <a:ext uri="{FF2B5EF4-FFF2-40B4-BE49-F238E27FC236}">
                  <a16:creationId xmlns:a16="http://schemas.microsoft.com/office/drawing/2014/main" id="{387CEFE5-1696-4D4F-A970-A448FFFF12B6}"/>
                </a:ext>
              </a:extLst>
            </p:cNvPr>
            <p:cNvSpPr/>
            <p:nvPr/>
          </p:nvSpPr>
          <p:spPr>
            <a:xfrm>
              <a:off x="4293078" y="2673129"/>
              <a:ext cx="767365" cy="773475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R16 stage 3</a:t>
              </a:r>
            </a:p>
            <a:p>
              <a:pPr algn="ctr">
                <a:defRPr/>
              </a:pPr>
              <a:r>
                <a:rPr lang="en-US" sz="1100" dirty="0"/>
                <a:t>freeze</a:t>
              </a:r>
            </a:p>
          </p:txBody>
        </p:sp>
        <p:sp>
          <p:nvSpPr>
            <p:cNvPr id="81" name="Rounded Rectangle 22">
              <a:extLst>
                <a:ext uri="{FF2B5EF4-FFF2-40B4-BE49-F238E27FC236}">
                  <a16:creationId xmlns:a16="http://schemas.microsoft.com/office/drawing/2014/main" id="{548DD776-3E45-4219-B07B-8CBE5D00630A}"/>
                </a:ext>
              </a:extLst>
            </p:cNvPr>
            <p:cNvSpPr/>
            <p:nvPr/>
          </p:nvSpPr>
          <p:spPr>
            <a:xfrm>
              <a:off x="5217168" y="2673129"/>
              <a:ext cx="767364" cy="773475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R16 code</a:t>
              </a:r>
            </a:p>
            <a:p>
              <a:pPr algn="ctr">
                <a:defRPr/>
              </a:pPr>
              <a:r>
                <a:rPr lang="en-US" sz="1100" dirty="0"/>
                <a:t>freeze</a:t>
              </a:r>
            </a:p>
          </p:txBody>
        </p:sp>
        <p:sp>
          <p:nvSpPr>
            <p:cNvPr id="82" name="Rounded Rectangle 23">
              <a:extLst>
                <a:ext uri="{FF2B5EF4-FFF2-40B4-BE49-F238E27FC236}">
                  <a16:creationId xmlns:a16="http://schemas.microsoft.com/office/drawing/2014/main" id="{1599E71A-889F-4CB4-87B7-6DCABAE1574C}"/>
                </a:ext>
              </a:extLst>
            </p:cNvPr>
            <p:cNvSpPr/>
            <p:nvPr/>
          </p:nvSpPr>
          <p:spPr>
            <a:xfrm>
              <a:off x="3368987" y="4488585"/>
              <a:ext cx="768844" cy="77195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R17 stage 1</a:t>
              </a:r>
            </a:p>
            <a:p>
              <a:pPr algn="ctr">
                <a:defRPr/>
              </a:pPr>
              <a:r>
                <a:rPr lang="en-US" sz="1100" dirty="0"/>
                <a:t>freeze</a:t>
              </a:r>
            </a:p>
          </p:txBody>
        </p:sp>
        <p:sp>
          <p:nvSpPr>
            <p:cNvPr id="83" name="Rounded Rectangle 24">
              <a:extLst>
                <a:ext uri="{FF2B5EF4-FFF2-40B4-BE49-F238E27FC236}">
                  <a16:creationId xmlns:a16="http://schemas.microsoft.com/office/drawing/2014/main" id="{3E1C1620-C580-4A55-979D-9C44DA24DF07}"/>
                </a:ext>
              </a:extLst>
            </p:cNvPr>
            <p:cNvSpPr/>
            <p:nvPr/>
          </p:nvSpPr>
          <p:spPr>
            <a:xfrm>
              <a:off x="6125469" y="4487059"/>
              <a:ext cx="767364" cy="77195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R17 stage 2</a:t>
              </a:r>
            </a:p>
            <a:p>
              <a:pPr algn="ctr">
                <a:defRPr/>
              </a:pPr>
              <a:r>
                <a:rPr lang="en-US" sz="1100" dirty="0"/>
                <a:t>freeze</a:t>
              </a:r>
            </a:p>
          </p:txBody>
        </p:sp>
        <p:sp>
          <p:nvSpPr>
            <p:cNvPr id="84" name="Rounded Rectangle 26">
              <a:extLst>
                <a:ext uri="{FF2B5EF4-FFF2-40B4-BE49-F238E27FC236}">
                  <a16:creationId xmlns:a16="http://schemas.microsoft.com/office/drawing/2014/main" id="{245552FE-7E57-47B2-B4A2-F9A2AA6B9067}"/>
                </a:ext>
              </a:extLst>
            </p:cNvPr>
            <p:cNvSpPr/>
            <p:nvPr/>
          </p:nvSpPr>
          <p:spPr>
            <a:xfrm>
              <a:off x="2444896" y="4488585"/>
              <a:ext cx="768844" cy="77195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R17</a:t>
              </a:r>
            </a:p>
            <a:p>
              <a:pPr algn="ctr">
                <a:defRPr/>
              </a:pPr>
              <a:r>
                <a:rPr lang="en-US" sz="1100" dirty="0"/>
                <a:t>stage 1</a:t>
              </a:r>
            </a:p>
            <a:p>
              <a:pPr algn="ctr">
                <a:defRPr/>
              </a:pPr>
              <a:r>
                <a:rPr lang="en-US" sz="1100" dirty="0"/>
                <a:t>~ 80%</a:t>
              </a:r>
            </a:p>
          </p:txBody>
        </p:sp>
        <p:sp>
          <p:nvSpPr>
            <p:cNvPr id="85" name="TextBox 27">
              <a:extLst>
                <a:ext uri="{FF2B5EF4-FFF2-40B4-BE49-F238E27FC236}">
                  <a16:creationId xmlns:a16="http://schemas.microsoft.com/office/drawing/2014/main" id="{766C2FB0-DC22-42B1-8580-C6142B17E0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57957" y="2049161"/>
              <a:ext cx="719917" cy="443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SA#92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Q2/2021</a:t>
              </a:r>
            </a:p>
          </p:txBody>
        </p:sp>
        <p:sp>
          <p:nvSpPr>
            <p:cNvPr id="86" name="Rounded Rectangle 28">
              <a:extLst>
                <a:ext uri="{FF2B5EF4-FFF2-40B4-BE49-F238E27FC236}">
                  <a16:creationId xmlns:a16="http://schemas.microsoft.com/office/drawing/2014/main" id="{05C53DC8-0886-46FE-AA9C-CE9A4672E226}"/>
                </a:ext>
              </a:extLst>
            </p:cNvPr>
            <p:cNvSpPr/>
            <p:nvPr/>
          </p:nvSpPr>
          <p:spPr>
            <a:xfrm>
              <a:off x="2444896" y="3628151"/>
              <a:ext cx="768844" cy="771950"/>
            </a:xfrm>
            <a:prstGeom prst="roundRect">
              <a:avLst/>
            </a:prstGeom>
            <a:solidFill>
              <a:srgbClr val="FF6600"/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RAN/SA</a:t>
              </a:r>
            </a:p>
            <a:p>
              <a:pPr algn="ctr">
                <a:defRPr/>
              </a:pPr>
              <a:r>
                <a:rPr lang="en-US" sz="1100" dirty="0"/>
                <a:t>Rel-17</a:t>
              </a:r>
            </a:p>
            <a:p>
              <a:pPr algn="ctr">
                <a:defRPr/>
              </a:pPr>
              <a:r>
                <a:rPr lang="en-US" sz="1100" dirty="0"/>
                <a:t>day</a:t>
              </a:r>
            </a:p>
          </p:txBody>
        </p:sp>
        <p:sp>
          <p:nvSpPr>
            <p:cNvPr id="87" name="Rounded Rectangle 29">
              <a:extLst>
                <a:ext uri="{FF2B5EF4-FFF2-40B4-BE49-F238E27FC236}">
                  <a16:creationId xmlns:a16="http://schemas.microsoft.com/office/drawing/2014/main" id="{132BAD48-C4AF-4BEE-80F7-648DC14B9BEA}"/>
                </a:ext>
              </a:extLst>
            </p:cNvPr>
            <p:cNvSpPr/>
            <p:nvPr/>
          </p:nvSpPr>
          <p:spPr>
            <a:xfrm>
              <a:off x="1520806" y="3628151"/>
              <a:ext cx="768844" cy="77195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RAN</a:t>
              </a:r>
            </a:p>
            <a:p>
              <a:pPr algn="ctr">
                <a:defRPr/>
              </a:pPr>
              <a:r>
                <a:rPr lang="en-US" sz="1100" dirty="0"/>
                <a:t>Rel-17</a:t>
              </a:r>
            </a:p>
            <a:p>
              <a:pPr algn="ctr">
                <a:defRPr/>
              </a:pPr>
              <a:r>
                <a:rPr lang="en-US" sz="1100" dirty="0"/>
                <a:t>day</a:t>
              </a:r>
            </a:p>
          </p:txBody>
        </p:sp>
        <p:sp>
          <p:nvSpPr>
            <p:cNvPr id="88" name="TextBox 19">
              <a:extLst>
                <a:ext uri="{FF2B5EF4-FFF2-40B4-BE49-F238E27FC236}">
                  <a16:creationId xmlns:a16="http://schemas.microsoft.com/office/drawing/2014/main" id="{8B5981C1-FC33-492C-A91F-5F9DF232B1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6842" y="4657590"/>
              <a:ext cx="774571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 dirty="0">
                  <a:latin typeface="Arial" panose="020B0604020202020204" pitchFamily="34" charset="0"/>
                </a:rPr>
                <a:t>Rel-17  </a:t>
              </a:r>
              <a:br>
                <a:rPr lang="en-US" altLang="en-US" sz="1100" dirty="0">
                  <a:latin typeface="Arial" panose="020B0604020202020204" pitchFamily="34" charset="0"/>
                </a:rPr>
              </a:br>
              <a:r>
                <a:rPr lang="en-US" altLang="en-US" sz="1100" dirty="0">
                  <a:latin typeface="Arial" panose="020B0604020202020204" pitchFamily="34" charset="0"/>
                </a:rPr>
                <a:t>Schedule</a:t>
              </a:r>
            </a:p>
          </p:txBody>
        </p:sp>
        <p:sp>
          <p:nvSpPr>
            <p:cNvPr id="89" name="Rounded Rectangle 31">
              <a:extLst>
                <a:ext uri="{FF2B5EF4-FFF2-40B4-BE49-F238E27FC236}">
                  <a16:creationId xmlns:a16="http://schemas.microsoft.com/office/drawing/2014/main" id="{F26329E6-33AF-433D-B729-47F8B0BCBCEC}"/>
                </a:ext>
              </a:extLst>
            </p:cNvPr>
            <p:cNvSpPr/>
            <p:nvPr/>
          </p:nvSpPr>
          <p:spPr>
            <a:xfrm>
              <a:off x="3368987" y="3628151"/>
              <a:ext cx="768844" cy="771950"/>
            </a:xfrm>
            <a:prstGeom prst="roundRect">
              <a:avLst/>
            </a:prstGeom>
            <a:solidFill>
              <a:srgbClr val="FF6600"/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Rel-17</a:t>
              </a:r>
            </a:p>
            <a:p>
              <a:pPr algn="ctr">
                <a:defRPr/>
              </a:pPr>
              <a:r>
                <a:rPr lang="en-US" sz="1100" dirty="0"/>
                <a:t>timeline</a:t>
              </a:r>
            </a:p>
            <a:p>
              <a:pPr algn="ctr">
                <a:defRPr/>
              </a:pPr>
              <a:r>
                <a:rPr lang="en-US" sz="1100" dirty="0"/>
                <a:t>fix</a:t>
              </a:r>
            </a:p>
          </p:txBody>
        </p:sp>
        <p:sp>
          <p:nvSpPr>
            <p:cNvPr id="90" name="TextBox 32">
              <a:extLst>
                <a:ext uri="{FF2B5EF4-FFF2-40B4-BE49-F238E27FC236}">
                  <a16:creationId xmlns:a16="http://schemas.microsoft.com/office/drawing/2014/main" id="{10B69930-3796-4DFE-853A-4716B5D239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6842" y="2764665"/>
              <a:ext cx="757241" cy="414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 dirty="0">
                  <a:latin typeface="Arial" panose="020B0604020202020204" pitchFamily="34" charset="0"/>
                </a:rPr>
                <a:t>Rel-16 </a:t>
              </a:r>
              <a:br>
                <a:rPr lang="en-US" altLang="en-US" sz="1100" dirty="0">
                  <a:latin typeface="Arial" panose="020B0604020202020204" pitchFamily="34" charset="0"/>
                </a:rPr>
              </a:br>
              <a:r>
                <a:rPr lang="en-US" altLang="en-US" sz="1100" dirty="0">
                  <a:latin typeface="Arial" panose="020B0604020202020204" pitchFamily="34" charset="0"/>
                </a:rPr>
                <a:t>Schedule </a:t>
              </a:r>
            </a:p>
          </p:txBody>
        </p:sp>
        <p:sp>
          <p:nvSpPr>
            <p:cNvPr id="91" name="Rounded Rectangle 33">
              <a:extLst>
                <a:ext uri="{FF2B5EF4-FFF2-40B4-BE49-F238E27FC236}">
                  <a16:creationId xmlns:a16="http://schemas.microsoft.com/office/drawing/2014/main" id="{2E06C3B6-951E-4E86-A472-489D93DA8EF0}"/>
                </a:ext>
              </a:extLst>
            </p:cNvPr>
            <p:cNvSpPr/>
            <p:nvPr/>
          </p:nvSpPr>
          <p:spPr>
            <a:xfrm>
              <a:off x="3587813" y="5507682"/>
              <a:ext cx="1296683" cy="773475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R18</a:t>
              </a:r>
            </a:p>
            <a:p>
              <a:pPr algn="ctr">
                <a:defRPr/>
              </a:pPr>
              <a:r>
                <a:rPr lang="en-US" sz="1100" dirty="0"/>
                <a:t>stage 1</a:t>
              </a:r>
            </a:p>
            <a:p>
              <a:pPr algn="ctr">
                <a:defRPr/>
              </a:pPr>
              <a:r>
                <a:rPr lang="en-US" sz="1100" dirty="0"/>
                <a:t>Initial input</a:t>
              </a:r>
            </a:p>
          </p:txBody>
        </p:sp>
        <p:sp>
          <p:nvSpPr>
            <p:cNvPr id="92" name="TextBox 37">
              <a:extLst>
                <a:ext uri="{FF2B5EF4-FFF2-40B4-BE49-F238E27FC236}">
                  <a16:creationId xmlns:a16="http://schemas.microsoft.com/office/drawing/2014/main" id="{31005880-4158-4CE2-A997-F4BA13A240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6842" y="5556501"/>
              <a:ext cx="785609" cy="414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latin typeface="Arial" panose="020B0604020202020204" pitchFamily="34" charset="0"/>
                </a:rPr>
                <a:t>Rel-18 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latin typeface="Arial" panose="020B0604020202020204" pitchFamily="34" charset="0"/>
                </a:rPr>
                <a:t>(unknown)</a:t>
              </a:r>
            </a:p>
          </p:txBody>
        </p:sp>
        <p:cxnSp>
          <p:nvCxnSpPr>
            <p:cNvPr id="93" name="Curved Connector 39">
              <a:extLst>
                <a:ext uri="{FF2B5EF4-FFF2-40B4-BE49-F238E27FC236}">
                  <a16:creationId xmlns:a16="http://schemas.microsoft.com/office/drawing/2014/main" id="{C46E86E5-37EE-4011-90EC-A7E3DC0BA203}"/>
                </a:ext>
              </a:extLst>
            </p:cNvPr>
            <p:cNvCxnSpPr>
              <a:stCxn id="89" idx="3"/>
              <a:endCxn id="83" idx="0"/>
            </p:cNvCxnSpPr>
            <p:nvPr/>
          </p:nvCxnSpPr>
          <p:spPr>
            <a:xfrm>
              <a:off x="4137831" y="4014126"/>
              <a:ext cx="2371320" cy="472933"/>
            </a:xfrm>
            <a:prstGeom prst="curved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urved Connector 54">
              <a:extLst>
                <a:ext uri="{FF2B5EF4-FFF2-40B4-BE49-F238E27FC236}">
                  <a16:creationId xmlns:a16="http://schemas.microsoft.com/office/drawing/2014/main" id="{BECB4139-6ACA-406C-8C9B-78D1AEDD9D82}"/>
                </a:ext>
              </a:extLst>
            </p:cNvPr>
            <p:cNvCxnSpPr>
              <a:stCxn id="89" idx="3"/>
              <a:endCxn id="103" idx="0"/>
            </p:cNvCxnSpPr>
            <p:nvPr/>
          </p:nvCxnSpPr>
          <p:spPr>
            <a:xfrm>
              <a:off x="4137831" y="4014126"/>
              <a:ext cx="5142378" cy="472933"/>
            </a:xfrm>
            <a:prstGeom prst="curved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urved Connector 57">
              <a:extLst>
                <a:ext uri="{FF2B5EF4-FFF2-40B4-BE49-F238E27FC236}">
                  <a16:creationId xmlns:a16="http://schemas.microsoft.com/office/drawing/2014/main" id="{79F924EE-0B4C-4972-AB0D-FB147F7EBC2E}"/>
                </a:ext>
              </a:extLst>
            </p:cNvPr>
            <p:cNvCxnSpPr>
              <a:stCxn id="89" idx="3"/>
              <a:endCxn id="104" idx="0"/>
            </p:cNvCxnSpPr>
            <p:nvPr/>
          </p:nvCxnSpPr>
          <p:spPr>
            <a:xfrm>
              <a:off x="4137831" y="4014126"/>
              <a:ext cx="6089386" cy="472933"/>
            </a:xfrm>
            <a:prstGeom prst="curved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xtBox 61">
              <a:extLst>
                <a:ext uri="{FF2B5EF4-FFF2-40B4-BE49-F238E27FC236}">
                  <a16:creationId xmlns:a16="http://schemas.microsoft.com/office/drawing/2014/main" id="{676BBADC-ED36-4454-A7BD-C5B5A2F8E8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6842" y="3712059"/>
              <a:ext cx="685579" cy="414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latin typeface="Arial" panose="020B0604020202020204" pitchFamily="34" charset="0"/>
                </a:rPr>
                <a:t>Rel-17 </a:t>
              </a:r>
              <a:br>
                <a:rPr lang="en-US" altLang="en-US" sz="1100">
                  <a:latin typeface="Arial" panose="020B0604020202020204" pitchFamily="34" charset="0"/>
                </a:rPr>
              </a:br>
              <a:r>
                <a:rPr lang="en-US" altLang="en-US" sz="1100">
                  <a:latin typeface="Arial" panose="020B0604020202020204" pitchFamily="34" charset="0"/>
                </a:rPr>
                <a:t>Planning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5049C6C-0B5C-418A-9D4D-516437088AE7}"/>
                </a:ext>
              </a:extLst>
            </p:cNvPr>
            <p:cNvSpPr txBox="1"/>
            <p:nvPr/>
          </p:nvSpPr>
          <p:spPr>
            <a:xfrm>
              <a:off x="2217201" y="2879084"/>
              <a:ext cx="950704" cy="25140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/>
                <a:t>exceptions</a:t>
              </a:r>
              <a:endParaRPr lang="en-US" sz="2000" dirty="0"/>
            </a:p>
          </p:txBody>
        </p:sp>
        <p:sp>
          <p:nvSpPr>
            <p:cNvPr id="98" name="Rounded Rectangle 40">
              <a:extLst>
                <a:ext uri="{FF2B5EF4-FFF2-40B4-BE49-F238E27FC236}">
                  <a16:creationId xmlns:a16="http://schemas.microsoft.com/office/drawing/2014/main" id="{ED5DA13B-DBFB-4EF0-908B-41DCCC4204D1}"/>
                </a:ext>
              </a:extLst>
            </p:cNvPr>
            <p:cNvSpPr/>
            <p:nvPr/>
          </p:nvSpPr>
          <p:spPr>
            <a:xfrm>
              <a:off x="1331553" y="4488585"/>
              <a:ext cx="1057160" cy="77195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start/ ongoing:</a:t>
              </a:r>
            </a:p>
            <a:p>
              <a:pPr algn="ctr">
                <a:defRPr/>
              </a:pPr>
              <a:r>
                <a:rPr lang="en-US" sz="1100" dirty="0"/>
                <a:t>S1 normative</a:t>
              </a:r>
            </a:p>
            <a:p>
              <a:pPr algn="ctr">
                <a:defRPr/>
              </a:pPr>
              <a:r>
                <a:rPr lang="en-US" sz="1100" dirty="0"/>
                <a:t>S2 studies</a:t>
              </a:r>
            </a:p>
          </p:txBody>
        </p: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74009000-D091-4C23-989D-AC0DFC8F4830}"/>
                </a:ext>
              </a:extLst>
            </p:cNvPr>
            <p:cNvCxnSpPr/>
            <p:nvPr/>
          </p:nvCxnSpPr>
          <p:spPr>
            <a:xfrm flipH="1">
              <a:off x="10207257" y="2552607"/>
              <a:ext cx="32528" cy="356836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0" name="TextBox 27">
              <a:extLst>
                <a:ext uri="{FF2B5EF4-FFF2-40B4-BE49-F238E27FC236}">
                  <a16:creationId xmlns:a16="http://schemas.microsoft.com/office/drawing/2014/main" id="{35880905-1B27-4B42-A146-95683ECE5F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01269" y="2049161"/>
              <a:ext cx="719917" cy="443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SA#93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Q3/2021</a:t>
              </a:r>
            </a:p>
          </p:txBody>
        </p: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1509B8A8-ECA0-4869-AC0F-B0E826ABA673}"/>
                </a:ext>
              </a:extLst>
            </p:cNvPr>
            <p:cNvCxnSpPr/>
            <p:nvPr/>
          </p:nvCxnSpPr>
          <p:spPr>
            <a:xfrm flipH="1">
              <a:off x="11157961" y="2561760"/>
              <a:ext cx="32528" cy="356836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2" name="TextBox 27">
              <a:extLst>
                <a:ext uri="{FF2B5EF4-FFF2-40B4-BE49-F238E27FC236}">
                  <a16:creationId xmlns:a16="http://schemas.microsoft.com/office/drawing/2014/main" id="{9AFB0D3E-EB08-4C49-BF89-05B2B1C5F2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51967" y="2058314"/>
              <a:ext cx="719917" cy="443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SA#94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Q4/2021</a:t>
              </a:r>
            </a:p>
          </p:txBody>
        </p:sp>
        <p:sp>
          <p:nvSpPr>
            <p:cNvPr id="103" name="Rounded Rectangle 25">
              <a:extLst>
                <a:ext uri="{FF2B5EF4-FFF2-40B4-BE49-F238E27FC236}">
                  <a16:creationId xmlns:a16="http://schemas.microsoft.com/office/drawing/2014/main" id="{23EED14D-EFAC-41DA-A732-D1EDF212148B}"/>
                </a:ext>
              </a:extLst>
            </p:cNvPr>
            <p:cNvSpPr/>
            <p:nvPr/>
          </p:nvSpPr>
          <p:spPr>
            <a:xfrm>
              <a:off x="8896527" y="4487059"/>
              <a:ext cx="767364" cy="77195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R17 stage 3</a:t>
              </a:r>
            </a:p>
            <a:p>
              <a:pPr algn="ctr">
                <a:defRPr/>
              </a:pPr>
              <a:r>
                <a:rPr lang="en-US" sz="1100" dirty="0"/>
                <a:t>freeze</a:t>
              </a:r>
            </a:p>
          </p:txBody>
        </p:sp>
        <p:sp>
          <p:nvSpPr>
            <p:cNvPr id="104" name="Rounded Rectangle 58">
              <a:extLst>
                <a:ext uri="{FF2B5EF4-FFF2-40B4-BE49-F238E27FC236}">
                  <a16:creationId xmlns:a16="http://schemas.microsoft.com/office/drawing/2014/main" id="{B38CDCFC-D431-4F2E-8F38-9211DE37956D}"/>
                </a:ext>
              </a:extLst>
            </p:cNvPr>
            <p:cNvSpPr/>
            <p:nvPr/>
          </p:nvSpPr>
          <p:spPr>
            <a:xfrm>
              <a:off x="9842795" y="4487059"/>
              <a:ext cx="768844" cy="77195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R17 code</a:t>
              </a:r>
            </a:p>
            <a:p>
              <a:pPr algn="ctr">
                <a:defRPr/>
              </a:pPr>
              <a:r>
                <a:rPr lang="en-US" sz="1100" dirty="0"/>
                <a:t>freeze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391269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Frédéric Gabin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SA4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frederic.gabin@ericsson.com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+33 678448575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9" ma:contentTypeDescription="Crée un document." ma:contentTypeScope="" ma:versionID="8972d77501f52cc67bf83ada246df05d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6434bef3f82a62bb4f1a4df28655fc8c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99B797D-523D-4FD7-9545-1790D18AC6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A30DCB-11F0-4E1E-9BD4-68773FDEB1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18A9FE4-C404-41F8-9804-B555F1113F06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e491cd96-4138-4db9-bee4-fef1313a6c46"/>
    <ds:schemaRef ds:uri="http://purl.org/dc/elements/1.1/"/>
    <ds:schemaRef ds:uri="http://schemas.microsoft.com/office/2006/metadata/properties"/>
    <ds:schemaRef ds:uri="5ec47afc-8ad7-4c75-bd3d-b4e32f22a2ab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437</Words>
  <Application>Microsoft Office PowerPoint</Application>
  <PresentationFormat>Widescreen</PresentationFormat>
  <Paragraphs>115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Report from SA#86 on SA4 topics</vt:lpstr>
      <vt:lpstr>Outline</vt:lpstr>
      <vt:lpstr>General information</vt:lpstr>
      <vt:lpstr>Outcome of SA4 submissions</vt:lpstr>
      <vt:lpstr>Tasks</vt:lpstr>
      <vt:lpstr>Planning</vt:lpstr>
      <vt:lpstr>Timeline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2019-12-20T14:54:39Z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0x0101002C7EC6EB72709A4BBD33974080D0AD8A</vt:lpwstr>
  </property>
</Properties>
</file>