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  <p:sldMasterId id="2147483658" r:id="rId5"/>
    <p:sldMasterId id="2147483676" r:id="rId6"/>
  </p:sldMasterIdLst>
  <p:notesMasterIdLst>
    <p:notesMasterId r:id="rId12"/>
  </p:notesMasterIdLst>
  <p:handoutMasterIdLst>
    <p:handoutMasterId r:id="rId13"/>
  </p:handoutMasterIdLst>
  <p:sldIdLst>
    <p:sldId id="271" r:id="rId7"/>
    <p:sldId id="285" r:id="rId8"/>
    <p:sldId id="274" r:id="rId9"/>
    <p:sldId id="286" r:id="rId10"/>
    <p:sldId id="273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orient="horz" userDrawn="1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900"/>
    <a:srgbClr val="000000"/>
    <a:srgbClr val="FFD200"/>
    <a:srgbClr val="FFFFFF"/>
    <a:srgbClr val="A88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8" autoAdjust="0"/>
    <p:restoredTop sz="94222" autoAdjust="0"/>
  </p:normalViewPr>
  <p:slideViewPr>
    <p:cSldViewPr showGuides="1">
      <p:cViewPr varScale="1">
        <p:scale>
          <a:sx n="93" d="100"/>
          <a:sy n="93" d="100"/>
        </p:scale>
        <p:origin x="624" y="90"/>
      </p:cViewPr>
      <p:guideLst>
        <p:guide orient="horz"/>
        <p:guide pos="2880"/>
        <p:guide pos="198"/>
        <p:guide pos="5562"/>
        <p:guide orient="horz" pos="1619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3" d="100"/>
          <a:sy n="93" d="100"/>
        </p:scale>
        <p:origin x="27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="" xmlns:a16="http://schemas.microsoft.com/office/drawing/2014/main" id="{AFE55D1A-26F6-4B4D-9571-E2DB356960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="" xmlns:a16="http://schemas.microsoft.com/office/drawing/2014/main" id="{CBFEC0F9-F220-4225-A706-6BF071DDC0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2B525-D52C-4F11-8321-30EF90783019}" type="datetimeFigureOut">
              <a:rPr lang="fr-FR" smtClean="0"/>
              <a:t>30/10/2021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="" xmlns:a16="http://schemas.microsoft.com/office/drawing/2014/main" id="{BA34D7EA-B90B-4623-9B9C-7168A902340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="" xmlns:a16="http://schemas.microsoft.com/office/drawing/2014/main" id="{DD9D865A-D2B7-4756-AF7C-BAF0BCA1A32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445BF7-8243-44E7-A209-F2E5C9BF1C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729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30/10/2021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#Colonnes</a:t>
            </a:r>
            <a:br>
              <a:rPr lang="fr-FR" dirty="0"/>
            </a:br>
            <a:r>
              <a:rPr lang="fr-FR" dirty="0"/>
              <a:t>@</a:t>
            </a:r>
            <a:r>
              <a:rPr lang="fr-FR" sz="900" dirty="0">
                <a:solidFill>
                  <a:srgbClr val="8F8F8F"/>
                </a:solidFill>
                <a:latin typeface="Helvetica 55 Roman" panose="020B0604020202020204" pitchFamily="2" charset="0"/>
              </a:rPr>
              <a:t>Présentation d’objectifs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9974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79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2"/>
          <p:cNvGrpSpPr/>
          <p:nvPr userDrawn="1"/>
        </p:nvGrpSpPr>
        <p:grpSpPr>
          <a:xfrm>
            <a:off x="8227152" y="4233863"/>
            <a:ext cx="612775" cy="612775"/>
            <a:chOff x="313535" y="4233863"/>
            <a:chExt cx="612775" cy="612775"/>
          </a:xfrm>
        </p:grpSpPr>
        <p:sp>
          <p:nvSpPr>
            <p:cNvPr id="21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0" name="Title 1"/>
          <p:cNvSpPr>
            <a:spLocks noGrp="1"/>
          </p:cNvSpPr>
          <p:nvPr>
            <p:ph type="ctrTitle" hasCustomPrompt="1"/>
          </p:nvPr>
        </p:nvSpPr>
        <p:spPr>
          <a:xfrm>
            <a:off x="966546" y="1690782"/>
            <a:ext cx="7260606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3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72049" y="4239771"/>
            <a:ext cx="4831185" cy="318084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sp>
        <p:nvSpPr>
          <p:cNvPr id="32" name="ZoneTexte 13">
            <a:extLst>
              <a:ext uri="{FF2B5EF4-FFF2-40B4-BE49-F238E27FC236}">
                <a16:creationId xmlns="" xmlns:a16="http://schemas.microsoft.com/office/drawing/2014/main" id="{D7001C27-2ED9-D548-B3DB-54FBF362F693}"/>
              </a:ext>
            </a:extLst>
          </p:cNvPr>
          <p:cNvSpPr txBox="1"/>
          <p:nvPr userDrawn="1"/>
        </p:nvSpPr>
        <p:spPr>
          <a:xfrm>
            <a:off x="288770" y="479081"/>
            <a:ext cx="1703993" cy="6954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650"/>
              </a:lnSpc>
            </a:pPr>
            <a:r>
              <a:rPr lang="fr-FR" sz="2650" dirty="0">
                <a:solidFill>
                  <a:srgbClr val="FF7900"/>
                </a:solidFill>
              </a:rPr>
              <a:t>Orange</a:t>
            </a:r>
          </a:p>
          <a:p>
            <a:pPr>
              <a:lnSpc>
                <a:spcPts val="2650"/>
              </a:lnSpc>
            </a:pPr>
            <a:r>
              <a:rPr lang="fr-FR" sz="2650" dirty="0"/>
              <a:t>Innovation</a:t>
            </a:r>
          </a:p>
        </p:txBody>
      </p:sp>
      <p:cxnSp>
        <p:nvCxnSpPr>
          <p:cNvPr id="34" name="Connecteur droit 14">
            <a:extLst>
              <a:ext uri="{FF2B5EF4-FFF2-40B4-BE49-F238E27FC236}">
                <a16:creationId xmlns="" xmlns:a16="http://schemas.microsoft.com/office/drawing/2014/main" id="{A6244450-E821-654A-9248-44D1D123EE57}"/>
              </a:ext>
            </a:extLst>
          </p:cNvPr>
          <p:cNvCxnSpPr>
            <a:cxnSpLocks/>
          </p:cNvCxnSpPr>
          <p:nvPr userDrawn="1"/>
        </p:nvCxnSpPr>
        <p:spPr>
          <a:xfrm>
            <a:off x="332630" y="123478"/>
            <a:ext cx="0" cy="277345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14">
            <a:extLst>
              <a:ext uri="{FF2B5EF4-FFF2-40B4-BE49-F238E27FC236}">
                <a16:creationId xmlns="" xmlns:a16="http://schemas.microsoft.com/office/drawing/2014/main" id="{47F7AFE2-B0DD-EB4C-AEBC-9E6EB009B2B1}"/>
              </a:ext>
            </a:extLst>
          </p:cNvPr>
          <p:cNvCxnSpPr>
            <a:cxnSpLocks/>
          </p:cNvCxnSpPr>
          <p:nvPr userDrawn="1"/>
        </p:nvCxnSpPr>
        <p:spPr>
          <a:xfrm>
            <a:off x="331934" y="1203598"/>
            <a:ext cx="696" cy="3673202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  <p:extLst>
    <p:ext uri="{DCECCB84-F9BA-43D5-87BE-67443E8EF086}">
      <p15:sldGuideLst xmlns:p15="http://schemas.microsoft.com/office/powerpoint/2012/main">
        <p15:guide id="1" orient="horz" pos="3072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1147376"/>
      </p:ext>
    </p:extLst>
  </p:cSld>
  <p:clrMapOvr>
    <a:masterClrMapping/>
  </p:clrMapOvr>
  <p:transition spd="med">
    <p:fade/>
  </p:transition>
  <p:hf sldNum="0"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1"/>
            <a:r>
              <a:rPr lang="fr-FR" dirty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220057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18180303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66546" y="1690782"/>
            <a:ext cx="7260606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72049" y="4239771"/>
            <a:ext cx="4831185" cy="318084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8227152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2" name="ZoneTexte 13">
            <a:extLst>
              <a:ext uri="{FF2B5EF4-FFF2-40B4-BE49-F238E27FC236}">
                <a16:creationId xmlns="" xmlns:a16="http://schemas.microsoft.com/office/drawing/2014/main" id="{D7001C27-2ED9-D548-B3DB-54FBF362F693}"/>
              </a:ext>
            </a:extLst>
          </p:cNvPr>
          <p:cNvSpPr txBox="1"/>
          <p:nvPr userDrawn="1"/>
        </p:nvSpPr>
        <p:spPr>
          <a:xfrm>
            <a:off x="288770" y="479081"/>
            <a:ext cx="1703993" cy="6954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2650"/>
              </a:lnSpc>
            </a:pPr>
            <a:r>
              <a:rPr lang="fr-FR" sz="2650" dirty="0">
                <a:solidFill>
                  <a:srgbClr val="FF7900"/>
                </a:solidFill>
              </a:rPr>
              <a:t>Orange</a:t>
            </a:r>
          </a:p>
          <a:p>
            <a:pPr>
              <a:lnSpc>
                <a:spcPts val="2650"/>
              </a:lnSpc>
            </a:pPr>
            <a:r>
              <a:rPr lang="fr-FR" sz="2650" dirty="0"/>
              <a:t>Innovation</a:t>
            </a:r>
          </a:p>
        </p:txBody>
      </p:sp>
      <p:cxnSp>
        <p:nvCxnSpPr>
          <p:cNvPr id="25" name="Connecteur droit 14">
            <a:extLst>
              <a:ext uri="{FF2B5EF4-FFF2-40B4-BE49-F238E27FC236}">
                <a16:creationId xmlns="" xmlns:a16="http://schemas.microsoft.com/office/drawing/2014/main" id="{A6244450-E821-654A-9248-44D1D123EE57}"/>
              </a:ext>
            </a:extLst>
          </p:cNvPr>
          <p:cNvCxnSpPr>
            <a:cxnSpLocks/>
          </p:cNvCxnSpPr>
          <p:nvPr userDrawn="1"/>
        </p:nvCxnSpPr>
        <p:spPr>
          <a:xfrm>
            <a:off x="332630" y="123478"/>
            <a:ext cx="0" cy="277345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14">
            <a:extLst>
              <a:ext uri="{FF2B5EF4-FFF2-40B4-BE49-F238E27FC236}">
                <a16:creationId xmlns="" xmlns:a16="http://schemas.microsoft.com/office/drawing/2014/main" id="{47F7AFE2-B0DD-EB4C-AEBC-9E6EB009B2B1}"/>
              </a:ext>
            </a:extLst>
          </p:cNvPr>
          <p:cNvCxnSpPr>
            <a:cxnSpLocks/>
          </p:cNvCxnSpPr>
          <p:nvPr userDrawn="1"/>
        </p:nvCxnSpPr>
        <p:spPr>
          <a:xfrm>
            <a:off x="331934" y="1203598"/>
            <a:ext cx="696" cy="3673202"/>
          </a:xfrm>
          <a:prstGeom prst="line">
            <a:avLst/>
          </a:prstGeom>
          <a:ln w="53975">
            <a:solidFill>
              <a:srgbClr val="FF7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417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0075104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788793"/>
      </p:ext>
    </p:extLst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416345"/>
      </p:ext>
    </p:extLst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/>
              <a:t>Modifiez le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637028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625957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5683120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3200" y="1181100"/>
            <a:ext cx="3968055" cy="3370262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1100"/>
            <a:ext cx="3964880" cy="33702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13199" y="268288"/>
            <a:ext cx="8516475" cy="7413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0088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Restricted</a:t>
            </a:r>
          </a:p>
        </p:txBody>
      </p:sp>
    </p:spTree>
    <p:extLst>
      <p:ext uri="{BB962C8B-B14F-4D97-AF65-F5344CB8AC3E}">
        <p14:creationId xmlns:p14="http://schemas.microsoft.com/office/powerpoint/2010/main" val="166308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900888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Restricted</a:t>
            </a:r>
          </a:p>
        </p:txBody>
      </p:sp>
    </p:spTree>
    <p:extLst>
      <p:ext uri="{BB962C8B-B14F-4D97-AF65-F5344CB8AC3E}">
        <p14:creationId xmlns:p14="http://schemas.microsoft.com/office/powerpoint/2010/main" val="279891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61021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8542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109768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14340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393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192831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738985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620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/>
              <a:t>Modifiez le texte du masque</a:t>
            </a:r>
          </a:p>
          <a:p>
            <a:pPr lvl="1"/>
            <a:r>
              <a:rPr lang="fr-FR" altLang="en-US" dirty="0"/>
              <a:t>Deuxième niveau</a:t>
            </a:r>
          </a:p>
          <a:p>
            <a:pPr lvl="2"/>
            <a:r>
              <a:rPr lang="fr-FR" altLang="en-US" dirty="0"/>
              <a:t>Troisième niveau</a:t>
            </a:r>
          </a:p>
          <a:p>
            <a:pPr lvl="3"/>
            <a:r>
              <a:rPr lang="fr-FR" altLang="en-US" dirty="0"/>
              <a:t>Quatrième niveau</a:t>
            </a:r>
          </a:p>
          <a:p>
            <a:pPr lvl="4"/>
            <a:r>
              <a:rPr lang="fr-FR" altLang="en-US" dirty="0"/>
              <a:t>Cinquième niveau</a:t>
            </a:r>
            <a:endParaRPr lang="en-GB" altLang="en-US" dirty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5395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 spd="med">
    <p:fade/>
  </p:transition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Orange Input </a:t>
            </a:r>
            <a:r>
              <a:rPr lang="en-US" sz="3200" dirty="0" smtClean="0"/>
              <a:t>on Rel-18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[S4WS-210025]</a:t>
            </a:r>
            <a:r>
              <a:rPr lang="en-US" sz="3200" dirty="0"/>
              <a:t/>
            </a:r>
            <a:br>
              <a:rPr lang="en-US" sz="3200" dirty="0"/>
            </a:b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77079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High-</a:t>
            </a:r>
            <a:r>
              <a:rPr lang="fr-FR" dirty="0" err="1"/>
              <a:t>L</a:t>
            </a:r>
            <a:r>
              <a:rPr lang="fr-FR" dirty="0" err="1" smtClean="0"/>
              <a:t>evel</a:t>
            </a:r>
            <a:r>
              <a:rPr lang="fr-FR" dirty="0" smtClean="0"/>
              <a:t> Rel-18 Objectives</a:t>
            </a:r>
            <a:endParaRPr lang="fr-FR" dirty="0">
              <a:solidFill>
                <a:srgbClr val="8F8F8F"/>
              </a:solidFill>
              <a:latin typeface="Helvetica 55 Roman" panose="020B0604020202020204" pitchFamily="2" charset="0"/>
            </a:endParaRPr>
          </a:p>
        </p:txBody>
      </p:sp>
      <p:sp>
        <p:nvSpPr>
          <p:cNvPr id="3" name="Phase"/>
          <p:cNvSpPr/>
          <p:nvPr/>
        </p:nvSpPr>
        <p:spPr>
          <a:xfrm>
            <a:off x="306288" y="1563859"/>
            <a:ext cx="8586192" cy="603073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Ensure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quality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of </a:t>
            </a: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managed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services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: </a:t>
            </a:r>
            <a:r>
              <a:rPr lang="es-ES" sz="1200" b="1" dirty="0" smtClean="0">
                <a:solidFill>
                  <a:schemeClr val="accent2"/>
                </a:solidFill>
                <a:latin typeface="Arial"/>
              </a:rPr>
              <a:t>ATIAS, </a:t>
            </a:r>
            <a:r>
              <a:rPr lang="es-ES" sz="1200" b="1" dirty="0" err="1" smtClean="0">
                <a:solidFill>
                  <a:schemeClr val="accent2"/>
                </a:solidFill>
                <a:latin typeface="Arial"/>
              </a:rPr>
              <a:t>enhancements</a:t>
            </a:r>
            <a:r>
              <a:rPr lang="es-ES" sz="1200" b="1" dirty="0" smtClean="0">
                <a:solidFill>
                  <a:schemeClr val="accent2"/>
                </a:solidFill>
                <a:latin typeface="Arial"/>
              </a:rPr>
              <a:t> 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to UE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testing</a:t>
            </a:r>
            <a:endParaRPr lang="es-ES" sz="1200" b="1" dirty="0" smtClean="0">
              <a:solidFill>
                <a:srgbClr val="00B0F0"/>
              </a:solidFill>
              <a:latin typeface="Arial"/>
            </a:endParaRPr>
          </a:p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Support advanced technologies: </a:t>
            </a:r>
            <a:r>
              <a:rPr lang="es-ES" sz="1200" b="1" dirty="0">
                <a:solidFill>
                  <a:schemeClr val="accent2"/>
                </a:solidFill>
                <a:latin typeface="Arial"/>
              </a:rPr>
              <a:t>IVAS </a:t>
            </a:r>
            <a:r>
              <a:rPr lang="es-ES" sz="1200" b="1" dirty="0" err="1">
                <a:solidFill>
                  <a:schemeClr val="accent2"/>
                </a:solidFill>
                <a:latin typeface="Arial"/>
              </a:rPr>
              <a:t>codec</a:t>
            </a:r>
            <a:r>
              <a:rPr lang="es-ES" sz="1200" b="1" dirty="0">
                <a:solidFill>
                  <a:schemeClr val="accent2"/>
                </a:solidFill>
                <a:latin typeface="Arial"/>
              </a:rPr>
              <a:t>, 5G video 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códec</a:t>
            </a:r>
            <a:endParaRPr lang="es-ES" sz="12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hase"/>
          <p:cNvSpPr/>
          <p:nvPr/>
        </p:nvSpPr>
        <p:spPr>
          <a:xfrm>
            <a:off x="306288" y="1563860"/>
            <a:ext cx="2286000" cy="603072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Improve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QoE</a:t>
            </a:r>
          </a:p>
        </p:txBody>
      </p:sp>
      <p:sp>
        <p:nvSpPr>
          <p:cNvPr id="5" name="Phase"/>
          <p:cNvSpPr/>
          <p:nvPr/>
        </p:nvSpPr>
        <p:spPr>
          <a:xfrm>
            <a:off x="306288" y="3723878"/>
            <a:ext cx="8586192" cy="603073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Reduce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</a:rPr>
              <a:t>bitrate: </a:t>
            </a:r>
            <a:r>
              <a:rPr lang="en-US" sz="1200" b="1" dirty="0">
                <a:solidFill>
                  <a:schemeClr val="accent2"/>
                </a:solidFill>
                <a:latin typeface="Arial"/>
              </a:rPr>
              <a:t>5G </a:t>
            </a:r>
            <a:r>
              <a:rPr lang="en-US" sz="1200" b="1" dirty="0" smtClean="0">
                <a:solidFill>
                  <a:schemeClr val="accent2"/>
                </a:solidFill>
                <a:latin typeface="Arial"/>
              </a:rPr>
              <a:t>Video</a:t>
            </a:r>
          </a:p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err="1">
                <a:solidFill>
                  <a:srgbClr val="000000"/>
                </a:solidFill>
                <a:latin typeface="Arial"/>
              </a:rPr>
              <a:t>Study</a:t>
            </a:r>
            <a:r>
              <a:rPr lang="es-ES" sz="1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AI/ML</a:t>
            </a:r>
            <a:endParaRPr lang="en-US" sz="1200" b="1" dirty="0">
              <a:solidFill>
                <a:schemeClr val="accent2"/>
              </a:solidFill>
              <a:latin typeface="Arial"/>
            </a:endParaRPr>
          </a:p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best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delivery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mode:  </a:t>
            </a:r>
            <a:r>
              <a:rPr lang="en-US" sz="1200" b="1" dirty="0">
                <a:solidFill>
                  <a:schemeClr val="accent2"/>
                </a:solidFill>
                <a:latin typeface="Arial"/>
              </a:rPr>
              <a:t>Hybrid Unicast/Broadcast/Multicast media delivery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6" name="Phase"/>
          <p:cNvSpPr/>
          <p:nvPr/>
        </p:nvSpPr>
        <p:spPr>
          <a:xfrm>
            <a:off x="306288" y="3723879"/>
            <a:ext cx="2286000" cy="603073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Reduce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environmental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impact</a:t>
            </a:r>
          </a:p>
        </p:txBody>
      </p:sp>
      <p:sp>
        <p:nvSpPr>
          <p:cNvPr id="7" name="Phase"/>
          <p:cNvSpPr/>
          <p:nvPr/>
        </p:nvSpPr>
        <p:spPr>
          <a:xfrm>
            <a:off x="306288" y="2283718"/>
            <a:ext cx="8586192" cy="603074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Align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technologies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between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different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delivery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modes (Unicast/Multicast/ Broadcast)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and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across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different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networks (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Terrestrial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/Mobile/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Fixed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):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CMAF, MABR, DVB-I</a:t>
            </a:r>
          </a:p>
        </p:txBody>
      </p:sp>
      <p:sp>
        <p:nvSpPr>
          <p:cNvPr id="8" name="Phase"/>
          <p:cNvSpPr/>
          <p:nvPr/>
        </p:nvSpPr>
        <p:spPr>
          <a:xfrm>
            <a:off x="306288" y="2283718"/>
            <a:ext cx="2286000" cy="603073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Align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technologies for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delivery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and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access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networks</a:t>
            </a:r>
            <a:endParaRPr lang="en-US" sz="1200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hase">
            <a:extLst>
              <a:ext uri="{FF2B5EF4-FFF2-40B4-BE49-F238E27FC236}">
                <a16:creationId xmlns="" xmlns:a16="http://schemas.microsoft.com/office/drawing/2014/main" id="{811628C0-E58C-4EBE-A95C-9735249B5D47}"/>
              </a:ext>
            </a:extLst>
          </p:cNvPr>
          <p:cNvSpPr/>
          <p:nvPr/>
        </p:nvSpPr>
        <p:spPr>
          <a:xfrm>
            <a:off x="306288" y="3003798"/>
            <a:ext cx="8586192" cy="603073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Open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network APIs to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content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providers: 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5GMS, 5MBS, Edge cloud</a:t>
            </a:r>
          </a:p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200" b="1" dirty="0">
                <a:solidFill>
                  <a:srgbClr val="000000"/>
                </a:solidFill>
                <a:latin typeface="Arial"/>
              </a:rPr>
              <a:t>Edge </a:t>
            </a:r>
            <a:r>
              <a:rPr lang="fr-FR" sz="1200" b="1" dirty="0" err="1">
                <a:solidFill>
                  <a:srgbClr val="000000"/>
                </a:solidFill>
                <a:latin typeface="Arial"/>
              </a:rPr>
              <a:t>computing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1200" b="1" dirty="0" err="1">
                <a:solidFill>
                  <a:srgbClr val="000000"/>
                </a:solidFill>
                <a:latin typeface="Arial"/>
              </a:rPr>
              <a:t>enablers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 for </a:t>
            </a:r>
            <a:r>
              <a:rPr lang="fr-FR" sz="1200" b="1" dirty="0" smtClean="0">
                <a:solidFill>
                  <a:srgbClr val="000000"/>
                </a:solidFill>
                <a:latin typeface="Arial"/>
              </a:rPr>
              <a:t>media</a:t>
            </a:r>
            <a:endParaRPr lang="fr-FR" sz="1200" b="1" dirty="0">
              <a:solidFill>
                <a:srgbClr val="000000"/>
              </a:solidFill>
              <a:latin typeface="Arial"/>
            </a:endParaRPr>
          </a:p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A/V 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Production,</a:t>
            </a:r>
            <a:r>
              <a:rPr kumimoji="0" lang="fr-FR" sz="1200" b="1" i="0" u="none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fr-FR" sz="1200" b="1" noProof="0" dirty="0">
                <a:solidFill>
                  <a:srgbClr val="000000"/>
                </a:solidFill>
                <a:latin typeface="Arial"/>
              </a:rPr>
              <a:t>M</a:t>
            </a:r>
            <a:r>
              <a:rPr lang="fr-FR" sz="1200" b="1" dirty="0" err="1" smtClean="0">
                <a:solidFill>
                  <a:srgbClr val="000000"/>
                </a:solidFill>
                <a:latin typeface="Arial"/>
              </a:rPr>
              <a:t>edia</a:t>
            </a:r>
            <a:r>
              <a:rPr lang="fr-FR" sz="12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fr-FR" sz="1200" b="1" dirty="0">
                <a:solidFill>
                  <a:srgbClr val="000000"/>
                </a:solidFill>
                <a:latin typeface="Arial"/>
              </a:rPr>
              <a:t>Contribution</a:t>
            </a:r>
          </a:p>
        </p:txBody>
      </p:sp>
      <p:sp>
        <p:nvSpPr>
          <p:cNvPr id="19" name="Phase">
            <a:extLst>
              <a:ext uri="{FF2B5EF4-FFF2-40B4-BE49-F238E27FC236}">
                <a16:creationId xmlns="" xmlns:a16="http://schemas.microsoft.com/office/drawing/2014/main" id="{15466EF4-4C72-4A85-916D-920E4F73D6B3}"/>
              </a:ext>
            </a:extLst>
          </p:cNvPr>
          <p:cNvSpPr/>
          <p:nvPr/>
        </p:nvSpPr>
        <p:spPr>
          <a:xfrm>
            <a:off x="306288" y="3003798"/>
            <a:ext cx="2286000" cy="603073"/>
          </a:xfrm>
          <a:prstGeom prst="homePlat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Facilitate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collaboration </a:t>
            </a: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between</a:t>
            </a: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content providers and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operators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Phase"/>
          <p:cNvSpPr/>
          <p:nvPr/>
        </p:nvSpPr>
        <p:spPr>
          <a:xfrm>
            <a:off x="306288" y="843557"/>
            <a:ext cx="8586192" cy="609919"/>
          </a:xfrm>
          <a:prstGeom prst="rect">
            <a:avLst/>
          </a:prstGeom>
          <a:solidFill>
            <a:srgbClr val="D6D6D6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3000" tIns="0" rIns="0" bIns="0" rtlCol="0" anchor="ctr"/>
          <a:lstStyle/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b="1" dirty="0" smtClean="0">
                <a:solidFill>
                  <a:srgbClr val="000000"/>
                </a:solidFill>
                <a:latin typeface="Arial"/>
              </a:rPr>
              <a:t>Support </a:t>
            </a:r>
            <a:r>
              <a:rPr lang="fr-FR" sz="1200" b="1" dirty="0" smtClean="0">
                <a:solidFill>
                  <a:srgbClr val="000000"/>
                </a:solidFill>
                <a:latin typeface="Arial"/>
              </a:rPr>
              <a:t>XR services: </a:t>
            </a:r>
            <a:r>
              <a:rPr lang="es-ES" sz="1200" b="1" dirty="0">
                <a:solidFill>
                  <a:srgbClr val="00B0F0"/>
                </a:solidFill>
                <a:latin typeface="Arial"/>
              </a:rPr>
              <a:t>XR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related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work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items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, incl. </a:t>
            </a:r>
            <a:r>
              <a:rPr lang="es-ES" sz="1200" b="1" dirty="0" err="1">
                <a:solidFill>
                  <a:srgbClr val="00B0F0"/>
                </a:solidFill>
                <a:latin typeface="Arial"/>
              </a:rPr>
              <a:t>i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mmersive</a:t>
            </a:r>
            <a:r>
              <a:rPr lang="es-ES" sz="1200" b="1" dirty="0" smtClean="0">
                <a:solidFill>
                  <a:srgbClr val="00B0F0"/>
                </a:solidFill>
                <a:latin typeface="Arial"/>
              </a:rPr>
              <a:t> </a:t>
            </a:r>
            <a:r>
              <a:rPr lang="es-ES" sz="1200" b="1" dirty="0" err="1" smtClean="0">
                <a:solidFill>
                  <a:srgbClr val="00B0F0"/>
                </a:solidFill>
                <a:latin typeface="Arial"/>
              </a:rPr>
              <a:t>communications</a:t>
            </a:r>
            <a:endParaRPr lang="es-ES" sz="1200" b="1" dirty="0" smtClean="0">
              <a:solidFill>
                <a:srgbClr val="00B0F0"/>
              </a:solidFill>
              <a:latin typeface="Arial"/>
            </a:endParaRPr>
          </a:p>
          <a:p>
            <a:pPr lvl="0" defTabSz="712788" fontAlgn="base">
              <a:spcBef>
                <a:spcPct val="0"/>
              </a:spcBef>
              <a:spcAft>
                <a:spcPct val="0"/>
              </a:spcAft>
            </a:pPr>
            <a:r>
              <a:rPr lang="es-ES" sz="1200" b="1" dirty="0" err="1" smtClean="0">
                <a:solidFill>
                  <a:srgbClr val="000000"/>
                </a:solidFill>
                <a:latin typeface="Arial"/>
              </a:rPr>
              <a:t>Study</a:t>
            </a:r>
            <a:r>
              <a:rPr lang="es-ES" sz="1200" b="1" dirty="0" smtClean="0">
                <a:solidFill>
                  <a:srgbClr val="000000"/>
                </a:solidFill>
                <a:latin typeface="Arial"/>
              </a:rPr>
              <a:t> AI/ML</a:t>
            </a:r>
            <a:endParaRPr lang="fr-FR" sz="1200" b="1" dirty="0">
              <a:solidFill>
                <a:srgbClr val="00B0F0"/>
              </a:solidFill>
              <a:latin typeface="Arial"/>
            </a:endParaRPr>
          </a:p>
        </p:txBody>
      </p:sp>
      <p:sp>
        <p:nvSpPr>
          <p:cNvPr id="12" name="Phase"/>
          <p:cNvSpPr/>
          <p:nvPr/>
        </p:nvSpPr>
        <p:spPr>
          <a:xfrm>
            <a:off x="306288" y="843557"/>
            <a:ext cx="2286000" cy="609919"/>
          </a:xfrm>
          <a:prstGeom prst="homePlate">
            <a:avLst/>
          </a:prstGeom>
          <a:solidFill>
            <a:srgbClr val="FF7900"/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pPr marL="0" marR="0" lvl="0" indent="0" algn="l" defTabSz="712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Enable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fr-FR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advanced</a:t>
            </a:r>
            <a:r>
              <a:rPr kumimoji="0" lang="fr-FR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services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4078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27101BC9-515C-467F-A34A-E050E7F13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915566"/>
            <a:ext cx="8515350" cy="3600400"/>
          </a:xfrm>
        </p:spPr>
        <p:txBody>
          <a:bodyPr/>
          <a:lstStyle/>
          <a:p>
            <a:pPr>
              <a:buClrTx/>
              <a:buSzPct val="100000"/>
            </a:pPr>
            <a:r>
              <a:rPr lang="en-US" dirty="0" smtClean="0"/>
              <a:t>XR services</a:t>
            </a:r>
            <a:endParaRPr lang="en-US" dirty="0"/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Define enablers based on FS_5GSTAR conclusions/recommendations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Cover an MTSI instantiation for a complete XR </a:t>
            </a:r>
            <a:r>
              <a:rPr lang="en-US" dirty="0">
                <a:solidFill>
                  <a:schemeClr val="tx1"/>
                </a:solidFill>
              </a:rPr>
              <a:t>communication </a:t>
            </a:r>
            <a:r>
              <a:rPr lang="en-US" dirty="0" smtClean="0">
                <a:solidFill>
                  <a:schemeClr val="tx1"/>
                </a:solidFill>
              </a:rPr>
              <a:t>service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r>
              <a:rPr lang="en-US" b="1" dirty="0" smtClean="0"/>
              <a:t>Enable spatial audio  (already under development in 3GPP SA4)</a:t>
            </a:r>
          </a:p>
          <a:p>
            <a:pPr marL="285750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IVAS codec (likely to fall in Rel-18, to include service aspects)</a:t>
            </a:r>
          </a:p>
          <a:p>
            <a:pPr marL="285750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ATIAS: dependency on IVAS - essential to ensure end to end quality and complete service</a:t>
            </a:r>
            <a:endParaRPr lang="en-US" b="1" dirty="0" smtClean="0"/>
          </a:p>
          <a:p>
            <a:pPr>
              <a:buClrTx/>
              <a:buSzPct val="100000"/>
            </a:pPr>
            <a:endParaRPr lang="en-US" b="1" dirty="0"/>
          </a:p>
          <a:p>
            <a:pPr>
              <a:buClrTx/>
              <a:buSzPct val="100000"/>
            </a:pPr>
            <a:r>
              <a:rPr lang="en-US" b="1" dirty="0" smtClean="0"/>
              <a:t>Enhancements to UE testing</a:t>
            </a:r>
            <a:endParaRPr lang="en-US" dirty="0">
              <a:solidFill>
                <a:schemeClr val="tx1"/>
              </a:solidFill>
            </a:endParaRP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/>
              <a:t>M</a:t>
            </a:r>
            <a:r>
              <a:rPr lang="en-US" dirty="0" smtClean="0">
                <a:solidFill>
                  <a:schemeClr val="tx1"/>
                </a:solidFill>
              </a:rPr>
              <a:t>issing SWB requirements (e.g. frequency masks from Rel-12)</a:t>
            </a: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J</a:t>
            </a:r>
            <a:r>
              <a:rPr lang="en-US" dirty="0" smtClean="0"/>
              <a:t>itter buffer performance tests in real </a:t>
            </a:r>
            <a:r>
              <a:rPr lang="en-US" dirty="0" err="1" smtClean="0"/>
              <a:t>VoLTE</a:t>
            </a:r>
            <a:r>
              <a:rPr lang="en-US" dirty="0"/>
              <a:t> </a:t>
            </a:r>
            <a:r>
              <a:rPr lang="en-US" dirty="0" smtClean="0"/>
              <a:t>networks</a:t>
            </a: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Functional tests on SDP </a:t>
            </a:r>
            <a:r>
              <a:rPr lang="en-US" dirty="0" smtClean="0"/>
              <a:t>/ CMR for </a:t>
            </a:r>
            <a:r>
              <a:rPr lang="en-US" dirty="0"/>
              <a:t>EVS and </a:t>
            </a:r>
            <a:r>
              <a:rPr lang="en-US" dirty="0" smtClean="0">
                <a:solidFill>
                  <a:schemeClr val="tx1"/>
                </a:solidFill>
              </a:rPr>
              <a:t>RTCP </a:t>
            </a:r>
            <a:r>
              <a:rPr lang="en-US" dirty="0" smtClean="0"/>
              <a:t>SR/RR </a:t>
            </a:r>
            <a:r>
              <a:rPr lang="en-US" dirty="0" smtClean="0">
                <a:solidFill>
                  <a:schemeClr val="tx1"/>
                </a:solidFill>
              </a:rPr>
              <a:t>conformance – approach similar to </a:t>
            </a:r>
            <a:r>
              <a:rPr lang="en-US" dirty="0"/>
              <a:t>3GPP </a:t>
            </a:r>
            <a:r>
              <a:rPr lang="en-US" dirty="0" smtClean="0"/>
              <a:t>TR 26.954 but normative, limited to media conformance with system/radio simulator, leveraging on TS 26.139</a:t>
            </a:r>
          </a:p>
          <a:p>
            <a:pPr marL="285750" lvl="1" indent="-285750">
              <a:buClrTx/>
              <a:buSzPct val="100000"/>
              <a:buFont typeface="Arial" panose="020B0604020202020204" pitchFamily="34" charset="0"/>
              <a:buChar char="•"/>
            </a:pPr>
            <a:r>
              <a:rPr lang="en-US" dirty="0" smtClean="0"/>
              <a:t>Other enhancements (e.g. support of Bluetooth LE Audio when fully available)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="" xmlns:a16="http://schemas.microsoft.com/office/drawing/2014/main" id="{2BCA978C-BF88-4B8F-906E-B75267F0B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</a:t>
            </a:r>
            <a:r>
              <a:rPr lang="fr-FR" dirty="0" err="1" smtClean="0"/>
              <a:t>Proposals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4">
            <a:extLst>
              <a:ext uri="{FF2B5EF4-FFF2-40B4-BE49-F238E27FC236}">
                <a16:creationId xmlns="" xmlns:a16="http://schemas.microsoft.com/office/drawing/2014/main" id="{27101BC9-515C-467F-A34A-E050E7F13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SzPct val="100000"/>
            </a:pPr>
            <a:r>
              <a:rPr lang="en-US" dirty="0"/>
              <a:t>Enhancements on </a:t>
            </a:r>
            <a:r>
              <a:rPr lang="en-US" dirty="0" smtClean="0"/>
              <a:t>video </a:t>
            </a:r>
            <a:r>
              <a:rPr lang="en-US" dirty="0"/>
              <a:t>c</a:t>
            </a:r>
            <a:r>
              <a:rPr lang="en-US" dirty="0" smtClean="0"/>
              <a:t>odecs</a:t>
            </a:r>
            <a:endParaRPr lang="en-US" dirty="0"/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Integration of new </a:t>
            </a:r>
            <a:r>
              <a:rPr lang="en-US" dirty="0" smtClean="0">
                <a:solidFill>
                  <a:schemeClr val="tx1"/>
                </a:solidFill>
              </a:rPr>
              <a:t>video </a:t>
            </a:r>
            <a:r>
              <a:rPr lang="en-US" dirty="0">
                <a:solidFill>
                  <a:schemeClr val="tx1"/>
                </a:solidFill>
              </a:rPr>
              <a:t>c</a:t>
            </a:r>
            <a:r>
              <a:rPr lang="en-US" dirty="0" smtClean="0">
                <a:solidFill>
                  <a:schemeClr val="tx1"/>
                </a:solidFill>
              </a:rPr>
              <a:t>odec in </a:t>
            </a:r>
            <a:r>
              <a:rPr lang="en-US" dirty="0">
                <a:solidFill>
                  <a:schemeClr val="tx1"/>
                </a:solidFill>
              </a:rPr>
              <a:t>5G based on FS_5GVideo </a:t>
            </a:r>
            <a:r>
              <a:rPr lang="en-US" dirty="0" smtClean="0">
                <a:solidFill>
                  <a:schemeClr val="tx1"/>
                </a:solidFill>
              </a:rPr>
              <a:t>conclusions/recommendations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Study </a:t>
            </a:r>
            <a:r>
              <a:rPr lang="en-US" dirty="0" smtClean="0">
                <a:solidFill>
                  <a:schemeClr val="tx1"/>
                </a:solidFill>
              </a:rPr>
              <a:t>media </a:t>
            </a:r>
            <a:r>
              <a:rPr lang="en-US" dirty="0">
                <a:solidFill>
                  <a:schemeClr val="tx1"/>
                </a:solidFill>
              </a:rPr>
              <a:t>specific AI/ML </a:t>
            </a:r>
            <a:r>
              <a:rPr lang="en-US" dirty="0" smtClean="0">
                <a:solidFill>
                  <a:schemeClr val="tx1"/>
                </a:solidFill>
              </a:rPr>
              <a:t>over </a:t>
            </a:r>
            <a:r>
              <a:rPr lang="en-US" dirty="0">
                <a:solidFill>
                  <a:schemeClr val="tx1"/>
                </a:solidFill>
              </a:rPr>
              <a:t>5G (e.g. model </a:t>
            </a:r>
            <a:r>
              <a:rPr lang="en-US" dirty="0" smtClean="0">
                <a:solidFill>
                  <a:schemeClr val="tx1"/>
                </a:solidFill>
              </a:rPr>
              <a:t>updates from </a:t>
            </a:r>
            <a:r>
              <a:rPr lang="en-US" dirty="0">
                <a:solidFill>
                  <a:schemeClr val="tx1"/>
                </a:solidFill>
              </a:rPr>
              <a:t>MPEG)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r>
              <a:rPr lang="en-US" b="1" dirty="0"/>
              <a:t>Enhancements on </a:t>
            </a:r>
            <a:r>
              <a:rPr lang="en-US" b="1" dirty="0" smtClean="0"/>
              <a:t>multicast/broadcast </a:t>
            </a:r>
            <a:r>
              <a:rPr lang="en-US" b="1" dirty="0"/>
              <a:t>s</a:t>
            </a:r>
            <a:r>
              <a:rPr lang="en-US" b="1" dirty="0" smtClean="0"/>
              <a:t>ervices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Enhance 5GMS </a:t>
            </a:r>
            <a:r>
              <a:rPr lang="en-US" dirty="0" smtClean="0">
                <a:solidFill>
                  <a:schemeClr val="tx1"/>
                </a:solidFill>
              </a:rPr>
              <a:t>architecture </a:t>
            </a:r>
            <a:r>
              <a:rPr lang="en-US" dirty="0">
                <a:solidFill>
                  <a:schemeClr val="tx1"/>
                </a:solidFill>
              </a:rPr>
              <a:t>and 5MBS based on FS_5GMS_EXT </a:t>
            </a:r>
            <a:r>
              <a:rPr lang="en-US" dirty="0" smtClean="0">
                <a:solidFill>
                  <a:schemeClr val="tx1"/>
                </a:solidFill>
              </a:rPr>
              <a:t>recommendations </a:t>
            </a:r>
            <a:r>
              <a:rPr lang="en-US" dirty="0">
                <a:solidFill>
                  <a:schemeClr val="tx1"/>
                </a:solidFill>
              </a:rPr>
              <a:t>and not completed work in in 5MBS 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Allow hybrid services unicast/multicast/broadcast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pPr>
              <a:buClrTx/>
              <a:buSzPct val="100000"/>
            </a:pPr>
            <a:r>
              <a:rPr lang="fr-FR" b="1" dirty="0"/>
              <a:t>Media </a:t>
            </a:r>
            <a:r>
              <a:rPr lang="fr-FR" b="1" dirty="0" smtClean="0"/>
              <a:t>Production/Contribution</a:t>
            </a: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Support Media Production/Contribution over 5G based on FS_NPN4AVPROD</a:t>
            </a:r>
          </a:p>
          <a:p>
            <a:pPr marL="285750" indent="-285750">
              <a:buClrTx/>
              <a:buSzPct val="100000"/>
              <a:buFont typeface="Wingdings" panose="05000000000000000000" pitchFamily="2" charset="2"/>
              <a:buChar char="§"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="" xmlns:a16="http://schemas.microsoft.com/office/drawing/2014/main" id="{2BCA978C-BF88-4B8F-906E-B75267F0B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Rel-18 </a:t>
            </a:r>
            <a:r>
              <a:rPr lang="fr-FR" dirty="0" err="1" smtClean="0"/>
              <a:t>Proposals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1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0106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 blanc 2021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 Orange Innovation interne ligne gauche v6" id="{C7CF14A7-3E42-4574-9DB3-0532F4EF10C0}" vid="{80F87AFB-01AF-47AF-A1CB-89211E6F7C09}"/>
    </a:ext>
  </a:extLst>
</a:theme>
</file>

<file path=ppt/theme/theme2.xml><?xml version="1.0" encoding="utf-8"?>
<a:theme xmlns:a="http://schemas.openxmlformats.org/drawingml/2006/main" name="Master noir 2021">
  <a:themeElements>
    <a:clrScheme name="Orange BLK Core">
      <a:dk1>
        <a:srgbClr val="FFFFFF"/>
      </a:dk1>
      <a:lt1>
        <a:srgbClr val="000000"/>
      </a:lt1>
      <a:dk2>
        <a:srgbClr val="8F8F8F"/>
      </a:dk2>
      <a:lt2>
        <a:srgbClr val="FF7900"/>
      </a:lt2>
      <a:accent1>
        <a:srgbClr val="FF7900"/>
      </a:accent1>
      <a:accent2>
        <a:srgbClr val="FFFFFF"/>
      </a:accent2>
      <a:accent3>
        <a:srgbClr val="595959"/>
      </a:accent3>
      <a:accent4>
        <a:srgbClr val="8F8F8F"/>
      </a:accent4>
      <a:accent5>
        <a:srgbClr val="D6D6D6"/>
      </a:accent5>
      <a:accent6>
        <a:srgbClr val="595959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R Orange Innovation interne ligne gauche v6" id="{C7CF14A7-3E42-4574-9DB3-0532F4EF10C0}" vid="{D2816493-D3E7-4244-806B-0110FD01E598}"/>
    </a:ext>
  </a:extLst>
</a:theme>
</file>

<file path=ppt/theme/theme3.xml><?xml version="1.0" encoding="utf-8"?>
<a:theme xmlns:a="http://schemas.openxmlformats.org/drawingml/2006/main" name="orange_presentationbasique">
  <a:themeElements>
    <a:clrScheme name="OAB">
      <a:dk1>
        <a:srgbClr val="000000"/>
      </a:dk1>
      <a:lt1>
        <a:srgbClr val="FFFFFF"/>
      </a:lt1>
      <a:dk2>
        <a:srgbClr val="595959"/>
      </a:dk2>
      <a:lt2>
        <a:srgbClr val="FFFFFF"/>
      </a:lt2>
      <a:accent1>
        <a:srgbClr val="FF6600"/>
      </a:accent1>
      <a:accent2>
        <a:srgbClr val="4BB4E6"/>
      </a:accent2>
      <a:accent3>
        <a:srgbClr val="9164CD"/>
      </a:accent3>
      <a:accent4>
        <a:srgbClr val="50BE87"/>
      </a:accent4>
      <a:accent5>
        <a:srgbClr val="FFB4E6"/>
      </a:accent5>
      <a:accent6>
        <a:srgbClr val="FFDC00"/>
      </a:accent6>
      <a:hlink>
        <a:srgbClr val="5F5F5F"/>
      </a:hlink>
      <a:folHlink>
        <a:srgbClr val="919191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ange_PPTTemplate_v3.potx" id="{7EFB1CC4-B630-4DC5-B88F-B33ED10FA70B}" vid="{E661C32F-4836-4DD1-B604-E27281C607A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454CBD94BA9849A89436F8EEECE801" ma:contentTypeVersion="1" ma:contentTypeDescription="Create a new document." ma:contentTypeScope="" ma:versionID="911bac6e52642ff7e45f1920523dafa5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1c579f4d7995ed8abb7a390014acff1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B223DC-0EA2-4B5D-8283-CB961A092825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A529BDB-FC6E-4801-A782-41EDE01FF00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C9E46E-2939-4C92-A847-189854327AF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OFR_Orange_Innovation_interne</Template>
  <TotalTime>5611</TotalTime>
  <Words>330</Words>
  <Application>Microsoft Office PowerPoint</Application>
  <PresentationFormat>Affichage à l'écran (16:9)</PresentationFormat>
  <Paragraphs>45</Paragraphs>
  <Slides>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5</vt:i4>
      </vt:variant>
    </vt:vector>
  </HeadingPairs>
  <TitlesOfParts>
    <vt:vector size="15" baseType="lpstr">
      <vt:lpstr>ＭＳ Ｐゴシック</vt:lpstr>
      <vt:lpstr>Arial</vt:lpstr>
      <vt:lpstr>Calibri</vt:lpstr>
      <vt:lpstr>Helvetica 55 Roman</vt:lpstr>
      <vt:lpstr>Helvetica 75</vt:lpstr>
      <vt:lpstr>Helvetica 75 Bold</vt:lpstr>
      <vt:lpstr>Wingdings</vt:lpstr>
      <vt:lpstr>Master blanc 2021</vt:lpstr>
      <vt:lpstr>Master noir 2021</vt:lpstr>
      <vt:lpstr>orange_presentationbasique</vt:lpstr>
      <vt:lpstr>Orange Input on Rel-18 [S4WS-210025] </vt:lpstr>
      <vt:lpstr>High-Level Rel-18 Objectives</vt:lpstr>
      <vt:lpstr>Rel-18 Proposals </vt:lpstr>
      <vt:lpstr>Rel-18 Proposals </vt:lpstr>
      <vt:lpstr>Thank you</vt:lpstr>
    </vt:vector>
  </TitlesOfParts>
  <Company>Orange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LEMOTHEUX Julien TGI/OLS</dc:creator>
  <cp:lastModifiedBy>RAGOT Stéphane INNOV/IT-S</cp:lastModifiedBy>
  <cp:revision>45</cp:revision>
  <dcterms:created xsi:type="dcterms:W3CDTF">2021-06-15T06:56:09Z</dcterms:created>
  <dcterms:modified xsi:type="dcterms:W3CDTF">2021-10-30T21:23:53Z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0x010100AB454CBD94BA9849A89436F8EEECE801</vt:lpwstr>
  </property>
  <property fmtid="{D5CDD505-2E9C-101B-9397-08002B2CF9AE}" pid="3" name="MSIP_Label_07222825-62ea-40f3-96b5-5375c07996e2_Enabled">
    <vt:lpwstr>true</vt:lpwstr>
  </property>
  <property fmtid="{D5CDD505-2E9C-101B-9397-08002B2CF9AE}" pid="4" name="MSIP_Label_07222825-62ea-40f3-96b5-5375c07996e2_SetDate">
    <vt:lpwstr>2021-10-06T12:35:54Z</vt:lpwstr>
  </property>
  <property fmtid="{D5CDD505-2E9C-101B-9397-08002B2CF9AE}" pid="5" name="MSIP_Label_07222825-62ea-40f3-96b5-5375c07996e2_Method">
    <vt:lpwstr>Privileged</vt:lpwstr>
  </property>
  <property fmtid="{D5CDD505-2E9C-101B-9397-08002B2CF9AE}" pid="6" name="MSIP_Label_07222825-62ea-40f3-96b5-5375c07996e2_Name">
    <vt:lpwstr>unrestricted_parent.2</vt:lpwstr>
  </property>
  <property fmtid="{D5CDD505-2E9C-101B-9397-08002B2CF9AE}" pid="7" name="MSIP_Label_07222825-62ea-40f3-96b5-5375c07996e2_SiteId">
    <vt:lpwstr>90c7a20a-f34b-40bf-bc48-b9253b6f5d20</vt:lpwstr>
  </property>
  <property fmtid="{D5CDD505-2E9C-101B-9397-08002B2CF9AE}" pid="8" name="MSIP_Label_07222825-62ea-40f3-96b5-5375c07996e2_ActionId">
    <vt:lpwstr>85eb4401-9dbb-4d24-a1b1-d9c9f7a3e7ad</vt:lpwstr>
  </property>
  <property fmtid="{D5CDD505-2E9C-101B-9397-08002B2CF9AE}" pid="9" name="MSIP_Label_07222825-62ea-40f3-96b5-5375c07996e2_ContentBits">
    <vt:lpwstr>0</vt:lpwstr>
  </property>
</Properties>
</file>