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3" r:id="rId1"/>
  </p:sldMasterIdLst>
  <p:notesMasterIdLst>
    <p:notesMasterId r:id="rId16"/>
  </p:notesMasterIdLst>
  <p:handoutMasterIdLst>
    <p:handoutMasterId r:id="rId17"/>
  </p:handoutMasterIdLst>
  <p:sldIdLst>
    <p:sldId id="2142533639" r:id="rId2"/>
    <p:sldId id="2142533578" r:id="rId3"/>
    <p:sldId id="2142533616" r:id="rId4"/>
    <p:sldId id="2142533631" r:id="rId5"/>
    <p:sldId id="2142533632" r:id="rId6"/>
    <p:sldId id="2142533591" r:id="rId7"/>
    <p:sldId id="2142533630" r:id="rId8"/>
    <p:sldId id="2142533629" r:id="rId9"/>
    <p:sldId id="2142533633" r:id="rId10"/>
    <p:sldId id="2142533636" r:id="rId11"/>
    <p:sldId id="2142533634" r:id="rId12"/>
    <p:sldId id="2142533637" r:id="rId13"/>
    <p:sldId id="2142533638" r:id="rId14"/>
    <p:sldId id="214253361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53DC"/>
    <a:srgbClr val="0B2742"/>
    <a:srgbClr val="4A5A75"/>
    <a:srgbClr val="DEE3EC"/>
    <a:srgbClr val="FFFFFF"/>
    <a:srgbClr val="ECECEC"/>
    <a:srgbClr val="FF40FF"/>
    <a:srgbClr val="06050B"/>
    <a:srgbClr val="020625"/>
    <a:srgbClr val="7BA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85019" autoAdjust="0"/>
  </p:normalViewPr>
  <p:slideViewPr>
    <p:cSldViewPr snapToGrid="0">
      <p:cViewPr varScale="1">
        <p:scale>
          <a:sx n="57" d="100"/>
          <a:sy n="57" d="100"/>
        </p:scale>
        <p:origin x="396" y="90"/>
      </p:cViewPr>
      <p:guideLst/>
    </p:cSldViewPr>
  </p:slideViewPr>
  <p:outlineViewPr>
    <p:cViewPr>
      <p:scale>
        <a:sx n="33" d="100"/>
        <a:sy n="33" d="100"/>
      </p:scale>
      <p:origin x="0" y="-3817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DFEEFF5B-830A-471E-96D8-7C81568CA825}"/>
    <pc:docChg chg="modSld">
      <pc:chgData name="Thomas Stockhammer" userId="2aa20ba2-ba43-46c1-9e8b-e40494025eed" providerId="ADAL" clId="{DFEEFF5B-830A-471E-96D8-7C81568CA825}" dt="2022-10-10T13:06:39.929" v="4" actId="20577"/>
      <pc:docMkLst>
        <pc:docMk/>
      </pc:docMkLst>
      <pc:sldChg chg="modSp mod">
        <pc:chgData name="Thomas Stockhammer" userId="2aa20ba2-ba43-46c1-9e8b-e40494025eed" providerId="ADAL" clId="{DFEEFF5B-830A-471E-96D8-7C81568CA825}" dt="2022-10-10T13:06:21.888" v="2" actId="20577"/>
        <pc:sldMkLst>
          <pc:docMk/>
          <pc:sldMk cId="3306019182" sldId="2142533578"/>
        </pc:sldMkLst>
        <pc:spChg chg="mod">
          <ac:chgData name="Thomas Stockhammer" userId="2aa20ba2-ba43-46c1-9e8b-e40494025eed" providerId="ADAL" clId="{DFEEFF5B-830A-471E-96D8-7C81568CA825}" dt="2022-10-10T13:06:21.888" v="2" actId="20577"/>
          <ac:spMkLst>
            <pc:docMk/>
            <pc:sldMk cId="3306019182" sldId="2142533578"/>
            <ac:spMk id="5" creationId="{BDEDC922-2F88-ED49-8B42-6B07516760BE}"/>
          </ac:spMkLst>
        </pc:spChg>
      </pc:sldChg>
      <pc:sldChg chg="modSp mod">
        <pc:chgData name="Thomas Stockhammer" userId="2aa20ba2-ba43-46c1-9e8b-e40494025eed" providerId="ADAL" clId="{DFEEFF5B-830A-471E-96D8-7C81568CA825}" dt="2022-10-10T13:06:39.929" v="4" actId="20577"/>
        <pc:sldMkLst>
          <pc:docMk/>
          <pc:sldMk cId="2702370586" sldId="2142533616"/>
        </pc:sldMkLst>
        <pc:spChg chg="mod">
          <ac:chgData name="Thomas Stockhammer" userId="2aa20ba2-ba43-46c1-9e8b-e40494025eed" providerId="ADAL" clId="{DFEEFF5B-830A-471E-96D8-7C81568CA825}" dt="2022-10-10T13:06:39.929" v="4" actId="20577"/>
          <ac:spMkLst>
            <pc:docMk/>
            <pc:sldMk cId="2702370586" sldId="2142533616"/>
            <ac:spMk id="4" creationId="{E00A7AB9-9A7C-3661-B188-1E4BCA90D7B1}"/>
          </ac:spMkLst>
        </pc:spChg>
      </pc:sldChg>
      <pc:sldChg chg="modSp mod">
        <pc:chgData name="Thomas Stockhammer" userId="2aa20ba2-ba43-46c1-9e8b-e40494025eed" providerId="ADAL" clId="{DFEEFF5B-830A-471E-96D8-7C81568CA825}" dt="2022-10-10T13:06:17.359" v="1" actId="14100"/>
        <pc:sldMkLst>
          <pc:docMk/>
          <pc:sldMk cId="176374830" sldId="2142533639"/>
        </pc:sldMkLst>
        <pc:spChg chg="mod">
          <ac:chgData name="Thomas Stockhammer" userId="2aa20ba2-ba43-46c1-9e8b-e40494025eed" providerId="ADAL" clId="{DFEEFF5B-830A-471E-96D8-7C81568CA825}" dt="2022-10-10T13:06:17.359" v="1" actId="14100"/>
          <ac:spMkLst>
            <pc:docMk/>
            <pc:sldMk cId="176374830" sldId="2142533639"/>
            <ac:spMk id="8" creationId="{6163B1BF-89EE-9EFC-3918-B16118B1A4C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10.10.2022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5E7E4-6857-4F03-A780-9887AA86825E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06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5E7E4-6857-4F03-A780-9887AA86825E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6339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4A89CF-52C1-C41F-D449-47AC5A56B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48998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0E48E1-C592-03EF-85E9-8D15C48A9B23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2F64C-934C-104B-6AC7-096F691F5648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DBC82C-7176-8B19-35BC-20C22280C2D0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5F7F8A-FDA6-22FB-4B14-11C419F056AA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0BC99B3-5B0A-7B43-408D-E0845A61AA4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65EF0-1EDF-3A1A-D27B-DC74058E638C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6C1807-AC8B-D652-8E27-CC75B39B819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E971C6-4D25-8F25-DA59-7BE987162399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B53DCFA-2CDA-FA28-220F-FF5D2D674F84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E6746-EB76-DA4D-C8F9-3CE4360509E9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767FC40-C210-29F6-E244-24E1F03D5E3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F7E28D-5EC6-25E1-89D9-70F5E53A85FA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A679E8-7804-BA54-B20A-6627E53705B0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F9F1C7-8EDC-2456-DF5D-34793021FD27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D1CF1CD-1472-20C4-2C69-065B3764BD4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DACD0-F473-E1E4-8F0C-DAECB9B2622C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144" Type="http://schemas.openxmlformats.org/officeDocument/2006/relationships/slideLayout" Target="../slideLayouts/slideLayout144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65" Type="http://schemas.openxmlformats.org/officeDocument/2006/relationships/slideLayout" Target="../slideLayouts/slideLayout165.xml"/><Relationship Id="rId181" Type="http://schemas.openxmlformats.org/officeDocument/2006/relationships/slideLayout" Target="../slideLayouts/slideLayout181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55" Type="http://schemas.openxmlformats.org/officeDocument/2006/relationships/slideLayout" Target="../slideLayouts/slideLayout155.xml"/><Relationship Id="rId171" Type="http://schemas.openxmlformats.org/officeDocument/2006/relationships/slideLayout" Target="../slideLayouts/slideLayout171.xml"/><Relationship Id="rId176" Type="http://schemas.openxmlformats.org/officeDocument/2006/relationships/slideLayout" Target="../slideLayouts/slideLayout176.xml"/><Relationship Id="rId192" Type="http://schemas.openxmlformats.org/officeDocument/2006/relationships/slideLayout" Target="../slideLayouts/slideLayout192.xml"/><Relationship Id="rId197" Type="http://schemas.openxmlformats.org/officeDocument/2006/relationships/slideLayout" Target="../slideLayouts/slideLayout197.xml"/><Relationship Id="rId206" Type="http://schemas.openxmlformats.org/officeDocument/2006/relationships/slideLayout" Target="../slideLayouts/slideLayout206.xml"/><Relationship Id="rId201" Type="http://schemas.openxmlformats.org/officeDocument/2006/relationships/slideLayout" Target="../slideLayouts/slideLayout201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45" Type="http://schemas.openxmlformats.org/officeDocument/2006/relationships/slideLayout" Target="../slideLayouts/slideLayout145.xml"/><Relationship Id="rId161" Type="http://schemas.openxmlformats.org/officeDocument/2006/relationships/slideLayout" Target="../slideLayouts/slideLayout161.xml"/><Relationship Id="rId166" Type="http://schemas.openxmlformats.org/officeDocument/2006/relationships/slideLayout" Target="../slideLayouts/slideLayout166.xml"/><Relationship Id="rId182" Type="http://schemas.openxmlformats.org/officeDocument/2006/relationships/slideLayout" Target="../slideLayouts/slideLayout182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12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27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5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6.e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163B1BF-89EE-9EFC-3918-B16118B1A4CB}"/>
              </a:ext>
            </a:extLst>
          </p:cNvPr>
          <p:cNvSpPr txBox="1"/>
          <p:nvPr/>
        </p:nvSpPr>
        <p:spPr>
          <a:xfrm>
            <a:off x="1134533" y="846011"/>
            <a:ext cx="9110134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fontAlgn="auto" hangingPunct="1">
              <a:spcBef>
                <a:spcPts val="0"/>
              </a:spcBef>
              <a:spcAft>
                <a:spcPts val="600"/>
              </a:spcAft>
              <a:tabLst>
                <a:tab pos="5941060" algn="r"/>
              </a:tabLst>
            </a:pPr>
            <a:r>
              <a:rPr lang="de-DE" sz="1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SA4-e (AH) Video SWG post 120-e</a:t>
            </a:r>
            <a:r>
              <a:rPr lang="de-DE" sz="1800" b="1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	</a:t>
            </a:r>
            <a:r>
              <a:rPr lang="de-DE" sz="2400" b="1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S4aV220920</a:t>
            </a:r>
            <a:endParaRPr lang="en-US" sz="2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0" marR="0" fontAlgn="auto" hangingPunct="1">
              <a:spcBef>
                <a:spcPts val="0"/>
              </a:spcBef>
              <a:spcAft>
                <a:spcPts val="600"/>
              </a:spcAft>
              <a:tabLst>
                <a:tab pos="5943600" algn="r"/>
              </a:tabLst>
            </a:pPr>
            <a:r>
              <a:rPr lang="en-GB" sz="1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10 October 2022, Telco		revision of S4EW-022</a:t>
            </a:r>
            <a:endParaRPr lang="en-US" sz="2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47B19-872C-3CBB-700B-1D10645B63DE}"/>
              </a:ext>
            </a:extLst>
          </p:cNvPr>
          <p:cNvSpPr txBox="1"/>
          <p:nvPr/>
        </p:nvSpPr>
        <p:spPr>
          <a:xfrm>
            <a:off x="1134533" y="2655712"/>
            <a:ext cx="10058399" cy="1546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600"/>
              </a:spcBef>
              <a:spcAft>
                <a:spcPts val="900"/>
              </a:spcAft>
              <a:tabLst>
                <a:tab pos="1440180" algn="l"/>
              </a:tabLst>
            </a:pPr>
            <a:r>
              <a:rPr lang="pt-BR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Agenda item:</a:t>
            </a:r>
            <a:r>
              <a:rPr lang="pt-BR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		3.3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440180" marR="0" indent="-1440180" hangingPunct="0">
              <a:spcBef>
                <a:spcPts val="0"/>
              </a:spcBef>
              <a:spcAft>
                <a:spcPts val="900"/>
              </a:spcAft>
              <a:tabLst>
                <a:tab pos="1440180" algn="l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Source:</a:t>
            </a: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			Qualcomm Incorporated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440180" marR="0" indent="-1440180" hangingPunct="0">
              <a:spcBef>
                <a:spcPts val="0"/>
              </a:spcBef>
              <a:spcAft>
                <a:spcPts val="900"/>
              </a:spcAft>
              <a:tabLst>
                <a:tab pos="1440180" algn="l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Title: 			</a:t>
            </a: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Immersive Audio Support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440180" marR="0" indent="-1440180" hangingPunct="0">
              <a:spcBef>
                <a:spcPts val="0"/>
              </a:spcBef>
              <a:spcAft>
                <a:spcPts val="900"/>
              </a:spcAft>
              <a:tabLst>
                <a:tab pos="1440180" algn="l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Document for		</a:t>
            </a: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Discussion and</a:t>
            </a: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</a:t>
            </a:r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Agreement 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37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9BDD82-05C0-5231-C770-FD87AD98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Adding Audio Sub-System</a:t>
            </a:r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1A67B35-1FD2-6268-8556-D307165C4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3" y="287866"/>
            <a:ext cx="10253618" cy="628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528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B8FAB0-DFEF-3A4A-C40F-9470507FD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What to check next?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CC82D1-0B8B-BD57-F3CF-9BCE0E8B8D1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What are the experiences that we want to attach to MeCAR device? </a:t>
            </a:r>
          </a:p>
          <a:p>
            <a:pPr lvl="1"/>
            <a:r>
              <a:rPr lang="de-DE" dirty="0"/>
              <a:t>6DoF Experience</a:t>
            </a:r>
          </a:p>
          <a:p>
            <a:pPr lvl="1"/>
            <a:r>
              <a:rPr lang="de-DE" dirty="0"/>
              <a:t>Interactions</a:t>
            </a:r>
          </a:p>
          <a:p>
            <a:pPr lvl="1"/>
            <a:r>
              <a:rPr lang="de-DE" dirty="0"/>
              <a:t>AR</a:t>
            </a:r>
          </a:p>
          <a:p>
            <a:r>
              <a:rPr lang="de-DE" dirty="0"/>
              <a:t>What are the assumptions/requirements for MeCAR specification?</a:t>
            </a:r>
          </a:p>
          <a:p>
            <a:pPr lvl="1"/>
            <a:r>
              <a:rPr lang="de-DE" dirty="0"/>
              <a:t>Example: reference system, pose difference, swap chain API, etc.</a:t>
            </a:r>
          </a:p>
          <a:p>
            <a:r>
              <a:rPr lang="de-DE" dirty="0"/>
              <a:t>How are we documenting the assumptions/requirements</a:t>
            </a:r>
          </a:p>
          <a:p>
            <a:pPr lvl="1"/>
            <a:r>
              <a:rPr lang="de-DE" dirty="0"/>
              <a:t>Principle high-level assumptions</a:t>
            </a:r>
          </a:p>
          <a:p>
            <a:pPr lvl="1"/>
            <a:r>
              <a:rPr lang="de-DE" dirty="0"/>
              <a:t>Required openXR APIs and functionalities</a:t>
            </a:r>
          </a:p>
          <a:p>
            <a:pPr lvl="1"/>
            <a:r>
              <a:rPr lang="de-DE" dirty="0"/>
              <a:t>Both, where OpenXR is the reference system, but not mandated</a:t>
            </a:r>
          </a:p>
          <a:p>
            <a:r>
              <a:rPr lang="de-DE" dirty="0"/>
              <a:t>Are the assumptions assumptions or requirements?</a:t>
            </a:r>
          </a:p>
          <a:p>
            <a:pPr lvl="1"/>
            <a:r>
              <a:rPr lang="de-DE" dirty="0"/>
              <a:t>Does it matter ....</a:t>
            </a:r>
          </a:p>
          <a:p>
            <a:r>
              <a:rPr lang="de-DE" dirty="0"/>
              <a:t>Device Interoperability Points – where do require what?</a:t>
            </a:r>
          </a:p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D0C22CD-C360-7D4F-50C4-21D5143528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9BDD82-05C0-5231-C770-FD87AD98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Adding Audio Sub-System</a:t>
            </a:r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1A67B35-1FD2-6268-8556-D307165C4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3" y="287866"/>
            <a:ext cx="10253618" cy="628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llout: Down Arrow 4">
            <a:extLst>
              <a:ext uri="{FF2B5EF4-FFF2-40B4-BE49-F238E27FC236}">
                <a16:creationId xmlns:a16="http://schemas.microsoft.com/office/drawing/2014/main" id="{FAEAFC48-B7E6-306E-78E0-71934133A01D}"/>
              </a:ext>
            </a:extLst>
          </p:cNvPr>
          <p:cNvSpPr/>
          <p:nvPr/>
        </p:nvSpPr>
        <p:spPr>
          <a:xfrm>
            <a:off x="3368842" y="1155032"/>
            <a:ext cx="3031958" cy="1652336"/>
          </a:xfrm>
          <a:prstGeom prst="downArrow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Functional </a:t>
            </a:r>
            <a:b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Requirements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Callout: Up Arrow 7">
            <a:extLst>
              <a:ext uri="{FF2B5EF4-FFF2-40B4-BE49-F238E27FC236}">
                <a16:creationId xmlns:a16="http://schemas.microsoft.com/office/drawing/2014/main" id="{254CFBE1-CC07-E3A4-EA61-F63A7F513BED}"/>
              </a:ext>
            </a:extLst>
          </p:cNvPr>
          <p:cNvSpPr/>
          <p:nvPr/>
        </p:nvSpPr>
        <p:spPr>
          <a:xfrm>
            <a:off x="5165557" y="3782372"/>
            <a:ext cx="1768642" cy="1652336"/>
          </a:xfrm>
          <a:prstGeom prst="upArrow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Test Signal Rendering Requirements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Callout: Up Arrow 8">
            <a:extLst>
              <a:ext uri="{FF2B5EF4-FFF2-40B4-BE49-F238E27FC236}">
                <a16:creationId xmlns:a16="http://schemas.microsoft.com/office/drawing/2014/main" id="{98A8AB22-4A1F-569D-143F-E096DB3513DB}"/>
              </a:ext>
            </a:extLst>
          </p:cNvPr>
          <p:cNvSpPr/>
          <p:nvPr/>
        </p:nvSpPr>
        <p:spPr>
          <a:xfrm>
            <a:off x="7980947" y="4490058"/>
            <a:ext cx="1768642" cy="1652336"/>
          </a:xfrm>
          <a:prstGeom prst="upArrow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Decoding</a:t>
            </a:r>
            <a:b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&amp; Encoding Requirements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1" name="Callout: Down Arrow 10">
            <a:extLst>
              <a:ext uri="{FF2B5EF4-FFF2-40B4-BE49-F238E27FC236}">
                <a16:creationId xmlns:a16="http://schemas.microsoft.com/office/drawing/2014/main" id="{693E3F63-1189-FB07-8640-A8AB173CC04C}"/>
              </a:ext>
            </a:extLst>
          </p:cNvPr>
          <p:cNvSpPr/>
          <p:nvPr/>
        </p:nvSpPr>
        <p:spPr>
          <a:xfrm>
            <a:off x="6478921" y="597124"/>
            <a:ext cx="1965158" cy="1652336"/>
          </a:xfrm>
          <a:prstGeom prst="downArrow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Capturing Signal Requirements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" name="Callout: Up Arrow 11">
            <a:extLst>
              <a:ext uri="{FF2B5EF4-FFF2-40B4-BE49-F238E27FC236}">
                <a16:creationId xmlns:a16="http://schemas.microsoft.com/office/drawing/2014/main" id="{8D086F0A-4FAD-A090-D78A-ED4B758E2DA8}"/>
              </a:ext>
            </a:extLst>
          </p:cNvPr>
          <p:cNvSpPr/>
          <p:nvPr/>
        </p:nvSpPr>
        <p:spPr>
          <a:xfrm>
            <a:off x="3768934" y="5176253"/>
            <a:ext cx="1768642" cy="1652336"/>
          </a:xfrm>
          <a:prstGeom prst="upArrow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Audio Decoding &amp; Rendering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3" name="Callout: Up Arrow 12">
            <a:extLst>
              <a:ext uri="{FF2B5EF4-FFF2-40B4-BE49-F238E27FC236}">
                <a16:creationId xmlns:a16="http://schemas.microsoft.com/office/drawing/2014/main" id="{BEEC6F22-6E50-7867-E11E-F1A91114E02A}"/>
              </a:ext>
            </a:extLst>
          </p:cNvPr>
          <p:cNvSpPr/>
          <p:nvPr/>
        </p:nvSpPr>
        <p:spPr>
          <a:xfrm>
            <a:off x="9749589" y="3627872"/>
            <a:ext cx="1829592" cy="1207459"/>
          </a:xfrm>
          <a:prstGeom prst="upArrow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6 DoF Scenes? 3D Objects?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68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28E4D9-E326-F60B-4B41-239146296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MeCAR Device basics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21D12D-49FA-0367-C485-A4F6CD9F798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A MeCAR device allows to query the capabilities of runtime, scene manager, MAF and audio subsystem</a:t>
            </a:r>
          </a:p>
          <a:p>
            <a:r>
              <a:rPr lang="de-DE" dirty="0"/>
              <a:t>A MeCAR device at the minimum shall support</a:t>
            </a:r>
          </a:p>
          <a:p>
            <a:pPr lvl="1"/>
            <a:r>
              <a:rPr lang="de-DE" dirty="0"/>
              <a:t>A subset of the OpenXR spec for 6DoF and AR rendering based on swapchain APIs</a:t>
            </a:r>
          </a:p>
          <a:p>
            <a:pPr lvl="1"/>
            <a:r>
              <a:rPr lang="de-DE" dirty="0"/>
              <a:t>A subset of 2D Video codecs to support display characteristics</a:t>
            </a:r>
          </a:p>
          <a:p>
            <a:pPr lvl="1"/>
            <a:r>
              <a:rPr lang="de-DE" dirty="0"/>
              <a:t>A basic audio system to render stereo output with pose correction</a:t>
            </a:r>
          </a:p>
          <a:p>
            <a:pPr lvl="1"/>
            <a:r>
              <a:rPr lang="de-DE" dirty="0"/>
              <a:t>Encapsulation and delivery based on RTP</a:t>
            </a:r>
          </a:p>
          <a:p>
            <a:r>
              <a:rPr lang="de-DE" dirty="0"/>
              <a:t>A MeCAR device may in addition support</a:t>
            </a:r>
          </a:p>
          <a:p>
            <a:pPr lvl="1"/>
            <a:r>
              <a:rPr lang="de-DE" dirty="0"/>
              <a:t>Additional OpenXR functionalities</a:t>
            </a:r>
          </a:p>
          <a:p>
            <a:pPr lvl="1"/>
            <a:r>
              <a:rPr lang="de-DE" dirty="0"/>
              <a:t>3D Rendering capabilities that for example allow to render scenes, point clouds, meshes, depth, etc.</a:t>
            </a:r>
          </a:p>
          <a:p>
            <a:pPr lvl="1"/>
            <a:r>
              <a:rPr lang="de-DE" dirty="0"/>
              <a:t>Additional audio and video encoding and decoding capabilities</a:t>
            </a:r>
          </a:p>
          <a:p>
            <a:pPr lvl="1"/>
            <a:r>
              <a:rPr lang="de-DE" dirty="0"/>
              <a:t>Encapsulation into RTP and CMAF</a:t>
            </a:r>
          </a:p>
          <a:p>
            <a:pPr lvl="1"/>
            <a:r>
              <a:rPr lang="de-DE" dirty="0"/>
              <a:t>Are we defining the delivery, decoding and rendering of specific 3D objects or 6DOF scenes? </a:t>
            </a:r>
          </a:p>
          <a:p>
            <a:r>
              <a:rPr lang="de-DE"/>
              <a:t>Capabilities to </a:t>
            </a:r>
            <a:r>
              <a:rPr lang="de-DE" dirty="0"/>
              <a:t>be exchanged with the network in order to support cloud/edge rendering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CACFB89-B917-C2D4-5506-8CF15650DA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7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DEDC922-2F88-ED49-8B42-6B075167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637" y="1908782"/>
            <a:ext cx="10168629" cy="2168863"/>
          </a:xfrm>
        </p:spPr>
        <p:txBody>
          <a:bodyPr/>
          <a:lstStyle/>
          <a:p>
            <a:br>
              <a:rPr lang="en-US" dirty="0"/>
            </a:br>
            <a:r>
              <a:rPr lang="en-US" dirty="0"/>
              <a:t>Media Capabilities for AR: Setting the scope</a:t>
            </a:r>
          </a:p>
        </p:txBody>
      </p:sp>
    </p:spTree>
    <p:extLst>
      <p:ext uri="{BB962C8B-B14F-4D97-AF65-F5344CB8AC3E}">
        <p14:creationId xmlns:p14="http://schemas.microsoft.com/office/powerpoint/2010/main" val="33060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2EA031-CBD7-24CE-E611-9A3BEEA76B2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0D66D8-366F-5AB4-52A0-7C35C704E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Agenda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0A7AB9-9A7C-3661-B188-1E4BCA90D7B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Review of TS 26.118 – what did we define there?</a:t>
            </a:r>
          </a:p>
          <a:p>
            <a:r>
              <a:rPr lang="de-DE" dirty="0"/>
              <a:t>Review of Permanent Document</a:t>
            </a:r>
          </a:p>
          <a:p>
            <a:r>
              <a:rPr lang="de-DE" dirty="0"/>
              <a:t>Interoperability Points</a:t>
            </a:r>
          </a:p>
          <a:p>
            <a:endParaRPr lang="de-DE" dirty="0"/>
          </a:p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B3C247B-581A-FBEB-5BA2-50E26E94EF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7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5358C79-DEBF-6198-BDCA-57E1168A3E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9DF836-B4BC-0FF5-A075-C069FE254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Remember VR Stream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4927976-C935-B83A-D241-C061CCBD2B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9AE1ED4-3F51-E582-C28F-E400031043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787186"/>
              </p:ext>
            </p:extLst>
          </p:nvPr>
        </p:nvGraphicFramePr>
        <p:xfrm>
          <a:off x="1422400" y="1613728"/>
          <a:ext cx="9347200" cy="4629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1468089" imgH="5686465" progId="Visio.Drawing.15">
                  <p:embed/>
                </p:oleObj>
              </mc:Choice>
              <mc:Fallback>
                <p:oleObj name="Visio" r:id="rId2" imgW="11468089" imgH="5686465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9AE1ED4-3F51-E582-C28F-E400031043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400" y="1613728"/>
                        <a:ext cx="9347200" cy="46299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98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5358C79-DEBF-6198-BDCA-57E1168A3E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9DF836-B4BC-0FF5-A075-C069FE254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VR Stream Operation Points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4927976-C935-B83A-D241-C061CCBD2B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1D6443E-CE4B-6268-177E-0A7F6E7FF6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302073"/>
              </p:ext>
            </p:extLst>
          </p:nvPr>
        </p:nvGraphicFramePr>
        <p:xfrm>
          <a:off x="1018158" y="1884687"/>
          <a:ext cx="9775538" cy="4041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226341" imgH="2176943" progId="Visio.Drawing.11">
                  <p:embed/>
                </p:oleObj>
              </mc:Choice>
              <mc:Fallback>
                <p:oleObj name="Visio" r:id="rId2" imgW="5226341" imgH="2176943" progId="Visio.Drawing.11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1D6443E-CE4B-6268-177E-0A7F6E7FF6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8158" y="1884687"/>
                        <a:ext cx="9775538" cy="40419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380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3FED3-C2CE-2EAF-EAAD-BD7694B1A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/>
          <a:p>
            <a:r>
              <a:rPr lang="de-DE" dirty="0"/>
              <a:t>3GPP Spec for VR in TS 26.118 – Reference Systems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46BDC98-E220-6E4F-8C20-F8DF3F849B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Omnidirectional Media in 3DoF: Audio and Video share the same reference system, spaces and coordinates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F85FD-8116-E5CF-0DE7-4E591CC856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1676"/>
            <a:ext cx="5954053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Source sample text</a:t>
            </a:r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AE02592-47C0-BDBD-ECF9-6E8091027F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" y="2003013"/>
          <a:ext cx="4371703" cy="340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146089" imgH="3996559" progId="Visio.Drawing.11">
                  <p:embed/>
                </p:oleObj>
              </mc:Choice>
              <mc:Fallback>
                <p:oleObj name="Visio" r:id="rId2" imgW="5146089" imgH="3996559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AE02592-47C0-BDBD-ECF9-6E8091027F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" y="2003013"/>
                        <a:ext cx="4371703" cy="3400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9DE1CC6-8C55-A0D5-A640-BABE4E8E18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226243"/>
              </p:ext>
            </p:extLst>
          </p:nvPr>
        </p:nvGraphicFramePr>
        <p:xfrm>
          <a:off x="3749767" y="2003013"/>
          <a:ext cx="8229346" cy="974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5100325" imgH="1782489" progId="Visio.Drawing.11">
                  <p:embed/>
                </p:oleObj>
              </mc:Choice>
              <mc:Fallback>
                <p:oleObj name="Visio" r:id="rId4" imgW="15100325" imgH="1782489" progId="Visio.Drawing.11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9DE1CC6-8C55-A0D5-A640-BABE4E8E18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9767" y="2003013"/>
                        <a:ext cx="8229346" cy="9741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80E3112-C5B1-795C-6C87-2BA5937ED5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89431" y="3429000"/>
          <a:ext cx="8289682" cy="997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5243080" imgH="1838620" progId="Visio.Drawing.11">
                  <p:embed/>
                </p:oleObj>
              </mc:Choice>
              <mc:Fallback>
                <p:oleObj name="Visio" r:id="rId6" imgW="15243080" imgH="1838620" progId="Visio.Drawing.11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80E3112-C5B1-795C-6C87-2BA5937ED5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9431" y="3429000"/>
                        <a:ext cx="8289682" cy="9978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6D390F5-E2E9-85E6-E706-E2E93BB15B1C}"/>
              </a:ext>
            </a:extLst>
          </p:cNvPr>
          <p:cNvSpPr txBox="1"/>
          <p:nvPr/>
        </p:nvSpPr>
        <p:spPr>
          <a:xfrm>
            <a:off x="3877072" y="4699989"/>
            <a:ext cx="7914400" cy="189077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de-DE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According to TS 26.118: </a:t>
            </a: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The coordinate systems for all media types are assumed to be aligned in 3GPP 3DOF coordinate system. Within this coordinate system, the pose is expressed by a triple of azimuth, elevation, and tilt angle characterizing the head position of a user consuming the audio-visual content. The pose is generally dynamic, and the information may be provided through sensors in a frequently sampled version. </a:t>
            </a:r>
          </a:p>
          <a:p>
            <a:pPr algn="l">
              <a:lnSpc>
                <a:spcPct val="96000"/>
              </a:lnSpc>
            </a:pPr>
            <a:endParaRPr lang="en-US" sz="16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In addition, not explicitly mentioned though, audio and video need to by synchronized in time as well</a:t>
            </a:r>
          </a:p>
        </p:txBody>
      </p:sp>
    </p:spTree>
    <p:extLst>
      <p:ext uri="{BB962C8B-B14F-4D97-AF65-F5344CB8AC3E}">
        <p14:creationId xmlns:p14="http://schemas.microsoft.com/office/powerpoint/2010/main" val="37456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1379D6-D66A-9D07-6EE3-A0D8393A3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Operation Points</a:t>
            </a:r>
            <a:endParaRPr lang="en-US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5B382DF-CE43-C339-1F17-3C42DD99CE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560113"/>
              </p:ext>
            </p:extLst>
          </p:nvPr>
        </p:nvGraphicFramePr>
        <p:xfrm>
          <a:off x="2383906" y="3600737"/>
          <a:ext cx="7877695" cy="32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226341" imgH="2176943" progId="Visio.Drawing.11">
                  <p:embed/>
                </p:oleObj>
              </mc:Choice>
              <mc:Fallback>
                <p:oleObj name="Visio" r:id="rId2" imgW="5226341" imgH="2176943" progId="Visio.Drawing.11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5B382DF-CE43-C339-1F17-3C42DD99CE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3906" y="3600737"/>
                        <a:ext cx="7877695" cy="3257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31E5A2D-83A2-4C27-AF8D-2D71F2F947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605772"/>
              </p:ext>
            </p:extLst>
          </p:nvPr>
        </p:nvGraphicFramePr>
        <p:xfrm>
          <a:off x="2383906" y="90601"/>
          <a:ext cx="8073924" cy="3338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5226341" imgH="2176943" progId="Visio.Drawing.11">
                  <p:embed/>
                </p:oleObj>
              </mc:Choice>
              <mc:Fallback>
                <p:oleObj name="Visio" r:id="rId4" imgW="5226341" imgH="2176943" progId="Visio.Drawing.11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31E5A2D-83A2-4C27-AF8D-2D71F2F947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3906" y="90601"/>
                        <a:ext cx="8073924" cy="33383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71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CC4FF73-21FA-AFF8-F8E5-1E1BAB982CB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5C95C8-04DA-FF00-F93A-4A0B17270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Architecture from Permanent Document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CEAF339-466B-A1EF-1520-CC4F7EEDEB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635986B-B833-2CC9-48D5-D5B536DA7E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66" y="1562728"/>
            <a:ext cx="11062446" cy="4731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339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08B040-DADA-2B5D-2B5B-C08528CE3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Media Access Function</a:t>
            </a:r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5E1E853-72CC-2F42-BFF0-49EFAECF77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956314"/>
              </p:ext>
            </p:extLst>
          </p:nvPr>
        </p:nvGraphicFramePr>
        <p:xfrm>
          <a:off x="1727200" y="120508"/>
          <a:ext cx="10042797" cy="6616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5592717" imgH="10268165" progId="Visio.Drawing.15">
                  <p:embed/>
                </p:oleObj>
              </mc:Choice>
              <mc:Fallback>
                <p:oleObj name="Visio" r:id="rId2" imgW="15592717" imgH="10268165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5E1E853-72CC-2F42-BFF0-49EFAECF77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200" y="120508"/>
                        <a:ext cx="10042797" cy="66169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195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Public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Public_Template-May2022_v05.pptx" id="{06E7C100-89A8-4A97-946A-D05AA9529E4E}" vid="{4099B667-6537-4FA3-9429-1884A6066CE2}"/>
    </a:ext>
  </a:extLst>
</a:theme>
</file>

<file path=ppt/theme/theme2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QC_Public_Template-May2022_v05</Template>
  <TotalTime>1292</TotalTime>
  <Words>490</Words>
  <Application>Microsoft Office PowerPoint</Application>
  <PresentationFormat>Widescreen</PresentationFormat>
  <Paragraphs>60</Paragraphs>
  <Slides>14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Century Gothic</vt:lpstr>
      <vt:lpstr>Microsoft Sans Serif</vt:lpstr>
      <vt:lpstr>Qualcomm Next Thin</vt:lpstr>
      <vt:lpstr>Times New Roman</vt:lpstr>
      <vt:lpstr>Qualcomm Corporate Public Template - May2022</vt:lpstr>
      <vt:lpstr>Visio</vt:lpstr>
      <vt:lpstr>PowerPoint Presentation</vt:lpstr>
      <vt:lpstr> Media Capabilities for AR: Setting the scope</vt:lpstr>
      <vt:lpstr>Agenda</vt:lpstr>
      <vt:lpstr>Remember VR Stream</vt:lpstr>
      <vt:lpstr>VR Stream Operation Points</vt:lpstr>
      <vt:lpstr>3GPP Spec for VR in TS 26.118 – Reference Systems</vt:lpstr>
      <vt:lpstr>Operation Points</vt:lpstr>
      <vt:lpstr>Architecture from Permanent Document</vt:lpstr>
      <vt:lpstr>Media Access Function</vt:lpstr>
      <vt:lpstr>Adding Audio Sub-System</vt:lpstr>
      <vt:lpstr>What to check next?</vt:lpstr>
      <vt:lpstr>Adding Audio Sub-System</vt:lpstr>
      <vt:lpstr>MeCAR Device basics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S4EWS-021: Media Service Enablers: Better SA4 specs or just more pain?</dc:title>
  <dc:creator>Thomas Stockhammer</dc:creator>
  <cp:lastModifiedBy>Thomas Stockhammer</cp:lastModifiedBy>
  <cp:revision>3</cp:revision>
  <dcterms:created xsi:type="dcterms:W3CDTF">2022-09-26T13:43:39Z</dcterms:created>
  <dcterms:modified xsi:type="dcterms:W3CDTF">2022-10-10T13:06:54Z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</Properties>
</file>