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33" r:id="rId1"/>
  </p:sldMasterIdLst>
  <p:notesMasterIdLst>
    <p:notesMasterId r:id="rId15"/>
  </p:notesMasterIdLst>
  <p:handoutMasterIdLst>
    <p:handoutMasterId r:id="rId16"/>
  </p:handoutMasterIdLst>
  <p:sldIdLst>
    <p:sldId id="2142533631" r:id="rId2"/>
    <p:sldId id="2142533622" r:id="rId3"/>
    <p:sldId id="2142533623" r:id="rId4"/>
    <p:sldId id="2142533625" r:id="rId5"/>
    <p:sldId id="2142533624" r:id="rId6"/>
    <p:sldId id="2142533627" r:id="rId7"/>
    <p:sldId id="2142533626" r:id="rId8"/>
    <p:sldId id="2142533629" r:id="rId9"/>
    <p:sldId id="468" r:id="rId10"/>
    <p:sldId id="465" r:id="rId11"/>
    <p:sldId id="2142533628" r:id="rId12"/>
    <p:sldId id="2142533632" r:id="rId13"/>
    <p:sldId id="214253361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EFDED6-B63A-46DD-9B8E-14A1DE67EAE0}" v="294" dt="2024-10-23T09:17:47.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5025" autoAdjust="0"/>
  </p:normalViewPr>
  <p:slideViewPr>
    <p:cSldViewPr snapToGrid="0">
      <p:cViewPr varScale="1">
        <p:scale>
          <a:sx n="96" d="100"/>
          <a:sy n="96" d="100"/>
        </p:scale>
        <p:origin x="828" y="32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68EFDED6-B63A-46DD-9B8E-14A1DE67EAE0}"/>
    <pc:docChg chg="custSel addSld delSld modSld">
      <pc:chgData name="Thomas Stockhammer" userId="2aa20ba2-ba43-46c1-9e8b-e40494025eed" providerId="ADAL" clId="{68EFDED6-B63A-46DD-9B8E-14A1DE67EAE0}" dt="2024-10-23T09:17:47.921" v="540" actId="12100"/>
      <pc:docMkLst>
        <pc:docMk/>
      </pc:docMkLst>
      <pc:sldChg chg="add">
        <pc:chgData name="Thomas Stockhammer" userId="2aa20ba2-ba43-46c1-9e8b-e40494025eed" providerId="ADAL" clId="{68EFDED6-B63A-46DD-9B8E-14A1DE67EAE0}" dt="2024-10-23T08:13:29.706" v="12"/>
        <pc:sldMkLst>
          <pc:docMk/>
          <pc:sldMk cId="2917995872" sldId="465"/>
        </pc:sldMkLst>
      </pc:sldChg>
      <pc:sldChg chg="add">
        <pc:chgData name="Thomas Stockhammer" userId="2aa20ba2-ba43-46c1-9e8b-e40494025eed" providerId="ADAL" clId="{68EFDED6-B63A-46DD-9B8E-14A1DE67EAE0}" dt="2024-10-23T08:13:29.706" v="12"/>
        <pc:sldMkLst>
          <pc:docMk/>
          <pc:sldMk cId="3595178970" sldId="468"/>
        </pc:sldMkLst>
      </pc:sldChg>
      <pc:sldChg chg="modSp add mod">
        <pc:chgData name="Thomas Stockhammer" userId="2aa20ba2-ba43-46c1-9e8b-e40494025eed" providerId="ADAL" clId="{68EFDED6-B63A-46DD-9B8E-14A1DE67EAE0}" dt="2024-10-23T08:36:06.017" v="26" actId="20577"/>
        <pc:sldMkLst>
          <pc:docMk/>
          <pc:sldMk cId="4052798396" sldId="2142533622"/>
        </pc:sldMkLst>
        <pc:spChg chg="mod">
          <ac:chgData name="Thomas Stockhammer" userId="2aa20ba2-ba43-46c1-9e8b-e40494025eed" providerId="ADAL" clId="{68EFDED6-B63A-46DD-9B8E-14A1DE67EAE0}" dt="2024-10-23T08:36:06.017" v="26" actId="20577"/>
          <ac:spMkLst>
            <pc:docMk/>
            <pc:sldMk cId="4052798396" sldId="2142533622"/>
            <ac:spMk id="9" creationId="{57435C24-5E92-24A2-612E-6E4116C07347}"/>
          </ac:spMkLst>
        </pc:spChg>
      </pc:sldChg>
      <pc:sldChg chg="add">
        <pc:chgData name="Thomas Stockhammer" userId="2aa20ba2-ba43-46c1-9e8b-e40494025eed" providerId="ADAL" clId="{68EFDED6-B63A-46DD-9B8E-14A1DE67EAE0}" dt="2024-10-23T08:13:29.706" v="12"/>
        <pc:sldMkLst>
          <pc:docMk/>
          <pc:sldMk cId="1006076411" sldId="2142533623"/>
        </pc:sldMkLst>
      </pc:sldChg>
      <pc:sldChg chg="add">
        <pc:chgData name="Thomas Stockhammer" userId="2aa20ba2-ba43-46c1-9e8b-e40494025eed" providerId="ADAL" clId="{68EFDED6-B63A-46DD-9B8E-14A1DE67EAE0}" dt="2024-10-23T08:13:29.706" v="12"/>
        <pc:sldMkLst>
          <pc:docMk/>
          <pc:sldMk cId="4090394968" sldId="2142533624"/>
        </pc:sldMkLst>
      </pc:sldChg>
      <pc:sldChg chg="add">
        <pc:chgData name="Thomas Stockhammer" userId="2aa20ba2-ba43-46c1-9e8b-e40494025eed" providerId="ADAL" clId="{68EFDED6-B63A-46DD-9B8E-14A1DE67EAE0}" dt="2024-10-23T08:13:29.706" v="12"/>
        <pc:sldMkLst>
          <pc:docMk/>
          <pc:sldMk cId="2636870065" sldId="2142533625"/>
        </pc:sldMkLst>
      </pc:sldChg>
      <pc:sldChg chg="add">
        <pc:chgData name="Thomas Stockhammer" userId="2aa20ba2-ba43-46c1-9e8b-e40494025eed" providerId="ADAL" clId="{68EFDED6-B63A-46DD-9B8E-14A1DE67EAE0}" dt="2024-10-23T08:13:29.706" v="12"/>
        <pc:sldMkLst>
          <pc:docMk/>
          <pc:sldMk cId="911160180" sldId="2142533626"/>
        </pc:sldMkLst>
      </pc:sldChg>
      <pc:sldChg chg="add">
        <pc:chgData name="Thomas Stockhammer" userId="2aa20ba2-ba43-46c1-9e8b-e40494025eed" providerId="ADAL" clId="{68EFDED6-B63A-46DD-9B8E-14A1DE67EAE0}" dt="2024-10-23T08:13:29.706" v="12"/>
        <pc:sldMkLst>
          <pc:docMk/>
          <pc:sldMk cId="4132885730" sldId="2142533627"/>
        </pc:sldMkLst>
      </pc:sldChg>
      <pc:sldChg chg="add">
        <pc:chgData name="Thomas Stockhammer" userId="2aa20ba2-ba43-46c1-9e8b-e40494025eed" providerId="ADAL" clId="{68EFDED6-B63A-46DD-9B8E-14A1DE67EAE0}" dt="2024-10-23T08:13:29.706" v="12"/>
        <pc:sldMkLst>
          <pc:docMk/>
          <pc:sldMk cId="3766446682" sldId="2142533628"/>
        </pc:sldMkLst>
      </pc:sldChg>
      <pc:sldChg chg="add">
        <pc:chgData name="Thomas Stockhammer" userId="2aa20ba2-ba43-46c1-9e8b-e40494025eed" providerId="ADAL" clId="{68EFDED6-B63A-46DD-9B8E-14A1DE67EAE0}" dt="2024-10-23T08:13:29.706" v="12"/>
        <pc:sldMkLst>
          <pc:docMk/>
          <pc:sldMk cId="3321128037" sldId="2142533629"/>
        </pc:sldMkLst>
      </pc:sldChg>
      <pc:sldChg chg="modSp mod">
        <pc:chgData name="Thomas Stockhammer" userId="2aa20ba2-ba43-46c1-9e8b-e40494025eed" providerId="ADAL" clId="{68EFDED6-B63A-46DD-9B8E-14A1DE67EAE0}" dt="2024-10-23T08:13:04.365" v="10" actId="20577"/>
        <pc:sldMkLst>
          <pc:docMk/>
          <pc:sldMk cId="647833467" sldId="2142533631"/>
        </pc:sldMkLst>
        <pc:spChg chg="mod">
          <ac:chgData name="Thomas Stockhammer" userId="2aa20ba2-ba43-46c1-9e8b-e40494025eed" providerId="ADAL" clId="{68EFDED6-B63A-46DD-9B8E-14A1DE67EAE0}" dt="2024-10-23T08:12:56.868" v="8"/>
          <ac:spMkLst>
            <pc:docMk/>
            <pc:sldMk cId="647833467" sldId="2142533631"/>
            <ac:spMk id="3" creationId="{15FD3FE4-9DD9-E701-E3AB-049CF4D75C22}"/>
          </ac:spMkLst>
        </pc:spChg>
        <pc:spChg chg="mod">
          <ac:chgData name="Thomas Stockhammer" userId="2aa20ba2-ba43-46c1-9e8b-e40494025eed" providerId="ADAL" clId="{68EFDED6-B63A-46DD-9B8E-14A1DE67EAE0}" dt="2024-10-23T08:13:04.365" v="10" actId="20577"/>
          <ac:spMkLst>
            <pc:docMk/>
            <pc:sldMk cId="647833467" sldId="2142533631"/>
            <ac:spMk id="10" creationId="{87DD20C9-CA51-0AB5-DB50-602E32445D2F}"/>
          </ac:spMkLst>
        </pc:spChg>
        <pc:spChg chg="mod">
          <ac:chgData name="Thomas Stockhammer" userId="2aa20ba2-ba43-46c1-9e8b-e40494025eed" providerId="ADAL" clId="{68EFDED6-B63A-46DD-9B8E-14A1DE67EAE0}" dt="2024-10-23T08:12:29.692" v="5" actId="20577"/>
          <ac:spMkLst>
            <pc:docMk/>
            <pc:sldMk cId="647833467" sldId="2142533631"/>
            <ac:spMk id="12" creationId="{64201C05-9FC1-D941-2FAD-249390338640}"/>
          </ac:spMkLst>
        </pc:spChg>
        <pc:spChg chg="mod">
          <ac:chgData name="Thomas Stockhammer" userId="2aa20ba2-ba43-46c1-9e8b-e40494025eed" providerId="ADAL" clId="{68EFDED6-B63A-46DD-9B8E-14A1DE67EAE0}" dt="2024-10-23T08:12:34.930" v="7" actId="20577"/>
          <ac:spMkLst>
            <pc:docMk/>
            <pc:sldMk cId="647833467" sldId="2142533631"/>
            <ac:spMk id="14" creationId="{2E78CEFC-32C7-F0AC-2470-088F39D4C33B}"/>
          </ac:spMkLst>
        </pc:spChg>
      </pc:sldChg>
      <pc:sldChg chg="del">
        <pc:chgData name="Thomas Stockhammer" userId="2aa20ba2-ba43-46c1-9e8b-e40494025eed" providerId="ADAL" clId="{68EFDED6-B63A-46DD-9B8E-14A1DE67EAE0}" dt="2024-10-23T08:13:09.972" v="11" actId="47"/>
        <pc:sldMkLst>
          <pc:docMk/>
          <pc:sldMk cId="2502737827" sldId="2142533632"/>
        </pc:sldMkLst>
      </pc:sldChg>
      <pc:sldChg chg="addSp delSp modSp new mod">
        <pc:chgData name="Thomas Stockhammer" userId="2aa20ba2-ba43-46c1-9e8b-e40494025eed" providerId="ADAL" clId="{68EFDED6-B63A-46DD-9B8E-14A1DE67EAE0}" dt="2024-10-23T09:17:47.921" v="540" actId="12100"/>
        <pc:sldMkLst>
          <pc:docMk/>
          <pc:sldMk cId="3679706054" sldId="2142533632"/>
        </pc:sldMkLst>
        <pc:spChg chg="mod">
          <ac:chgData name="Thomas Stockhammer" userId="2aa20ba2-ba43-46c1-9e8b-e40494025eed" providerId="ADAL" clId="{68EFDED6-B63A-46DD-9B8E-14A1DE67EAE0}" dt="2024-10-23T09:17:29.945" v="537" actId="20577"/>
          <ac:spMkLst>
            <pc:docMk/>
            <pc:sldMk cId="3679706054" sldId="2142533632"/>
            <ac:spMk id="3" creationId="{5D28BBA3-59D1-3B11-1742-0C6DABFF8595}"/>
          </ac:spMkLst>
        </pc:spChg>
        <pc:spChg chg="del mod">
          <ac:chgData name="Thomas Stockhammer" userId="2aa20ba2-ba43-46c1-9e8b-e40494025eed" providerId="ADAL" clId="{68EFDED6-B63A-46DD-9B8E-14A1DE67EAE0}" dt="2024-10-23T09:14:25.942" v="215" actId="478"/>
          <ac:spMkLst>
            <pc:docMk/>
            <pc:sldMk cId="3679706054" sldId="2142533632"/>
            <ac:spMk id="4" creationId="{6CBDD2D1-FB37-8199-D29D-6723A3536091}"/>
          </ac:spMkLst>
        </pc:spChg>
        <pc:spChg chg="del">
          <ac:chgData name="Thomas Stockhammer" userId="2aa20ba2-ba43-46c1-9e8b-e40494025eed" providerId="ADAL" clId="{68EFDED6-B63A-46DD-9B8E-14A1DE67EAE0}" dt="2024-10-23T09:17:32.545" v="538" actId="478"/>
          <ac:spMkLst>
            <pc:docMk/>
            <pc:sldMk cId="3679706054" sldId="2142533632"/>
            <ac:spMk id="5" creationId="{3D93D7D4-ECA2-C3CD-4144-27655B041E46}"/>
          </ac:spMkLst>
        </pc:spChg>
        <pc:graphicFrameChg chg="add mod modGraphic">
          <ac:chgData name="Thomas Stockhammer" userId="2aa20ba2-ba43-46c1-9e8b-e40494025eed" providerId="ADAL" clId="{68EFDED6-B63A-46DD-9B8E-14A1DE67EAE0}" dt="2024-10-23T09:17:47.921" v="540" actId="12100"/>
          <ac:graphicFrameMkLst>
            <pc:docMk/>
            <pc:sldMk cId="3679706054" sldId="2142533632"/>
            <ac:graphicFrameMk id="6" creationId="{3EE264B2-752E-FBC8-E5D0-AE0F9D4C9ECC}"/>
          </ac:graphicFrameMkLst>
        </pc:graphicFrameChg>
      </pc:sldChg>
      <pc:sldChg chg="del">
        <pc:chgData name="Thomas Stockhammer" userId="2aa20ba2-ba43-46c1-9e8b-e40494025eed" providerId="ADAL" clId="{68EFDED6-B63A-46DD-9B8E-14A1DE67EAE0}" dt="2024-10-23T08:13:09.972" v="11" actId="47"/>
        <pc:sldMkLst>
          <pc:docMk/>
          <pc:sldMk cId="1134528833" sldId="2142533633"/>
        </pc:sldMkLst>
      </pc:sldChg>
      <pc:sldChg chg="del">
        <pc:chgData name="Thomas Stockhammer" userId="2aa20ba2-ba43-46c1-9e8b-e40494025eed" providerId="ADAL" clId="{68EFDED6-B63A-46DD-9B8E-14A1DE67EAE0}" dt="2024-10-23T08:13:09.972" v="11" actId="47"/>
        <pc:sldMkLst>
          <pc:docMk/>
          <pc:sldMk cId="2355304648" sldId="2142533634"/>
        </pc:sldMkLst>
      </pc:sldChg>
      <pc:sldChg chg="del">
        <pc:chgData name="Thomas Stockhammer" userId="2aa20ba2-ba43-46c1-9e8b-e40494025eed" providerId="ADAL" clId="{68EFDED6-B63A-46DD-9B8E-14A1DE67EAE0}" dt="2024-10-23T08:13:09.972" v="11" actId="47"/>
        <pc:sldMkLst>
          <pc:docMk/>
          <pc:sldMk cId="2477596186" sldId="2142533635"/>
        </pc:sldMkLst>
      </pc:sldChg>
      <pc:sldChg chg="del">
        <pc:chgData name="Thomas Stockhammer" userId="2aa20ba2-ba43-46c1-9e8b-e40494025eed" providerId="ADAL" clId="{68EFDED6-B63A-46DD-9B8E-14A1DE67EAE0}" dt="2024-10-23T08:13:09.972" v="11" actId="47"/>
        <pc:sldMkLst>
          <pc:docMk/>
          <pc:sldMk cId="834742398" sldId="2142533636"/>
        </pc:sldMkLst>
      </pc:sldChg>
      <pc:sldChg chg="del">
        <pc:chgData name="Thomas Stockhammer" userId="2aa20ba2-ba43-46c1-9e8b-e40494025eed" providerId="ADAL" clId="{68EFDED6-B63A-46DD-9B8E-14A1DE67EAE0}" dt="2024-10-23T08:13:09.972" v="11" actId="47"/>
        <pc:sldMkLst>
          <pc:docMk/>
          <pc:sldMk cId="4190495216" sldId="2142533637"/>
        </pc:sldMkLst>
      </pc:sldChg>
      <pc:sldChg chg="del">
        <pc:chgData name="Thomas Stockhammer" userId="2aa20ba2-ba43-46c1-9e8b-e40494025eed" providerId="ADAL" clId="{68EFDED6-B63A-46DD-9B8E-14A1DE67EAE0}" dt="2024-10-23T08:13:09.972" v="11" actId="47"/>
        <pc:sldMkLst>
          <pc:docMk/>
          <pc:sldMk cId="2131791691" sldId="2142533638"/>
        </pc:sldMkLst>
      </pc:sldChg>
      <pc:sldChg chg="del">
        <pc:chgData name="Thomas Stockhammer" userId="2aa20ba2-ba43-46c1-9e8b-e40494025eed" providerId="ADAL" clId="{68EFDED6-B63A-46DD-9B8E-14A1DE67EAE0}" dt="2024-10-23T08:13:09.972" v="11" actId="47"/>
        <pc:sldMkLst>
          <pc:docMk/>
          <pc:sldMk cId="3836082263" sldId="2142533639"/>
        </pc:sldMkLst>
      </pc:sldChg>
      <pc:sldChg chg="del">
        <pc:chgData name="Thomas Stockhammer" userId="2aa20ba2-ba43-46c1-9e8b-e40494025eed" providerId="ADAL" clId="{68EFDED6-B63A-46DD-9B8E-14A1DE67EAE0}" dt="2024-10-23T08:13:09.972" v="11" actId="47"/>
        <pc:sldMkLst>
          <pc:docMk/>
          <pc:sldMk cId="3902597691" sldId="2142533640"/>
        </pc:sldMkLst>
      </pc:sldChg>
      <pc:sldChg chg="del">
        <pc:chgData name="Thomas Stockhammer" userId="2aa20ba2-ba43-46c1-9e8b-e40494025eed" providerId="ADAL" clId="{68EFDED6-B63A-46DD-9B8E-14A1DE67EAE0}" dt="2024-10-23T08:13:09.972" v="11" actId="47"/>
        <pc:sldMkLst>
          <pc:docMk/>
          <pc:sldMk cId="1329477402" sldId="214253364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80E099-5F22-40AC-BA50-68BDEADD6688}"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en-US"/>
        </a:p>
      </dgm:t>
    </dgm:pt>
    <dgm:pt modelId="{3B55409B-C70F-4422-A6B3-0971FCBC1CF6}">
      <dgm:prSet/>
      <dgm:spPr/>
      <dgm:t>
        <a:bodyPr/>
        <a:lstStyle/>
        <a:p>
          <a:r>
            <a:rPr lang="de-DE" dirty="0"/>
            <a:t>To take into account this baseline call flow when defining Multi-CDN and CMMF in 5G Media Streaming</a:t>
          </a:r>
          <a:endParaRPr lang="en-US" dirty="0"/>
        </a:p>
      </dgm:t>
    </dgm:pt>
    <dgm:pt modelId="{9577B7AA-9318-4038-8ECA-1253008C2DD4}" type="parTrans" cxnId="{FFA93F9C-9FDE-4FA2-AF9E-10F96F1449CE}">
      <dgm:prSet/>
      <dgm:spPr/>
      <dgm:t>
        <a:bodyPr/>
        <a:lstStyle/>
        <a:p>
          <a:endParaRPr lang="en-US"/>
        </a:p>
      </dgm:t>
    </dgm:pt>
    <dgm:pt modelId="{776E573C-24E1-4C86-8B3D-F1F77D997E72}" type="sibTrans" cxnId="{FFA93F9C-9FDE-4FA2-AF9E-10F96F1449CE}">
      <dgm:prSet/>
      <dgm:spPr/>
      <dgm:t>
        <a:bodyPr/>
        <a:lstStyle/>
        <a:p>
          <a:endParaRPr lang="en-US"/>
        </a:p>
      </dgm:t>
    </dgm:pt>
    <dgm:pt modelId="{160F9190-3F2D-484F-B9DD-200DF79ED0D6}">
      <dgm:prSet/>
      <dgm:spPr/>
      <dgm:t>
        <a:bodyPr/>
        <a:lstStyle/>
        <a:p>
          <a:r>
            <a:rPr lang="de-DE" dirty="0"/>
            <a:t>To progress the work to map multi-CDN, CMMF and the CDP instantation to the 5G Media Streaming architecture</a:t>
          </a:r>
          <a:endParaRPr lang="en-US" dirty="0"/>
        </a:p>
      </dgm:t>
    </dgm:pt>
    <dgm:pt modelId="{80584704-ACCC-4E22-B0BC-93098D4FCEA9}" type="parTrans" cxnId="{4235F4EA-A644-4707-898F-F82AB455E3ED}">
      <dgm:prSet/>
      <dgm:spPr/>
      <dgm:t>
        <a:bodyPr/>
        <a:lstStyle/>
        <a:p>
          <a:endParaRPr lang="en-US"/>
        </a:p>
      </dgm:t>
    </dgm:pt>
    <dgm:pt modelId="{2E189FE7-24DA-4D9E-B188-53C7D3F6DA53}" type="sibTrans" cxnId="{4235F4EA-A644-4707-898F-F82AB455E3ED}">
      <dgm:prSet/>
      <dgm:spPr/>
      <dgm:t>
        <a:bodyPr/>
        <a:lstStyle/>
        <a:p>
          <a:endParaRPr lang="en-US"/>
        </a:p>
      </dgm:t>
    </dgm:pt>
    <dgm:pt modelId="{DBB63790-C6AD-4F14-A6A1-923976E57113}">
      <dgm:prSet/>
      <dgm:spPr/>
      <dgm:t>
        <a:bodyPr/>
        <a:lstStyle/>
        <a:p>
          <a:r>
            <a:rPr lang="de-DE" dirty="0"/>
            <a:t>To identify synergies with existing and deployed 3GPP specifications such as FLUTE, MBMS, TS 26.347 APIs etc</a:t>
          </a:r>
          <a:endParaRPr lang="en-US" dirty="0"/>
        </a:p>
      </dgm:t>
    </dgm:pt>
    <dgm:pt modelId="{237B4D98-5ABD-4EAC-A76B-16DFBDD8594C}" type="parTrans" cxnId="{24A890CE-BD0C-4A65-B6CB-8C5B37242876}">
      <dgm:prSet/>
      <dgm:spPr/>
      <dgm:t>
        <a:bodyPr/>
        <a:lstStyle/>
        <a:p>
          <a:endParaRPr lang="en-US"/>
        </a:p>
      </dgm:t>
    </dgm:pt>
    <dgm:pt modelId="{4FDA563F-983C-4720-A826-4EEEED45304D}" type="sibTrans" cxnId="{24A890CE-BD0C-4A65-B6CB-8C5B37242876}">
      <dgm:prSet/>
      <dgm:spPr/>
      <dgm:t>
        <a:bodyPr/>
        <a:lstStyle/>
        <a:p>
          <a:endParaRPr lang="en-US"/>
        </a:p>
      </dgm:t>
    </dgm:pt>
    <dgm:pt modelId="{63493F14-4AD7-4FDC-9D8D-F5835A48D0C0}" type="pres">
      <dgm:prSet presAssocID="{7380E099-5F22-40AC-BA50-68BDEADD6688}" presName="Name0" presStyleCnt="0">
        <dgm:presLayoutVars>
          <dgm:chMax val="7"/>
          <dgm:chPref val="7"/>
          <dgm:dir/>
        </dgm:presLayoutVars>
      </dgm:prSet>
      <dgm:spPr/>
    </dgm:pt>
    <dgm:pt modelId="{4493ED50-FD3B-4252-820C-8D781F05AF98}" type="pres">
      <dgm:prSet presAssocID="{7380E099-5F22-40AC-BA50-68BDEADD6688}" presName="Name1" presStyleCnt="0"/>
      <dgm:spPr/>
    </dgm:pt>
    <dgm:pt modelId="{C596A6BD-07FB-4D69-9B18-F52F404669AE}" type="pres">
      <dgm:prSet presAssocID="{7380E099-5F22-40AC-BA50-68BDEADD6688}" presName="cycle" presStyleCnt="0"/>
      <dgm:spPr/>
    </dgm:pt>
    <dgm:pt modelId="{BA2531C9-BFC4-4161-9880-FAC07E16BB86}" type="pres">
      <dgm:prSet presAssocID="{7380E099-5F22-40AC-BA50-68BDEADD6688}" presName="srcNode" presStyleLbl="node1" presStyleIdx="0" presStyleCnt="3"/>
      <dgm:spPr/>
    </dgm:pt>
    <dgm:pt modelId="{88271337-5FDA-4094-A893-C6B84AC0E993}" type="pres">
      <dgm:prSet presAssocID="{7380E099-5F22-40AC-BA50-68BDEADD6688}" presName="conn" presStyleLbl="parChTrans1D2" presStyleIdx="0" presStyleCnt="1"/>
      <dgm:spPr/>
    </dgm:pt>
    <dgm:pt modelId="{4A20E122-166A-410B-B838-F2ABE3F5A27F}" type="pres">
      <dgm:prSet presAssocID="{7380E099-5F22-40AC-BA50-68BDEADD6688}" presName="extraNode" presStyleLbl="node1" presStyleIdx="0" presStyleCnt="3"/>
      <dgm:spPr/>
    </dgm:pt>
    <dgm:pt modelId="{4CB86BE9-CFEE-48BC-920A-10C503B714F6}" type="pres">
      <dgm:prSet presAssocID="{7380E099-5F22-40AC-BA50-68BDEADD6688}" presName="dstNode" presStyleLbl="node1" presStyleIdx="0" presStyleCnt="3"/>
      <dgm:spPr/>
    </dgm:pt>
    <dgm:pt modelId="{1ABFA73E-2DB6-4D62-940F-4494E08EE4BC}" type="pres">
      <dgm:prSet presAssocID="{3B55409B-C70F-4422-A6B3-0971FCBC1CF6}" presName="text_1" presStyleLbl="node1" presStyleIdx="0" presStyleCnt="3">
        <dgm:presLayoutVars>
          <dgm:bulletEnabled val="1"/>
        </dgm:presLayoutVars>
      </dgm:prSet>
      <dgm:spPr/>
    </dgm:pt>
    <dgm:pt modelId="{9F5B61AB-1CFD-4C2E-A109-9CAEDA31D729}" type="pres">
      <dgm:prSet presAssocID="{3B55409B-C70F-4422-A6B3-0971FCBC1CF6}" presName="accent_1" presStyleCnt="0"/>
      <dgm:spPr/>
    </dgm:pt>
    <dgm:pt modelId="{8DAF5EA8-7CF3-4F6A-AAD0-62CD336BD6BF}" type="pres">
      <dgm:prSet presAssocID="{3B55409B-C70F-4422-A6B3-0971FCBC1CF6}" presName="accentRepeatNode" presStyleLbl="solidFgAcc1" presStyleIdx="0" presStyleCnt="3"/>
      <dgm:spPr/>
    </dgm:pt>
    <dgm:pt modelId="{F121C437-9A73-4B34-A64A-EE255B79680C}" type="pres">
      <dgm:prSet presAssocID="{160F9190-3F2D-484F-B9DD-200DF79ED0D6}" presName="text_2" presStyleLbl="node1" presStyleIdx="1" presStyleCnt="3">
        <dgm:presLayoutVars>
          <dgm:bulletEnabled val="1"/>
        </dgm:presLayoutVars>
      </dgm:prSet>
      <dgm:spPr/>
    </dgm:pt>
    <dgm:pt modelId="{5D76DC54-1FE0-4322-BB6C-2038A3C6483C}" type="pres">
      <dgm:prSet presAssocID="{160F9190-3F2D-484F-B9DD-200DF79ED0D6}" presName="accent_2" presStyleCnt="0"/>
      <dgm:spPr/>
    </dgm:pt>
    <dgm:pt modelId="{2625D2C6-C43D-4A9C-9DDD-B9B84F24FEC4}" type="pres">
      <dgm:prSet presAssocID="{160F9190-3F2D-484F-B9DD-200DF79ED0D6}" presName="accentRepeatNode" presStyleLbl="solidFgAcc1" presStyleIdx="1" presStyleCnt="3"/>
      <dgm:spPr/>
    </dgm:pt>
    <dgm:pt modelId="{A75E9C7E-0E65-4901-86BE-D15234FEBDF2}" type="pres">
      <dgm:prSet presAssocID="{DBB63790-C6AD-4F14-A6A1-923976E57113}" presName="text_3" presStyleLbl="node1" presStyleIdx="2" presStyleCnt="3">
        <dgm:presLayoutVars>
          <dgm:bulletEnabled val="1"/>
        </dgm:presLayoutVars>
      </dgm:prSet>
      <dgm:spPr/>
    </dgm:pt>
    <dgm:pt modelId="{E36EC399-449D-4A76-84DB-F3818262997B}" type="pres">
      <dgm:prSet presAssocID="{DBB63790-C6AD-4F14-A6A1-923976E57113}" presName="accent_3" presStyleCnt="0"/>
      <dgm:spPr/>
    </dgm:pt>
    <dgm:pt modelId="{86C44AE7-4D97-41D4-B2F4-037941926463}" type="pres">
      <dgm:prSet presAssocID="{DBB63790-C6AD-4F14-A6A1-923976E57113}" presName="accentRepeatNode" presStyleLbl="solidFgAcc1" presStyleIdx="2" presStyleCnt="3"/>
      <dgm:spPr/>
    </dgm:pt>
  </dgm:ptLst>
  <dgm:cxnLst>
    <dgm:cxn modelId="{5C1EB130-C853-4B93-8A2D-EA01E5BE6BBE}" type="presOf" srcId="{3B55409B-C70F-4422-A6B3-0971FCBC1CF6}" destId="{1ABFA73E-2DB6-4D62-940F-4494E08EE4BC}" srcOrd="0" destOrd="0" presId="urn:microsoft.com/office/officeart/2008/layout/VerticalCurvedList"/>
    <dgm:cxn modelId="{7E56A14A-FE01-4EE1-9386-42199669F266}" type="presOf" srcId="{7380E099-5F22-40AC-BA50-68BDEADD6688}" destId="{63493F14-4AD7-4FDC-9D8D-F5835A48D0C0}" srcOrd="0" destOrd="0" presId="urn:microsoft.com/office/officeart/2008/layout/VerticalCurvedList"/>
    <dgm:cxn modelId="{74F44178-0397-4DC6-BA28-6FDEE839BE11}" type="presOf" srcId="{160F9190-3F2D-484F-B9DD-200DF79ED0D6}" destId="{F121C437-9A73-4B34-A64A-EE255B79680C}" srcOrd="0" destOrd="0" presId="urn:microsoft.com/office/officeart/2008/layout/VerticalCurvedList"/>
    <dgm:cxn modelId="{FFA93F9C-9FDE-4FA2-AF9E-10F96F1449CE}" srcId="{7380E099-5F22-40AC-BA50-68BDEADD6688}" destId="{3B55409B-C70F-4422-A6B3-0971FCBC1CF6}" srcOrd="0" destOrd="0" parTransId="{9577B7AA-9318-4038-8ECA-1253008C2DD4}" sibTransId="{776E573C-24E1-4C86-8B3D-F1F77D997E72}"/>
    <dgm:cxn modelId="{F97462B7-978D-4329-92F3-D6784956987E}" type="presOf" srcId="{776E573C-24E1-4C86-8B3D-F1F77D997E72}" destId="{88271337-5FDA-4094-A893-C6B84AC0E993}" srcOrd="0" destOrd="0" presId="urn:microsoft.com/office/officeart/2008/layout/VerticalCurvedList"/>
    <dgm:cxn modelId="{24A890CE-BD0C-4A65-B6CB-8C5B37242876}" srcId="{7380E099-5F22-40AC-BA50-68BDEADD6688}" destId="{DBB63790-C6AD-4F14-A6A1-923976E57113}" srcOrd="2" destOrd="0" parTransId="{237B4D98-5ABD-4EAC-A76B-16DFBDD8594C}" sibTransId="{4FDA563F-983C-4720-A826-4EEEED45304D}"/>
    <dgm:cxn modelId="{31E7D9DB-F0AB-416F-9E55-8535DDE68747}" type="presOf" srcId="{DBB63790-C6AD-4F14-A6A1-923976E57113}" destId="{A75E9C7E-0E65-4901-86BE-D15234FEBDF2}" srcOrd="0" destOrd="0" presId="urn:microsoft.com/office/officeart/2008/layout/VerticalCurvedList"/>
    <dgm:cxn modelId="{4235F4EA-A644-4707-898F-F82AB455E3ED}" srcId="{7380E099-5F22-40AC-BA50-68BDEADD6688}" destId="{160F9190-3F2D-484F-B9DD-200DF79ED0D6}" srcOrd="1" destOrd="0" parTransId="{80584704-ACCC-4E22-B0BC-93098D4FCEA9}" sibTransId="{2E189FE7-24DA-4D9E-B188-53C7D3F6DA53}"/>
    <dgm:cxn modelId="{C3BF049F-90A7-46C1-B355-7E3EDDBCA4F7}" type="presParOf" srcId="{63493F14-4AD7-4FDC-9D8D-F5835A48D0C0}" destId="{4493ED50-FD3B-4252-820C-8D781F05AF98}" srcOrd="0" destOrd="0" presId="urn:microsoft.com/office/officeart/2008/layout/VerticalCurvedList"/>
    <dgm:cxn modelId="{296F504F-6998-4ADE-A64A-47B19C546E1E}" type="presParOf" srcId="{4493ED50-FD3B-4252-820C-8D781F05AF98}" destId="{C596A6BD-07FB-4D69-9B18-F52F404669AE}" srcOrd="0" destOrd="0" presId="urn:microsoft.com/office/officeart/2008/layout/VerticalCurvedList"/>
    <dgm:cxn modelId="{215CDA7A-FA74-495E-84FF-C60695A1E570}" type="presParOf" srcId="{C596A6BD-07FB-4D69-9B18-F52F404669AE}" destId="{BA2531C9-BFC4-4161-9880-FAC07E16BB86}" srcOrd="0" destOrd="0" presId="urn:microsoft.com/office/officeart/2008/layout/VerticalCurvedList"/>
    <dgm:cxn modelId="{CC56B2E6-C3D8-4D4A-BE09-93D62B9F429D}" type="presParOf" srcId="{C596A6BD-07FB-4D69-9B18-F52F404669AE}" destId="{88271337-5FDA-4094-A893-C6B84AC0E993}" srcOrd="1" destOrd="0" presId="urn:microsoft.com/office/officeart/2008/layout/VerticalCurvedList"/>
    <dgm:cxn modelId="{947967C6-5650-4DF4-ACDC-C45098211416}" type="presParOf" srcId="{C596A6BD-07FB-4D69-9B18-F52F404669AE}" destId="{4A20E122-166A-410B-B838-F2ABE3F5A27F}" srcOrd="2" destOrd="0" presId="urn:microsoft.com/office/officeart/2008/layout/VerticalCurvedList"/>
    <dgm:cxn modelId="{6EA8F01C-76EA-46B7-85D9-4331D3F5B46B}" type="presParOf" srcId="{C596A6BD-07FB-4D69-9B18-F52F404669AE}" destId="{4CB86BE9-CFEE-48BC-920A-10C503B714F6}" srcOrd="3" destOrd="0" presId="urn:microsoft.com/office/officeart/2008/layout/VerticalCurvedList"/>
    <dgm:cxn modelId="{F8ED873B-5D55-400E-B580-273DC8E759F4}" type="presParOf" srcId="{4493ED50-FD3B-4252-820C-8D781F05AF98}" destId="{1ABFA73E-2DB6-4D62-940F-4494E08EE4BC}" srcOrd="1" destOrd="0" presId="urn:microsoft.com/office/officeart/2008/layout/VerticalCurvedList"/>
    <dgm:cxn modelId="{DD67A534-2834-412C-B9A5-7CA11F496238}" type="presParOf" srcId="{4493ED50-FD3B-4252-820C-8D781F05AF98}" destId="{9F5B61AB-1CFD-4C2E-A109-9CAEDA31D729}" srcOrd="2" destOrd="0" presId="urn:microsoft.com/office/officeart/2008/layout/VerticalCurvedList"/>
    <dgm:cxn modelId="{042C9144-F358-4D7D-BBFC-57BE6CE49994}" type="presParOf" srcId="{9F5B61AB-1CFD-4C2E-A109-9CAEDA31D729}" destId="{8DAF5EA8-7CF3-4F6A-AAD0-62CD336BD6BF}" srcOrd="0" destOrd="0" presId="urn:microsoft.com/office/officeart/2008/layout/VerticalCurvedList"/>
    <dgm:cxn modelId="{73F407B3-F423-46EE-A0A1-D594E11C5F2A}" type="presParOf" srcId="{4493ED50-FD3B-4252-820C-8D781F05AF98}" destId="{F121C437-9A73-4B34-A64A-EE255B79680C}" srcOrd="3" destOrd="0" presId="urn:microsoft.com/office/officeart/2008/layout/VerticalCurvedList"/>
    <dgm:cxn modelId="{51AF0312-23B4-41FF-B074-173B77C7E48D}" type="presParOf" srcId="{4493ED50-FD3B-4252-820C-8D781F05AF98}" destId="{5D76DC54-1FE0-4322-BB6C-2038A3C6483C}" srcOrd="4" destOrd="0" presId="urn:microsoft.com/office/officeart/2008/layout/VerticalCurvedList"/>
    <dgm:cxn modelId="{C9F4AACE-0EE8-4AFE-AE63-73FE3AB87B9C}" type="presParOf" srcId="{5D76DC54-1FE0-4322-BB6C-2038A3C6483C}" destId="{2625D2C6-C43D-4A9C-9DDD-B9B84F24FEC4}" srcOrd="0" destOrd="0" presId="urn:microsoft.com/office/officeart/2008/layout/VerticalCurvedList"/>
    <dgm:cxn modelId="{8B9BFDB7-2D06-4B77-BF9B-8C8A051159A9}" type="presParOf" srcId="{4493ED50-FD3B-4252-820C-8D781F05AF98}" destId="{A75E9C7E-0E65-4901-86BE-D15234FEBDF2}" srcOrd="5" destOrd="0" presId="urn:microsoft.com/office/officeart/2008/layout/VerticalCurvedList"/>
    <dgm:cxn modelId="{1C9D104A-870F-4050-8739-0FAEBCA30472}" type="presParOf" srcId="{4493ED50-FD3B-4252-820C-8D781F05AF98}" destId="{E36EC399-449D-4A76-84DB-F3818262997B}" srcOrd="6" destOrd="0" presId="urn:microsoft.com/office/officeart/2008/layout/VerticalCurvedList"/>
    <dgm:cxn modelId="{F8F0454C-C6AE-4206-AD26-4FCC207FF72B}" type="presParOf" srcId="{E36EC399-449D-4A76-84DB-F3818262997B}" destId="{86C44AE7-4D97-41D4-B2F4-03794192646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271337-5FDA-4094-A893-C6B84AC0E993}">
      <dsp:nvSpPr>
        <dsp:cNvPr id="0" name=""/>
        <dsp:cNvSpPr/>
      </dsp:nvSpPr>
      <dsp:spPr>
        <a:xfrm>
          <a:off x="-6125176" y="-937410"/>
          <a:ext cx="7293488" cy="7293488"/>
        </a:xfrm>
        <a:prstGeom prst="blockArc">
          <a:avLst>
            <a:gd name="adj1" fmla="val 18900000"/>
            <a:gd name="adj2" fmla="val 2700000"/>
            <a:gd name="adj3" fmla="val 296"/>
          </a:avLst>
        </a:pr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ABFA73E-2DB6-4D62-940F-4494E08EE4BC}">
      <dsp:nvSpPr>
        <dsp:cNvPr id="0" name=""/>
        <dsp:cNvSpPr/>
      </dsp:nvSpPr>
      <dsp:spPr>
        <a:xfrm>
          <a:off x="752110" y="541866"/>
          <a:ext cx="7301111" cy="1083733"/>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60960" rIns="60960" bIns="60960" numCol="1" spcCol="1270" anchor="ctr" anchorCtr="0">
          <a:noAutofit/>
        </a:bodyPr>
        <a:lstStyle/>
        <a:p>
          <a:pPr marL="0" lvl="0" indent="0" algn="l" defTabSz="1066800">
            <a:lnSpc>
              <a:spcPct val="90000"/>
            </a:lnSpc>
            <a:spcBef>
              <a:spcPct val="0"/>
            </a:spcBef>
            <a:spcAft>
              <a:spcPct val="35000"/>
            </a:spcAft>
            <a:buNone/>
          </a:pPr>
          <a:r>
            <a:rPr lang="de-DE" sz="2400" kern="1200" dirty="0"/>
            <a:t>To take into account this baseline call flow when defining Multi-CDN and CMMF in 5G Media Streaming</a:t>
          </a:r>
          <a:endParaRPr lang="en-US" sz="2400" kern="1200" dirty="0"/>
        </a:p>
      </dsp:txBody>
      <dsp:txXfrm>
        <a:off x="752110" y="541866"/>
        <a:ext cx="7301111" cy="1083733"/>
      </dsp:txXfrm>
    </dsp:sp>
    <dsp:sp modelId="{8DAF5EA8-7CF3-4F6A-AAD0-62CD336BD6BF}">
      <dsp:nvSpPr>
        <dsp:cNvPr id="0" name=""/>
        <dsp:cNvSpPr/>
      </dsp:nvSpPr>
      <dsp:spPr>
        <a:xfrm>
          <a:off x="74777" y="406400"/>
          <a:ext cx="1354666" cy="1354666"/>
        </a:xfrm>
        <a:prstGeom prst="ellipse">
          <a:avLst/>
        </a:prstGeom>
        <a:solidFill>
          <a:schemeClr val="lt2">
            <a:hueOff val="0"/>
            <a:satOff val="0"/>
            <a:lumOff val="0"/>
            <a:alphaOff val="0"/>
          </a:schemeClr>
        </a:solidFill>
        <a:ln w="1079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21C437-9A73-4B34-A64A-EE255B79680C}">
      <dsp:nvSpPr>
        <dsp:cNvPr id="0" name=""/>
        <dsp:cNvSpPr/>
      </dsp:nvSpPr>
      <dsp:spPr>
        <a:xfrm>
          <a:off x="1146048" y="2167466"/>
          <a:ext cx="6907174" cy="1083733"/>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60960" rIns="60960" bIns="60960" numCol="1" spcCol="1270" anchor="ctr" anchorCtr="0">
          <a:noAutofit/>
        </a:bodyPr>
        <a:lstStyle/>
        <a:p>
          <a:pPr marL="0" lvl="0" indent="0" algn="l" defTabSz="1066800">
            <a:lnSpc>
              <a:spcPct val="90000"/>
            </a:lnSpc>
            <a:spcBef>
              <a:spcPct val="0"/>
            </a:spcBef>
            <a:spcAft>
              <a:spcPct val="35000"/>
            </a:spcAft>
            <a:buNone/>
          </a:pPr>
          <a:r>
            <a:rPr lang="de-DE" sz="2400" kern="1200" dirty="0"/>
            <a:t>To progress the work to map multi-CDN, CMMF and the CDP instantation to the 5G Media Streaming architecture</a:t>
          </a:r>
          <a:endParaRPr lang="en-US" sz="2400" kern="1200" dirty="0"/>
        </a:p>
      </dsp:txBody>
      <dsp:txXfrm>
        <a:off x="1146048" y="2167466"/>
        <a:ext cx="6907174" cy="1083733"/>
      </dsp:txXfrm>
    </dsp:sp>
    <dsp:sp modelId="{2625D2C6-C43D-4A9C-9DDD-B9B84F24FEC4}">
      <dsp:nvSpPr>
        <dsp:cNvPr id="0" name=""/>
        <dsp:cNvSpPr/>
      </dsp:nvSpPr>
      <dsp:spPr>
        <a:xfrm>
          <a:off x="468714" y="2032000"/>
          <a:ext cx="1354666" cy="1354666"/>
        </a:xfrm>
        <a:prstGeom prst="ellipse">
          <a:avLst/>
        </a:prstGeom>
        <a:solidFill>
          <a:schemeClr val="lt2">
            <a:hueOff val="0"/>
            <a:satOff val="0"/>
            <a:lumOff val="0"/>
            <a:alphaOff val="0"/>
          </a:schemeClr>
        </a:solidFill>
        <a:ln w="1079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5E9C7E-0E65-4901-86BE-D15234FEBDF2}">
      <dsp:nvSpPr>
        <dsp:cNvPr id="0" name=""/>
        <dsp:cNvSpPr/>
      </dsp:nvSpPr>
      <dsp:spPr>
        <a:xfrm>
          <a:off x="752110" y="3793066"/>
          <a:ext cx="7301111" cy="1083733"/>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60960" rIns="60960" bIns="60960" numCol="1" spcCol="1270" anchor="ctr" anchorCtr="0">
          <a:noAutofit/>
        </a:bodyPr>
        <a:lstStyle/>
        <a:p>
          <a:pPr marL="0" lvl="0" indent="0" algn="l" defTabSz="1066800">
            <a:lnSpc>
              <a:spcPct val="90000"/>
            </a:lnSpc>
            <a:spcBef>
              <a:spcPct val="0"/>
            </a:spcBef>
            <a:spcAft>
              <a:spcPct val="35000"/>
            </a:spcAft>
            <a:buNone/>
          </a:pPr>
          <a:r>
            <a:rPr lang="de-DE" sz="2400" kern="1200" dirty="0"/>
            <a:t>To identify synergies with existing and deployed 3GPP specifications such as FLUTE, MBMS, TS 26.347 APIs etc</a:t>
          </a:r>
          <a:endParaRPr lang="en-US" sz="2400" kern="1200" dirty="0"/>
        </a:p>
      </dsp:txBody>
      <dsp:txXfrm>
        <a:off x="752110" y="3793066"/>
        <a:ext cx="7301111" cy="1083733"/>
      </dsp:txXfrm>
    </dsp:sp>
    <dsp:sp modelId="{86C44AE7-4D97-41D4-B2F4-037941926463}">
      <dsp:nvSpPr>
        <dsp:cNvPr id="0" name=""/>
        <dsp:cNvSpPr/>
      </dsp:nvSpPr>
      <dsp:spPr>
        <a:xfrm>
          <a:off x="74777" y="3657600"/>
          <a:ext cx="1354666" cy="1354666"/>
        </a:xfrm>
        <a:prstGeom prst="ellipse">
          <a:avLst/>
        </a:prstGeom>
        <a:solidFill>
          <a:schemeClr val="lt2">
            <a:hueOff val="0"/>
            <a:satOff val="0"/>
            <a:lumOff val="0"/>
            <a:alphaOff val="0"/>
          </a:schemeClr>
        </a:solidFill>
        <a:ln w="1079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10/23/2024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23.10.2024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2" Type="http://schemas.openxmlformats.org/officeDocument/2006/relationships/hyperlink" Target="https://www.etsi.org/deliver/etsi_ts/103900_103999/103973/01.01.01_60/ts_103973v010101p.pdf"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bin"/><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F3FC3-B665-54DE-08CF-ABF7D6F5B8D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7DD20C9-CA51-0AB5-DB50-602E32445D2F}"/>
              </a:ext>
            </a:extLst>
          </p:cNvPr>
          <p:cNvSpPr>
            <a:spLocks noGrp="1"/>
          </p:cNvSpPr>
          <p:nvPr>
            <p:ph type="body" sz="quarter" idx="10"/>
          </p:nvPr>
        </p:nvSpPr>
        <p:spPr/>
        <p:txBody>
          <a:bodyPr/>
          <a:lstStyle/>
          <a:p>
            <a:r>
              <a:rPr lang="de-DE" dirty="0"/>
              <a:t>Source: Qualcomm Germany</a:t>
            </a:r>
          </a:p>
          <a:p>
            <a:r>
              <a:rPr lang="de-DE" dirty="0"/>
              <a:t>Agenda Item: 2.6</a:t>
            </a:r>
            <a:endParaRPr lang="en-US" dirty="0"/>
          </a:p>
        </p:txBody>
      </p:sp>
      <p:sp>
        <p:nvSpPr>
          <p:cNvPr id="12" name="Text Placeholder 11">
            <a:extLst>
              <a:ext uri="{FF2B5EF4-FFF2-40B4-BE49-F238E27FC236}">
                <a16:creationId xmlns:a16="http://schemas.microsoft.com/office/drawing/2014/main" id="{64201C05-9FC1-D941-2FAD-249390338640}"/>
              </a:ext>
            </a:extLst>
          </p:cNvPr>
          <p:cNvSpPr>
            <a:spLocks noGrp="1"/>
          </p:cNvSpPr>
          <p:nvPr>
            <p:ph type="body" sz="quarter" idx="13"/>
          </p:nvPr>
        </p:nvSpPr>
        <p:spPr>
          <a:xfrm>
            <a:off x="3990975" y="840539"/>
            <a:ext cx="2867025" cy="262176"/>
          </a:xfrm>
        </p:spPr>
        <p:txBody>
          <a:bodyPr/>
          <a:lstStyle/>
          <a:p>
            <a:r>
              <a:rPr lang="en-US" dirty="0"/>
              <a:t>Online, 24 October 2024</a:t>
            </a:r>
          </a:p>
        </p:txBody>
      </p:sp>
      <p:sp>
        <p:nvSpPr>
          <p:cNvPr id="3" name="Title 2">
            <a:extLst>
              <a:ext uri="{FF2B5EF4-FFF2-40B4-BE49-F238E27FC236}">
                <a16:creationId xmlns:a16="http://schemas.microsoft.com/office/drawing/2014/main" id="{15FD3FE4-9DD9-E701-E3AB-049CF4D75C22}"/>
              </a:ext>
            </a:extLst>
          </p:cNvPr>
          <p:cNvSpPr>
            <a:spLocks noGrp="1"/>
          </p:cNvSpPr>
          <p:nvPr>
            <p:ph type="title"/>
          </p:nvPr>
        </p:nvSpPr>
        <p:spPr/>
        <p:txBody>
          <a:bodyPr/>
          <a:lstStyle/>
          <a:p>
            <a:r>
              <a:rPr lang="en-US" dirty="0"/>
              <a:t>[FS_AMD] CDP Instantiation of CMMF</a:t>
            </a:r>
          </a:p>
        </p:txBody>
      </p:sp>
      <p:sp>
        <p:nvSpPr>
          <p:cNvPr id="11" name="Text Placeholder 10">
            <a:extLst>
              <a:ext uri="{FF2B5EF4-FFF2-40B4-BE49-F238E27FC236}">
                <a16:creationId xmlns:a16="http://schemas.microsoft.com/office/drawing/2014/main" id="{CF112EF4-285B-B4A1-6F0C-159E3FF16CE1}"/>
              </a:ext>
            </a:extLst>
          </p:cNvPr>
          <p:cNvSpPr>
            <a:spLocks noGrp="1"/>
          </p:cNvSpPr>
          <p:nvPr>
            <p:ph type="body" sz="quarter" idx="12"/>
          </p:nvPr>
        </p:nvSpPr>
        <p:spPr/>
        <p:txBody>
          <a:bodyPr/>
          <a:lstStyle/>
          <a:p>
            <a:r>
              <a:rPr lang="en-US" dirty="0"/>
              <a:t>3GPP SA4 MBS SWG Post SA4#129-e</a:t>
            </a:r>
          </a:p>
        </p:txBody>
      </p:sp>
      <p:sp>
        <p:nvSpPr>
          <p:cNvPr id="14" name="Text Placeholder 11">
            <a:extLst>
              <a:ext uri="{FF2B5EF4-FFF2-40B4-BE49-F238E27FC236}">
                <a16:creationId xmlns:a16="http://schemas.microsoft.com/office/drawing/2014/main" id="{2E78CEFC-32C7-F0AC-2470-088F39D4C33B}"/>
              </a:ext>
            </a:extLst>
          </p:cNvPr>
          <p:cNvSpPr txBox="1">
            <a:spLocks/>
          </p:cNvSpPr>
          <p:nvPr/>
        </p:nvSpPr>
        <p:spPr bwMode="gray">
          <a:xfrm>
            <a:off x="9001125" y="494463"/>
            <a:ext cx="2867025" cy="262176"/>
          </a:xfrm>
          <a:prstGeom prst="rect">
            <a:avLst/>
          </a:prstGeom>
        </p:spPr>
        <p:txBody>
          <a:bodyPr vert="horz" wrap="none" lIns="0" tIns="0" rIns="0" bIns="0" rtlCol="0">
            <a:noAutofit/>
          </a:bodyPr>
          <a:lstStyle>
            <a:lvl1pPr marL="0" indent="0" algn="r" defTabSz="914400" rtl="0" eaLnBrk="1" latinLnBrk="0" hangingPunct="1">
              <a:lnSpc>
                <a:spcPct val="87000"/>
              </a:lnSpc>
              <a:spcBef>
                <a:spcPts val="0"/>
              </a:spcBef>
              <a:spcAft>
                <a:spcPts val="300"/>
              </a:spcAft>
              <a:buClrTx/>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spcAft>
                <a:spcPts val="225"/>
              </a:spcAft>
              <a:buClrTx/>
              <a:buFont typeface="Arial" panose="020B0604020202020204" pitchFamily="34" charset="0"/>
              <a:buNone/>
              <a:tabLst>
                <a:tab pos="2003425" algn="l"/>
              </a:tabLst>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spcAft>
                <a:spcPts val="150"/>
              </a:spcAft>
              <a:buClrTx/>
              <a:buFont typeface="Arial"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spcAft>
                <a:spcPts val="75"/>
              </a:spcAft>
              <a:buClrTx/>
              <a:buFont typeface="Arial" panose="020B0604020202020204" pitchFamily="34" charset="0"/>
              <a:buNone/>
              <a:tabLst/>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spcAft>
                <a:spcPts val="300"/>
              </a:spcAft>
              <a:buClrTx/>
              <a:buFont typeface="Arial" panose="020B0604020202020204" pitchFamily="34" charset="0"/>
              <a:buNone/>
              <a:tabLst/>
              <a:defRPr sz="1600" b="1" kern="1200" spc="6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S4aI240196</a:t>
            </a:r>
          </a:p>
        </p:txBody>
      </p:sp>
    </p:spTree>
    <p:extLst>
      <p:ext uri="{BB962C8B-B14F-4D97-AF65-F5344CB8AC3E}">
        <p14:creationId xmlns:p14="http://schemas.microsoft.com/office/powerpoint/2010/main" val="64783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D09264-5ECF-C3E1-260B-DAD386D753C6}"/>
              </a:ext>
            </a:extLst>
          </p:cNvPr>
          <p:cNvSpPr/>
          <p:nvPr/>
        </p:nvSpPr>
        <p:spPr>
          <a:xfrm>
            <a:off x="3292941"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 name="Rectangle 5">
            <a:extLst>
              <a:ext uri="{FF2B5EF4-FFF2-40B4-BE49-F238E27FC236}">
                <a16:creationId xmlns:a16="http://schemas.microsoft.com/office/drawing/2014/main" id="{740F2F8C-D72A-F13A-5404-96DE1D0186BF}"/>
              </a:ext>
            </a:extLst>
          </p:cNvPr>
          <p:cNvSpPr/>
          <p:nvPr/>
        </p:nvSpPr>
        <p:spPr>
          <a:xfrm>
            <a:off x="3519364"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 name="Rectangle 6">
            <a:extLst>
              <a:ext uri="{FF2B5EF4-FFF2-40B4-BE49-F238E27FC236}">
                <a16:creationId xmlns:a16="http://schemas.microsoft.com/office/drawing/2014/main" id="{95B41A0A-8B53-5169-D566-5A51CB9C5195}"/>
              </a:ext>
            </a:extLst>
          </p:cNvPr>
          <p:cNvSpPr/>
          <p:nvPr/>
        </p:nvSpPr>
        <p:spPr>
          <a:xfrm>
            <a:off x="3745787"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 name="Rectangle 7">
            <a:extLst>
              <a:ext uri="{FF2B5EF4-FFF2-40B4-BE49-F238E27FC236}">
                <a16:creationId xmlns:a16="http://schemas.microsoft.com/office/drawing/2014/main" id="{F3E05223-6C55-3880-5E2E-F4A2049D16AD}"/>
              </a:ext>
            </a:extLst>
          </p:cNvPr>
          <p:cNvSpPr/>
          <p:nvPr/>
        </p:nvSpPr>
        <p:spPr>
          <a:xfrm>
            <a:off x="3972210" y="352721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9" name="Rectangle 8">
            <a:extLst>
              <a:ext uri="{FF2B5EF4-FFF2-40B4-BE49-F238E27FC236}">
                <a16:creationId xmlns:a16="http://schemas.microsoft.com/office/drawing/2014/main" id="{2A7EF220-D0E7-0265-9C39-961987A2783B}"/>
              </a:ext>
            </a:extLst>
          </p:cNvPr>
          <p:cNvSpPr/>
          <p:nvPr/>
        </p:nvSpPr>
        <p:spPr>
          <a:xfrm>
            <a:off x="3315153"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0" name="Rectangle 9">
            <a:extLst>
              <a:ext uri="{FF2B5EF4-FFF2-40B4-BE49-F238E27FC236}">
                <a16:creationId xmlns:a16="http://schemas.microsoft.com/office/drawing/2014/main" id="{2D6A159D-3C96-857F-AAB1-C886FBDF92BE}"/>
              </a:ext>
            </a:extLst>
          </p:cNvPr>
          <p:cNvSpPr/>
          <p:nvPr/>
        </p:nvSpPr>
        <p:spPr>
          <a:xfrm>
            <a:off x="3541576"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1" name="Rectangle 10">
            <a:extLst>
              <a:ext uri="{FF2B5EF4-FFF2-40B4-BE49-F238E27FC236}">
                <a16:creationId xmlns:a16="http://schemas.microsoft.com/office/drawing/2014/main" id="{D5E3A19C-D78C-0AD6-1022-0A3C3BBA631B}"/>
              </a:ext>
            </a:extLst>
          </p:cNvPr>
          <p:cNvSpPr/>
          <p:nvPr/>
        </p:nvSpPr>
        <p:spPr>
          <a:xfrm>
            <a:off x="3767999" y="4396993"/>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2" name="Rectangle 11">
            <a:extLst>
              <a:ext uri="{FF2B5EF4-FFF2-40B4-BE49-F238E27FC236}">
                <a16:creationId xmlns:a16="http://schemas.microsoft.com/office/drawing/2014/main" id="{1EADF1B2-331F-06C0-0329-8B6549F6971F}"/>
              </a:ext>
            </a:extLst>
          </p:cNvPr>
          <p:cNvSpPr/>
          <p:nvPr/>
        </p:nvSpPr>
        <p:spPr>
          <a:xfrm>
            <a:off x="3317606"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EC43FFD5-0575-0AA0-D143-2818A87FCA8A}"/>
              </a:ext>
            </a:extLst>
          </p:cNvPr>
          <p:cNvSpPr/>
          <p:nvPr/>
        </p:nvSpPr>
        <p:spPr>
          <a:xfrm>
            <a:off x="3544029"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F8349295-D3D1-D0EC-03F6-F4516311100F}"/>
              </a:ext>
            </a:extLst>
          </p:cNvPr>
          <p:cNvSpPr/>
          <p:nvPr/>
        </p:nvSpPr>
        <p:spPr>
          <a:xfrm>
            <a:off x="3770452" y="5192479"/>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5" name="Rectangle 14">
            <a:extLst>
              <a:ext uri="{FF2B5EF4-FFF2-40B4-BE49-F238E27FC236}">
                <a16:creationId xmlns:a16="http://schemas.microsoft.com/office/drawing/2014/main" id="{14883B98-1A8B-607A-BAB1-C819F17DD8E9}"/>
              </a:ext>
            </a:extLst>
          </p:cNvPr>
          <p:cNvSpPr/>
          <p:nvPr/>
        </p:nvSpPr>
        <p:spPr>
          <a:xfrm>
            <a:off x="3994421"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6" name="Rectangle 15">
            <a:extLst>
              <a:ext uri="{FF2B5EF4-FFF2-40B4-BE49-F238E27FC236}">
                <a16:creationId xmlns:a16="http://schemas.microsoft.com/office/drawing/2014/main" id="{D7472513-4A4C-F32F-5968-BE9A96A87ED4}"/>
              </a:ext>
            </a:extLst>
          </p:cNvPr>
          <p:cNvSpPr/>
          <p:nvPr/>
        </p:nvSpPr>
        <p:spPr>
          <a:xfrm>
            <a:off x="3996873"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7" name="Rectangle 16">
            <a:extLst>
              <a:ext uri="{FF2B5EF4-FFF2-40B4-BE49-F238E27FC236}">
                <a16:creationId xmlns:a16="http://schemas.microsoft.com/office/drawing/2014/main" id="{88538FA0-F258-8AEB-7453-E9351174DF5E}"/>
              </a:ext>
            </a:extLst>
          </p:cNvPr>
          <p:cNvSpPr/>
          <p:nvPr/>
        </p:nvSpPr>
        <p:spPr>
          <a:xfrm>
            <a:off x="4198633"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8" name="Rectangle 17">
            <a:extLst>
              <a:ext uri="{FF2B5EF4-FFF2-40B4-BE49-F238E27FC236}">
                <a16:creationId xmlns:a16="http://schemas.microsoft.com/office/drawing/2014/main" id="{E5B1F181-DF8F-53D4-2A4B-FC746F6D7AA5}"/>
              </a:ext>
            </a:extLst>
          </p:cNvPr>
          <p:cNvSpPr/>
          <p:nvPr/>
        </p:nvSpPr>
        <p:spPr>
          <a:xfrm>
            <a:off x="4220843"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9" name="Rectangle 18">
            <a:extLst>
              <a:ext uri="{FF2B5EF4-FFF2-40B4-BE49-F238E27FC236}">
                <a16:creationId xmlns:a16="http://schemas.microsoft.com/office/drawing/2014/main" id="{7CB01A19-C15F-0DA7-C9B6-0A5C63E4C8C6}"/>
              </a:ext>
            </a:extLst>
          </p:cNvPr>
          <p:cNvSpPr/>
          <p:nvPr/>
        </p:nvSpPr>
        <p:spPr>
          <a:xfrm>
            <a:off x="4223296"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0" name="Rectangle 19">
            <a:extLst>
              <a:ext uri="{FF2B5EF4-FFF2-40B4-BE49-F238E27FC236}">
                <a16:creationId xmlns:a16="http://schemas.microsoft.com/office/drawing/2014/main" id="{C83E0A75-880E-77BF-4B15-55260BC533C4}"/>
              </a:ext>
            </a:extLst>
          </p:cNvPr>
          <p:cNvSpPr/>
          <p:nvPr/>
        </p:nvSpPr>
        <p:spPr>
          <a:xfrm>
            <a:off x="4449717" y="5192479"/>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1" name="Rectangle 20">
            <a:extLst>
              <a:ext uri="{FF2B5EF4-FFF2-40B4-BE49-F238E27FC236}">
                <a16:creationId xmlns:a16="http://schemas.microsoft.com/office/drawing/2014/main" id="{61616DC3-EC3E-9E06-412B-9820F9181AB4}"/>
              </a:ext>
            </a:extLst>
          </p:cNvPr>
          <p:cNvSpPr/>
          <p:nvPr/>
        </p:nvSpPr>
        <p:spPr>
          <a:xfrm>
            <a:off x="4425052"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2" name="Rectangle 21">
            <a:extLst>
              <a:ext uri="{FF2B5EF4-FFF2-40B4-BE49-F238E27FC236}">
                <a16:creationId xmlns:a16="http://schemas.microsoft.com/office/drawing/2014/main" id="{9CA14FE1-5C26-76A3-8FA1-AA5A8690C95E}"/>
              </a:ext>
            </a:extLst>
          </p:cNvPr>
          <p:cNvSpPr/>
          <p:nvPr/>
        </p:nvSpPr>
        <p:spPr>
          <a:xfrm>
            <a:off x="4651475" y="3527215"/>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9EE20960-D587-BD81-1D6D-5F5A9A9F2B0D}"/>
              </a:ext>
            </a:extLst>
          </p:cNvPr>
          <p:cNvSpPr/>
          <p:nvPr/>
        </p:nvSpPr>
        <p:spPr>
          <a:xfrm>
            <a:off x="4447264"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4" name="Rectangle 23">
            <a:extLst>
              <a:ext uri="{FF2B5EF4-FFF2-40B4-BE49-F238E27FC236}">
                <a16:creationId xmlns:a16="http://schemas.microsoft.com/office/drawing/2014/main" id="{F205CED0-F860-D61B-A48B-6448EEE37A46}"/>
              </a:ext>
            </a:extLst>
          </p:cNvPr>
          <p:cNvSpPr/>
          <p:nvPr/>
        </p:nvSpPr>
        <p:spPr>
          <a:xfrm>
            <a:off x="4673685" y="4396993"/>
            <a:ext cx="226423"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5" name="Rectangle 24">
            <a:extLst>
              <a:ext uri="{FF2B5EF4-FFF2-40B4-BE49-F238E27FC236}">
                <a16:creationId xmlns:a16="http://schemas.microsoft.com/office/drawing/2014/main" id="{FADC7C15-93CF-2BE6-0396-729FC0D8444E}"/>
              </a:ext>
            </a:extLst>
          </p:cNvPr>
          <p:cNvSpPr/>
          <p:nvPr/>
        </p:nvSpPr>
        <p:spPr>
          <a:xfrm>
            <a:off x="4676138"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6" name="Rectangle 25">
            <a:extLst>
              <a:ext uri="{FF2B5EF4-FFF2-40B4-BE49-F238E27FC236}">
                <a16:creationId xmlns:a16="http://schemas.microsoft.com/office/drawing/2014/main" id="{FDE3F541-BDFB-43EB-6A80-F124AB47CCB5}"/>
              </a:ext>
            </a:extLst>
          </p:cNvPr>
          <p:cNvSpPr/>
          <p:nvPr/>
        </p:nvSpPr>
        <p:spPr>
          <a:xfrm>
            <a:off x="4902561"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7" name="Rectangle 26">
            <a:extLst>
              <a:ext uri="{FF2B5EF4-FFF2-40B4-BE49-F238E27FC236}">
                <a16:creationId xmlns:a16="http://schemas.microsoft.com/office/drawing/2014/main" id="{CFE92D17-5563-637C-2A10-176EAB7753D0}"/>
              </a:ext>
            </a:extLst>
          </p:cNvPr>
          <p:cNvSpPr/>
          <p:nvPr/>
        </p:nvSpPr>
        <p:spPr>
          <a:xfrm>
            <a:off x="5128984" y="5192479"/>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8" name="Rectangle 27">
            <a:extLst>
              <a:ext uri="{FF2B5EF4-FFF2-40B4-BE49-F238E27FC236}">
                <a16:creationId xmlns:a16="http://schemas.microsoft.com/office/drawing/2014/main" id="{BA15CC39-0100-69A0-92A4-A4FCE520A2DF}"/>
              </a:ext>
            </a:extLst>
          </p:cNvPr>
          <p:cNvSpPr/>
          <p:nvPr/>
        </p:nvSpPr>
        <p:spPr>
          <a:xfrm>
            <a:off x="4877896"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9" name="Rectangle 28">
            <a:extLst>
              <a:ext uri="{FF2B5EF4-FFF2-40B4-BE49-F238E27FC236}">
                <a16:creationId xmlns:a16="http://schemas.microsoft.com/office/drawing/2014/main" id="{4642A8C6-5DED-3ADF-C36E-6FA729D50BE1}"/>
              </a:ext>
            </a:extLst>
          </p:cNvPr>
          <p:cNvSpPr/>
          <p:nvPr/>
        </p:nvSpPr>
        <p:spPr>
          <a:xfrm>
            <a:off x="5104319"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0" name="Rectangle 29">
            <a:extLst>
              <a:ext uri="{FF2B5EF4-FFF2-40B4-BE49-F238E27FC236}">
                <a16:creationId xmlns:a16="http://schemas.microsoft.com/office/drawing/2014/main" id="{A1923B76-E8EA-83AE-CA52-7FF75034BFFB}"/>
              </a:ext>
            </a:extLst>
          </p:cNvPr>
          <p:cNvSpPr/>
          <p:nvPr/>
        </p:nvSpPr>
        <p:spPr>
          <a:xfrm>
            <a:off x="5330742" y="3527215"/>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1" name="Rectangle 30">
            <a:extLst>
              <a:ext uri="{FF2B5EF4-FFF2-40B4-BE49-F238E27FC236}">
                <a16:creationId xmlns:a16="http://schemas.microsoft.com/office/drawing/2014/main" id="{984197C3-6B57-0738-ED21-CEF00545D5AE}"/>
              </a:ext>
            </a:extLst>
          </p:cNvPr>
          <p:cNvSpPr/>
          <p:nvPr/>
        </p:nvSpPr>
        <p:spPr>
          <a:xfrm>
            <a:off x="4900108"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2" name="Rectangle 31">
            <a:extLst>
              <a:ext uri="{FF2B5EF4-FFF2-40B4-BE49-F238E27FC236}">
                <a16:creationId xmlns:a16="http://schemas.microsoft.com/office/drawing/2014/main" id="{7406FC6C-8477-B82A-1E1C-E0B4AB4401CB}"/>
              </a:ext>
            </a:extLst>
          </p:cNvPr>
          <p:cNvSpPr/>
          <p:nvPr/>
        </p:nvSpPr>
        <p:spPr>
          <a:xfrm>
            <a:off x="5126531"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3" name="Rectangle 32">
            <a:extLst>
              <a:ext uri="{FF2B5EF4-FFF2-40B4-BE49-F238E27FC236}">
                <a16:creationId xmlns:a16="http://schemas.microsoft.com/office/drawing/2014/main" id="{C7E01632-4A59-A3E1-EBA7-5FC761C2517F}"/>
              </a:ext>
            </a:extLst>
          </p:cNvPr>
          <p:cNvSpPr/>
          <p:nvPr/>
        </p:nvSpPr>
        <p:spPr>
          <a:xfrm>
            <a:off x="5352954" y="4396993"/>
            <a:ext cx="226423" cy="54864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6" name="Rectangle 35">
            <a:extLst>
              <a:ext uri="{FF2B5EF4-FFF2-40B4-BE49-F238E27FC236}">
                <a16:creationId xmlns:a16="http://schemas.microsoft.com/office/drawing/2014/main" id="{A1157ACE-88CE-F17A-033D-E6AB25FD716E}"/>
              </a:ext>
            </a:extLst>
          </p:cNvPr>
          <p:cNvSpPr/>
          <p:nvPr/>
        </p:nvSpPr>
        <p:spPr>
          <a:xfrm>
            <a:off x="2461379" y="994874"/>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block=0 (ESI 0-9)</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5D19A457-FDB6-EF43-FD46-F49F958084E6}"/>
              </a:ext>
            </a:extLst>
          </p:cNvPr>
          <p:cNvSpPr/>
          <p:nvPr/>
        </p:nvSpPr>
        <p:spPr>
          <a:xfrm>
            <a:off x="5291665" y="994874"/>
            <a:ext cx="2830286"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block=1 (ESI 0-9)</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1FE3FCA6-94C1-9468-997C-95C078CDCBB4}"/>
              </a:ext>
            </a:extLst>
          </p:cNvPr>
          <p:cNvSpPr/>
          <p:nvPr/>
        </p:nvSpPr>
        <p:spPr>
          <a:xfrm>
            <a:off x="8121951" y="994874"/>
            <a:ext cx="2830286" cy="54864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block=2 (ESI 0-8)</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CE4AEF47-D699-109A-08C8-DBDD01B70BA8}"/>
              </a:ext>
            </a:extLst>
          </p:cNvPr>
          <p:cNvSpPr/>
          <p:nvPr/>
        </p:nvSpPr>
        <p:spPr>
          <a:xfrm>
            <a:off x="2461377" y="285561"/>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a:t>
            </a:r>
            <a:r>
              <a:rPr lang="de-DE" dirty="0">
                <a:solidFill>
                  <a:schemeClr val="tx1">
                    <a:lumMod val="65000"/>
                    <a:lumOff val="35000"/>
                  </a:schemeClr>
                </a:solidFill>
                <a:latin typeface="Avenir Next LT Pro"/>
              </a:rPr>
              <a:t>Kt</a:t>
            </a: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=29 symbols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0" name="Rectangle 39">
            <a:extLst>
              <a:ext uri="{FF2B5EF4-FFF2-40B4-BE49-F238E27FC236}">
                <a16:creationId xmlns:a16="http://schemas.microsoft.com/office/drawing/2014/main" id="{0BC7B858-5BB1-7EAE-7DDB-4D7BE866CFA7}"/>
              </a:ext>
            </a:extLst>
          </p:cNvPr>
          <p:cNvSpPr/>
          <p:nvPr/>
        </p:nvSpPr>
        <p:spPr>
          <a:xfrm>
            <a:off x="2461377" y="1538154"/>
            <a:ext cx="2830284"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10 to 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1" name="Rectangle 40">
            <a:extLst>
              <a:ext uri="{FF2B5EF4-FFF2-40B4-BE49-F238E27FC236}">
                <a16:creationId xmlns:a16="http://schemas.microsoft.com/office/drawing/2014/main" id="{17CD10F4-1DC8-5138-5BD2-DB0C26695B29}"/>
              </a:ext>
            </a:extLst>
          </p:cNvPr>
          <p:cNvSpPr/>
          <p:nvPr/>
        </p:nvSpPr>
        <p:spPr>
          <a:xfrm>
            <a:off x="5291663" y="1531817"/>
            <a:ext cx="2830284" cy="116940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10 to 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2" name="Rectangle 41">
            <a:extLst>
              <a:ext uri="{FF2B5EF4-FFF2-40B4-BE49-F238E27FC236}">
                <a16:creationId xmlns:a16="http://schemas.microsoft.com/office/drawing/2014/main" id="{BEC7E2B2-87FB-1CD5-B486-D915AB60B98A}"/>
              </a:ext>
            </a:extLst>
          </p:cNvPr>
          <p:cNvSpPr/>
          <p:nvPr/>
        </p:nvSpPr>
        <p:spPr>
          <a:xfrm>
            <a:off x="8121952" y="1548288"/>
            <a:ext cx="2830284" cy="114585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FEC with ESI 9 to </a:t>
            </a:r>
            <a:r>
              <a:rPr lang="de-DE" dirty="0">
                <a:solidFill>
                  <a:schemeClr val="tx1">
                    <a:lumMod val="65000"/>
                    <a:lumOff val="35000"/>
                  </a:schemeClr>
                </a:solidFill>
                <a:latin typeface="Avenir Next LT Pro"/>
              </a:rPr>
              <a:t>30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3" name="TextBox 42">
            <a:extLst>
              <a:ext uri="{FF2B5EF4-FFF2-40B4-BE49-F238E27FC236}">
                <a16:creationId xmlns:a16="http://schemas.microsoft.com/office/drawing/2014/main" id="{2C3EF10A-0408-212A-100D-4A3FC40C4F44}"/>
              </a:ext>
            </a:extLst>
          </p:cNvPr>
          <p:cNvSpPr txBox="1"/>
          <p:nvPr/>
        </p:nvSpPr>
        <p:spPr>
          <a:xfrm>
            <a:off x="3654787" y="3060808"/>
            <a:ext cx="1924590" cy="369332"/>
          </a:xfrm>
          <a:prstGeom prst="rect">
            <a:avLst/>
          </a:prstGeom>
          <a:noFill/>
        </p:spPr>
        <p:txBody>
          <a:bodyPr wrap="square" rtlCol="0">
            <a:spAutoFit/>
          </a:bodyPr>
          <a:lstStyle/>
          <a:p>
            <a:r>
              <a:rPr lang="de-DE" dirty="0"/>
              <a:t>Source Symbols</a:t>
            </a:r>
            <a:endParaRPr lang="en-US" dirty="0"/>
          </a:p>
        </p:txBody>
      </p:sp>
      <p:sp>
        <p:nvSpPr>
          <p:cNvPr id="45" name="Rectangle 44">
            <a:extLst>
              <a:ext uri="{FF2B5EF4-FFF2-40B4-BE49-F238E27FC236}">
                <a16:creationId xmlns:a16="http://schemas.microsoft.com/office/drawing/2014/main" id="{97902B08-7D0F-2F63-4846-41192CA437AD}"/>
              </a:ext>
            </a:extLst>
          </p:cNvPr>
          <p:cNvSpPr/>
          <p:nvPr/>
        </p:nvSpPr>
        <p:spPr>
          <a:xfrm>
            <a:off x="6342060"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6" name="Rectangle 45">
            <a:extLst>
              <a:ext uri="{FF2B5EF4-FFF2-40B4-BE49-F238E27FC236}">
                <a16:creationId xmlns:a16="http://schemas.microsoft.com/office/drawing/2014/main" id="{DD1DD7FA-D19D-1207-5C6F-4681AA7BFBD0}"/>
              </a:ext>
            </a:extLst>
          </p:cNvPr>
          <p:cNvSpPr/>
          <p:nvPr/>
        </p:nvSpPr>
        <p:spPr>
          <a:xfrm>
            <a:off x="6106615"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7" name="Rectangle 46">
            <a:extLst>
              <a:ext uri="{FF2B5EF4-FFF2-40B4-BE49-F238E27FC236}">
                <a16:creationId xmlns:a16="http://schemas.microsoft.com/office/drawing/2014/main" id="{7F7023D0-2A83-57B5-F595-8646514F9FAF}"/>
              </a:ext>
            </a:extLst>
          </p:cNvPr>
          <p:cNvSpPr/>
          <p:nvPr/>
        </p:nvSpPr>
        <p:spPr>
          <a:xfrm>
            <a:off x="5875829"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5" name="Rectangle 104">
            <a:extLst>
              <a:ext uri="{FF2B5EF4-FFF2-40B4-BE49-F238E27FC236}">
                <a16:creationId xmlns:a16="http://schemas.microsoft.com/office/drawing/2014/main" id="{C32FAD9F-B38F-D05B-5E76-E16946DBA3D3}"/>
              </a:ext>
            </a:extLst>
          </p:cNvPr>
          <p:cNvSpPr/>
          <p:nvPr/>
        </p:nvSpPr>
        <p:spPr>
          <a:xfrm>
            <a:off x="6333038" y="4408653"/>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a:t>
            </a:r>
            <a:r>
              <a:rPr lang="de-DE" dirty="0">
                <a:solidFill>
                  <a:schemeClr val="tx1">
                    <a:lumMod val="65000"/>
                    <a:lumOff val="35000"/>
                  </a:schemeClr>
                </a:solidFill>
                <a:latin typeface="Avenir Next LT Pro"/>
              </a:rPr>
              <a:t>0</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6" name="Rectangle 105">
            <a:extLst>
              <a:ext uri="{FF2B5EF4-FFF2-40B4-BE49-F238E27FC236}">
                <a16:creationId xmlns:a16="http://schemas.microsoft.com/office/drawing/2014/main" id="{F37281A5-49E4-B82C-9D24-E3BAA1E62C3D}"/>
              </a:ext>
            </a:extLst>
          </p:cNvPr>
          <p:cNvSpPr/>
          <p:nvPr/>
        </p:nvSpPr>
        <p:spPr>
          <a:xfrm>
            <a:off x="6097593" y="4408653"/>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7" name="Rectangle 106">
            <a:extLst>
              <a:ext uri="{FF2B5EF4-FFF2-40B4-BE49-F238E27FC236}">
                <a16:creationId xmlns:a16="http://schemas.microsoft.com/office/drawing/2014/main" id="{85660033-A7A4-6062-201F-8A2084C277AB}"/>
              </a:ext>
            </a:extLst>
          </p:cNvPr>
          <p:cNvSpPr/>
          <p:nvPr/>
        </p:nvSpPr>
        <p:spPr>
          <a:xfrm>
            <a:off x="5866807" y="4408653"/>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8" name="Rectangle 107">
            <a:extLst>
              <a:ext uri="{FF2B5EF4-FFF2-40B4-BE49-F238E27FC236}">
                <a16:creationId xmlns:a16="http://schemas.microsoft.com/office/drawing/2014/main" id="{18D25FEB-8A2C-7D72-81E4-0962E947A778}"/>
              </a:ext>
            </a:extLst>
          </p:cNvPr>
          <p:cNvSpPr/>
          <p:nvPr/>
        </p:nvSpPr>
        <p:spPr>
          <a:xfrm>
            <a:off x="6336964" y="5192479"/>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9" name="Rectangle 108">
            <a:extLst>
              <a:ext uri="{FF2B5EF4-FFF2-40B4-BE49-F238E27FC236}">
                <a16:creationId xmlns:a16="http://schemas.microsoft.com/office/drawing/2014/main" id="{A548B3A3-8334-DF1B-EEFE-63BCFDAE7D1B}"/>
              </a:ext>
            </a:extLst>
          </p:cNvPr>
          <p:cNvSpPr/>
          <p:nvPr/>
        </p:nvSpPr>
        <p:spPr>
          <a:xfrm>
            <a:off x="6101519" y="5192479"/>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12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0" name="Rectangle 109">
            <a:extLst>
              <a:ext uri="{FF2B5EF4-FFF2-40B4-BE49-F238E27FC236}">
                <a16:creationId xmlns:a16="http://schemas.microsoft.com/office/drawing/2014/main" id="{29E4D615-436B-7A9C-CCFF-B4C532348C5D}"/>
              </a:ext>
            </a:extLst>
          </p:cNvPr>
          <p:cNvSpPr/>
          <p:nvPr/>
        </p:nvSpPr>
        <p:spPr>
          <a:xfrm>
            <a:off x="5870733" y="5192479"/>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12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1" name="TextBox 110">
            <a:extLst>
              <a:ext uri="{FF2B5EF4-FFF2-40B4-BE49-F238E27FC236}">
                <a16:creationId xmlns:a16="http://schemas.microsoft.com/office/drawing/2014/main" id="{1AB426AA-77EA-059B-BCBB-53BAA9D5BB56}"/>
              </a:ext>
            </a:extLst>
          </p:cNvPr>
          <p:cNvSpPr txBox="1"/>
          <p:nvPr/>
        </p:nvSpPr>
        <p:spPr>
          <a:xfrm>
            <a:off x="6882403" y="3065540"/>
            <a:ext cx="2233022" cy="369332"/>
          </a:xfrm>
          <a:prstGeom prst="rect">
            <a:avLst/>
          </a:prstGeom>
          <a:noFill/>
        </p:spPr>
        <p:txBody>
          <a:bodyPr wrap="square" rtlCol="0">
            <a:spAutoFit/>
          </a:bodyPr>
          <a:lstStyle/>
          <a:p>
            <a:r>
              <a:rPr lang="de-DE" dirty="0"/>
              <a:t>Repair Symbols</a:t>
            </a:r>
            <a:endParaRPr lang="en-US" dirty="0"/>
          </a:p>
        </p:txBody>
      </p:sp>
      <p:cxnSp>
        <p:nvCxnSpPr>
          <p:cNvPr id="113" name="Straight Connector 112">
            <a:extLst>
              <a:ext uri="{FF2B5EF4-FFF2-40B4-BE49-F238E27FC236}">
                <a16:creationId xmlns:a16="http://schemas.microsoft.com/office/drawing/2014/main" id="{119F9162-4BB7-73BF-AB7F-C21810C596DA}"/>
              </a:ext>
            </a:extLst>
          </p:cNvPr>
          <p:cNvCxnSpPr>
            <a:cxnSpLocks/>
          </p:cNvCxnSpPr>
          <p:nvPr/>
        </p:nvCxnSpPr>
        <p:spPr>
          <a:xfrm>
            <a:off x="6893280" y="3801535"/>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F8EBC70D-E451-8657-E082-271EC1C4E880}"/>
              </a:ext>
            </a:extLst>
          </p:cNvPr>
          <p:cNvSpPr/>
          <p:nvPr/>
        </p:nvSpPr>
        <p:spPr>
          <a:xfrm>
            <a:off x="8350471"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24</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6" name="Rectangle 115">
            <a:extLst>
              <a:ext uri="{FF2B5EF4-FFF2-40B4-BE49-F238E27FC236}">
                <a16:creationId xmlns:a16="http://schemas.microsoft.com/office/drawing/2014/main" id="{88ECA010-E6F2-FEA8-AA0E-9CEAE4BCA4CF}"/>
              </a:ext>
            </a:extLst>
          </p:cNvPr>
          <p:cNvSpPr/>
          <p:nvPr/>
        </p:nvSpPr>
        <p:spPr>
          <a:xfrm>
            <a:off x="8115026"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25</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7" name="Rectangle 116">
            <a:extLst>
              <a:ext uri="{FF2B5EF4-FFF2-40B4-BE49-F238E27FC236}">
                <a16:creationId xmlns:a16="http://schemas.microsoft.com/office/drawing/2014/main" id="{428C46C2-6CF7-CCC7-656E-301ADF159E22}"/>
              </a:ext>
            </a:extLst>
          </p:cNvPr>
          <p:cNvSpPr/>
          <p:nvPr/>
        </p:nvSpPr>
        <p:spPr>
          <a:xfrm>
            <a:off x="7895529"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8" name="Rectangle 117">
            <a:extLst>
              <a:ext uri="{FF2B5EF4-FFF2-40B4-BE49-F238E27FC236}">
                <a16:creationId xmlns:a16="http://schemas.microsoft.com/office/drawing/2014/main" id="{CA851AE0-56AF-C6C4-7291-B27983F88DF6}"/>
              </a:ext>
            </a:extLst>
          </p:cNvPr>
          <p:cNvSpPr/>
          <p:nvPr/>
        </p:nvSpPr>
        <p:spPr>
          <a:xfrm>
            <a:off x="8341449" y="446857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19" name="Rectangle 118">
            <a:extLst>
              <a:ext uri="{FF2B5EF4-FFF2-40B4-BE49-F238E27FC236}">
                <a16:creationId xmlns:a16="http://schemas.microsoft.com/office/drawing/2014/main" id="{AB6E15B1-C575-68DC-196C-8B6BABFCC508}"/>
              </a:ext>
            </a:extLst>
          </p:cNvPr>
          <p:cNvSpPr/>
          <p:nvPr/>
        </p:nvSpPr>
        <p:spPr>
          <a:xfrm>
            <a:off x="8106004" y="446857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0" name="Rectangle 119">
            <a:extLst>
              <a:ext uri="{FF2B5EF4-FFF2-40B4-BE49-F238E27FC236}">
                <a16:creationId xmlns:a16="http://schemas.microsoft.com/office/drawing/2014/main" id="{1F05812E-C1ED-224F-722A-B7521F1F58DD}"/>
              </a:ext>
            </a:extLst>
          </p:cNvPr>
          <p:cNvSpPr/>
          <p:nvPr/>
        </p:nvSpPr>
        <p:spPr>
          <a:xfrm>
            <a:off x="7886507" y="446857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1" name="Rectangle 120">
            <a:extLst>
              <a:ext uri="{FF2B5EF4-FFF2-40B4-BE49-F238E27FC236}">
                <a16:creationId xmlns:a16="http://schemas.microsoft.com/office/drawing/2014/main" id="{4071EED9-6388-E61C-91E6-5DB8E6743588}"/>
              </a:ext>
            </a:extLst>
          </p:cNvPr>
          <p:cNvSpPr/>
          <p:nvPr/>
        </p:nvSpPr>
        <p:spPr>
          <a:xfrm>
            <a:off x="8345375" y="5252402"/>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2" name="Rectangle 121">
            <a:extLst>
              <a:ext uri="{FF2B5EF4-FFF2-40B4-BE49-F238E27FC236}">
                <a16:creationId xmlns:a16="http://schemas.microsoft.com/office/drawing/2014/main" id="{6C2ECF82-3D3C-3CBA-9C6B-4C6D60533264}"/>
              </a:ext>
            </a:extLst>
          </p:cNvPr>
          <p:cNvSpPr/>
          <p:nvPr/>
        </p:nvSpPr>
        <p:spPr>
          <a:xfrm>
            <a:off x="8109930" y="5252402"/>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23" name="Rectangle 122">
            <a:extLst>
              <a:ext uri="{FF2B5EF4-FFF2-40B4-BE49-F238E27FC236}">
                <a16:creationId xmlns:a16="http://schemas.microsoft.com/office/drawing/2014/main" id="{49A038A8-EFD9-58D8-2FDB-10B3564AB85E}"/>
              </a:ext>
            </a:extLst>
          </p:cNvPr>
          <p:cNvSpPr/>
          <p:nvPr/>
        </p:nvSpPr>
        <p:spPr>
          <a:xfrm>
            <a:off x="7890433" y="5252402"/>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124" name="Straight Connector 123">
            <a:extLst>
              <a:ext uri="{FF2B5EF4-FFF2-40B4-BE49-F238E27FC236}">
                <a16:creationId xmlns:a16="http://schemas.microsoft.com/office/drawing/2014/main" id="{DB6A498F-6C3A-7D52-61F1-C44135722242}"/>
              </a:ext>
            </a:extLst>
          </p:cNvPr>
          <p:cNvCxnSpPr>
            <a:cxnSpLocks/>
          </p:cNvCxnSpPr>
          <p:nvPr/>
        </p:nvCxnSpPr>
        <p:spPr>
          <a:xfrm>
            <a:off x="6893280" y="4668814"/>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D2F62C88-C41B-3B11-AAE8-1E051DB01AF2}"/>
              </a:ext>
            </a:extLst>
          </p:cNvPr>
          <p:cNvCxnSpPr>
            <a:cxnSpLocks/>
          </p:cNvCxnSpPr>
          <p:nvPr/>
        </p:nvCxnSpPr>
        <p:spPr>
          <a:xfrm>
            <a:off x="6893280" y="5463271"/>
            <a:ext cx="797774"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A894437-C443-056D-1EA4-BC89DB721462}"/>
              </a:ext>
            </a:extLst>
          </p:cNvPr>
          <p:cNvSpPr txBox="1"/>
          <p:nvPr/>
        </p:nvSpPr>
        <p:spPr>
          <a:xfrm>
            <a:off x="1000643" y="3509147"/>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48" name="Rectangle 47">
            <a:extLst>
              <a:ext uri="{FF2B5EF4-FFF2-40B4-BE49-F238E27FC236}">
                <a16:creationId xmlns:a16="http://schemas.microsoft.com/office/drawing/2014/main" id="{FC643C75-3596-15E8-91F9-584E7B3889E5}"/>
              </a:ext>
            </a:extLst>
          </p:cNvPr>
          <p:cNvSpPr/>
          <p:nvPr/>
        </p:nvSpPr>
        <p:spPr>
          <a:xfrm>
            <a:off x="9041497" y="3527215"/>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27</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9" name="Rectangle 48">
            <a:extLst>
              <a:ext uri="{FF2B5EF4-FFF2-40B4-BE49-F238E27FC236}">
                <a16:creationId xmlns:a16="http://schemas.microsoft.com/office/drawing/2014/main" id="{B28294C4-C06F-07F5-F456-61A3B90F7241}"/>
              </a:ext>
            </a:extLst>
          </p:cNvPr>
          <p:cNvSpPr/>
          <p:nvPr/>
        </p:nvSpPr>
        <p:spPr>
          <a:xfrm>
            <a:off x="8806052" y="3527215"/>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0" name="Rectangle 49">
            <a:extLst>
              <a:ext uri="{FF2B5EF4-FFF2-40B4-BE49-F238E27FC236}">
                <a16:creationId xmlns:a16="http://schemas.microsoft.com/office/drawing/2014/main" id="{2A04FA81-A8A4-6A33-595F-5BDE12C0FB99}"/>
              </a:ext>
            </a:extLst>
          </p:cNvPr>
          <p:cNvSpPr/>
          <p:nvPr/>
        </p:nvSpPr>
        <p:spPr>
          <a:xfrm>
            <a:off x="8575266" y="3527215"/>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28</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1" name="Rectangle 50">
            <a:extLst>
              <a:ext uri="{FF2B5EF4-FFF2-40B4-BE49-F238E27FC236}">
                <a16:creationId xmlns:a16="http://schemas.microsoft.com/office/drawing/2014/main" id="{AF92DAC5-8730-7D04-BB6F-3DE8DD5A3B99}"/>
              </a:ext>
            </a:extLst>
          </p:cNvPr>
          <p:cNvSpPr/>
          <p:nvPr/>
        </p:nvSpPr>
        <p:spPr>
          <a:xfrm>
            <a:off x="9032475" y="446857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8</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2" name="Rectangle 51">
            <a:extLst>
              <a:ext uri="{FF2B5EF4-FFF2-40B4-BE49-F238E27FC236}">
                <a16:creationId xmlns:a16="http://schemas.microsoft.com/office/drawing/2014/main" id="{D061A6D4-5B1C-82F2-96B7-B6428BD45234}"/>
              </a:ext>
            </a:extLst>
          </p:cNvPr>
          <p:cNvSpPr/>
          <p:nvPr/>
        </p:nvSpPr>
        <p:spPr>
          <a:xfrm>
            <a:off x="8797030" y="446857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29</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3" name="Rectangle 52">
            <a:extLst>
              <a:ext uri="{FF2B5EF4-FFF2-40B4-BE49-F238E27FC236}">
                <a16:creationId xmlns:a16="http://schemas.microsoft.com/office/drawing/2014/main" id="{42285783-222B-A6DB-6F11-5CF58F485B47}"/>
              </a:ext>
            </a:extLst>
          </p:cNvPr>
          <p:cNvSpPr/>
          <p:nvPr/>
        </p:nvSpPr>
        <p:spPr>
          <a:xfrm>
            <a:off x="8566244" y="446857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08D81854-87AD-95E3-1AE5-3D598A9D3134}"/>
              </a:ext>
            </a:extLst>
          </p:cNvPr>
          <p:cNvSpPr/>
          <p:nvPr/>
        </p:nvSpPr>
        <p:spPr>
          <a:xfrm>
            <a:off x="9036401" y="5252402"/>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9</a:t>
            </a:r>
            <a:endParaRPr kumimoji="0" lang="en-US" sz="180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5" name="Rectangle 54">
            <a:extLst>
              <a:ext uri="{FF2B5EF4-FFF2-40B4-BE49-F238E27FC236}">
                <a16:creationId xmlns:a16="http://schemas.microsoft.com/office/drawing/2014/main" id="{956B5F06-4B22-D45A-4948-DC9F88B442C5}"/>
              </a:ext>
            </a:extLst>
          </p:cNvPr>
          <p:cNvSpPr/>
          <p:nvPr/>
        </p:nvSpPr>
        <p:spPr>
          <a:xfrm>
            <a:off x="8800956" y="5252402"/>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30</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6" name="Rectangle 55">
            <a:extLst>
              <a:ext uri="{FF2B5EF4-FFF2-40B4-BE49-F238E27FC236}">
                <a16:creationId xmlns:a16="http://schemas.microsoft.com/office/drawing/2014/main" id="{90F59A32-E67C-22E5-B3A2-E8E2B35A4275}"/>
              </a:ext>
            </a:extLst>
          </p:cNvPr>
          <p:cNvSpPr/>
          <p:nvPr/>
        </p:nvSpPr>
        <p:spPr>
          <a:xfrm>
            <a:off x="8570170" y="5252402"/>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30</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34" name="Arrow: Left-Right 33">
            <a:extLst>
              <a:ext uri="{FF2B5EF4-FFF2-40B4-BE49-F238E27FC236}">
                <a16:creationId xmlns:a16="http://schemas.microsoft.com/office/drawing/2014/main" id="{AB16B82D-7DD1-D3B6-EE53-7E317273DDD2}"/>
              </a:ext>
            </a:extLst>
          </p:cNvPr>
          <p:cNvSpPr/>
          <p:nvPr/>
        </p:nvSpPr>
        <p:spPr>
          <a:xfrm rot="16200000">
            <a:off x="-672620" y="4249655"/>
            <a:ext cx="2520774" cy="687327"/>
          </a:xfrm>
          <a:prstGeom prst="lef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de-DE" dirty="0"/>
              <a:t>mbpg_difference=3</a:t>
            </a:r>
            <a:endParaRPr lang="en-US" dirty="0"/>
          </a:p>
        </p:txBody>
      </p:sp>
      <p:sp>
        <p:nvSpPr>
          <p:cNvPr id="35" name="TextBox 34">
            <a:extLst>
              <a:ext uri="{FF2B5EF4-FFF2-40B4-BE49-F238E27FC236}">
                <a16:creationId xmlns:a16="http://schemas.microsoft.com/office/drawing/2014/main" id="{F8A6036B-928B-7CD1-2A04-4B978AF64EFA}"/>
              </a:ext>
            </a:extLst>
          </p:cNvPr>
          <p:cNvSpPr txBox="1"/>
          <p:nvPr/>
        </p:nvSpPr>
        <p:spPr>
          <a:xfrm>
            <a:off x="1006276" y="4390585"/>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1</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57" name="TextBox 56">
            <a:extLst>
              <a:ext uri="{FF2B5EF4-FFF2-40B4-BE49-F238E27FC236}">
                <a16:creationId xmlns:a16="http://schemas.microsoft.com/office/drawing/2014/main" id="{17A29D24-6DCD-E9CB-278E-C08298467F5E}"/>
              </a:ext>
            </a:extLst>
          </p:cNvPr>
          <p:cNvSpPr txBox="1"/>
          <p:nvPr/>
        </p:nvSpPr>
        <p:spPr>
          <a:xfrm>
            <a:off x="993693" y="5179691"/>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a:t>
            </a:r>
            <a:r>
              <a:rPr kumimoji="0" lang="en-US" sz="1600" b="0" i="0" u="none" strike="noStrike" kern="1200" cap="none" spc="0" normalizeH="0" baseline="0" noProof="0" err="1">
                <a:ln>
                  <a:noFill/>
                </a:ln>
                <a:solidFill>
                  <a:schemeClr val="bg1"/>
                </a:solidFill>
                <a:effectLst/>
                <a:uLnTx/>
                <a:uFillTx/>
                <a:latin typeface="Avenir Next LT Pro"/>
                <a:ea typeface="+mn-ea"/>
                <a:cs typeface="+mn-cs"/>
              </a:rPr>
              <a:t>_</a:t>
            </a:r>
            <a:r>
              <a:rPr kumimoji="0" lang="en-US" sz="1600" b="0" i="0" u="none" strike="noStrike" kern="1200" cap="none" spc="0" normalizeH="0" baseline="0" noProof="0">
                <a:ln>
                  <a:noFill/>
                </a:ln>
                <a:solidFill>
                  <a:schemeClr val="bg1"/>
                </a:solidFill>
                <a:effectLst/>
                <a:uLnTx/>
                <a:uFillTx/>
                <a:latin typeface="Avenir Next LT Pro"/>
                <a:ea typeface="+mn-ea"/>
                <a:cs typeface="+mn-cs"/>
              </a:rPr>
              <a:t>index=</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2</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cxnSp>
        <p:nvCxnSpPr>
          <p:cNvPr id="59" name="Straight Connector 58">
            <a:extLst>
              <a:ext uri="{FF2B5EF4-FFF2-40B4-BE49-F238E27FC236}">
                <a16:creationId xmlns:a16="http://schemas.microsoft.com/office/drawing/2014/main" id="{F9252E04-9DD5-A2E3-B2AA-4199C04EA73C}"/>
              </a:ext>
            </a:extLst>
          </p:cNvPr>
          <p:cNvCxnSpPr>
            <a:cxnSpLocks/>
          </p:cNvCxnSpPr>
          <p:nvPr/>
        </p:nvCxnSpPr>
        <p:spPr>
          <a:xfrm>
            <a:off x="3291840" y="3195376"/>
            <a:ext cx="38148" cy="3079820"/>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1" name="TextBox 60">
            <a:extLst>
              <a:ext uri="{FF2B5EF4-FFF2-40B4-BE49-F238E27FC236}">
                <a16:creationId xmlns:a16="http://schemas.microsoft.com/office/drawing/2014/main" id="{5B3406FA-FD0B-BA82-EEBF-2E4A0F722746}"/>
              </a:ext>
            </a:extLst>
          </p:cNvPr>
          <p:cNvSpPr txBox="1"/>
          <p:nvPr/>
        </p:nvSpPr>
        <p:spPr>
          <a:xfrm>
            <a:off x="3329988" y="5987965"/>
            <a:ext cx="3855510"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mbpg_symbol_group_subset_index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69" name="TextBox 68">
            <a:extLst>
              <a:ext uri="{FF2B5EF4-FFF2-40B4-BE49-F238E27FC236}">
                <a16:creationId xmlns:a16="http://schemas.microsoft.com/office/drawing/2014/main" id="{4DF1ECEB-DB27-768C-F647-308729931A27}"/>
              </a:ext>
            </a:extLst>
          </p:cNvPr>
          <p:cNvSpPr txBox="1"/>
          <p:nvPr/>
        </p:nvSpPr>
        <p:spPr>
          <a:xfrm>
            <a:off x="9589076" y="3655451"/>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=30</a:t>
            </a:r>
          </a:p>
        </p:txBody>
      </p:sp>
      <p:sp>
        <p:nvSpPr>
          <p:cNvPr id="80" name="TextBox 79">
            <a:extLst>
              <a:ext uri="{FF2B5EF4-FFF2-40B4-BE49-F238E27FC236}">
                <a16:creationId xmlns:a16="http://schemas.microsoft.com/office/drawing/2014/main" id="{4147D5F6-5EDD-753B-CC34-782CC70D76EB}"/>
              </a:ext>
            </a:extLst>
          </p:cNvPr>
          <p:cNvSpPr txBox="1"/>
          <p:nvPr/>
        </p:nvSpPr>
        <p:spPr>
          <a:xfrm>
            <a:off x="9578253" y="4594443"/>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=30</a:t>
            </a:r>
          </a:p>
        </p:txBody>
      </p:sp>
      <p:sp>
        <p:nvSpPr>
          <p:cNvPr id="82" name="TextBox 81">
            <a:extLst>
              <a:ext uri="{FF2B5EF4-FFF2-40B4-BE49-F238E27FC236}">
                <a16:creationId xmlns:a16="http://schemas.microsoft.com/office/drawing/2014/main" id="{BC237FAB-01AA-54EF-4674-DA801C6D7234}"/>
              </a:ext>
            </a:extLst>
          </p:cNvPr>
          <p:cNvSpPr txBox="1"/>
          <p:nvPr/>
        </p:nvSpPr>
        <p:spPr>
          <a:xfrm>
            <a:off x="9589076" y="5357445"/>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=29</a:t>
            </a:r>
          </a:p>
        </p:txBody>
      </p:sp>
    </p:spTree>
    <p:extLst>
      <p:ext uri="{BB962C8B-B14F-4D97-AF65-F5344CB8AC3E}">
        <p14:creationId xmlns:p14="http://schemas.microsoft.com/office/powerpoint/2010/main" val="291799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52F1E4-DC7B-4184-F091-BF2454E8E47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B60F14B-15E4-2ED2-C49D-21ED9638346D}"/>
              </a:ext>
            </a:extLst>
          </p:cNvPr>
          <p:cNvSpPr>
            <a:spLocks noGrp="1"/>
          </p:cNvSpPr>
          <p:nvPr>
            <p:ph type="title"/>
          </p:nvPr>
        </p:nvSpPr>
        <p:spPr>
          <a:xfrm>
            <a:off x="495300" y="642644"/>
            <a:ext cx="11187112" cy="361959"/>
          </a:xfrm>
        </p:spPr>
        <p:txBody>
          <a:bodyPr/>
          <a:lstStyle/>
          <a:p>
            <a:r>
              <a:rPr lang="de-DE" dirty="0"/>
              <a:t>One Implementation of CI – Extended FDT</a:t>
            </a:r>
            <a:endParaRPr lang="en-US" dirty="0"/>
          </a:p>
        </p:txBody>
      </p:sp>
      <p:sp>
        <p:nvSpPr>
          <p:cNvPr id="5" name="Subtitle 4">
            <a:extLst>
              <a:ext uri="{FF2B5EF4-FFF2-40B4-BE49-F238E27FC236}">
                <a16:creationId xmlns:a16="http://schemas.microsoft.com/office/drawing/2014/main" id="{1F3FF347-3EEB-7901-73DD-A2122D3FE366}"/>
              </a:ext>
            </a:extLst>
          </p:cNvPr>
          <p:cNvSpPr>
            <a:spLocks noGrp="1"/>
          </p:cNvSpPr>
          <p:nvPr>
            <p:ph type="subTitle" idx="1"/>
          </p:nvPr>
        </p:nvSpPr>
        <p:spPr/>
        <p:txBody>
          <a:bodyPr/>
          <a:lstStyle/>
          <a:p>
            <a:r>
              <a:rPr lang="de-DE" dirty="0"/>
              <a:t>Aligned with File Delivery Table from FLUTE with extensions</a:t>
            </a:r>
            <a:endParaRPr lang="en-US" dirty="0"/>
          </a:p>
        </p:txBody>
      </p:sp>
      <p:graphicFrame>
        <p:nvGraphicFramePr>
          <p:cNvPr id="7" name="Table 6">
            <a:extLst>
              <a:ext uri="{FF2B5EF4-FFF2-40B4-BE49-F238E27FC236}">
                <a16:creationId xmlns:a16="http://schemas.microsoft.com/office/drawing/2014/main" id="{A32232A8-D912-DECA-0A16-9352EB06F28B}"/>
              </a:ext>
            </a:extLst>
          </p:cNvPr>
          <p:cNvGraphicFramePr>
            <a:graphicFrameLocks noGrp="1"/>
          </p:cNvGraphicFramePr>
          <p:nvPr/>
        </p:nvGraphicFramePr>
        <p:xfrm>
          <a:off x="494189" y="2903439"/>
          <a:ext cx="5316061" cy="3048000"/>
        </p:xfrm>
        <a:graphic>
          <a:graphicData uri="http://schemas.openxmlformats.org/drawingml/2006/table">
            <a:tbl>
              <a:tblPr firstRow="1" firstCol="1" bandRow="1"/>
              <a:tblGrid>
                <a:gridCol w="5316061">
                  <a:extLst>
                    <a:ext uri="{9D8B030D-6E8A-4147-A177-3AD203B41FA5}">
                      <a16:colId xmlns:a16="http://schemas.microsoft.com/office/drawing/2014/main" val="3774431847"/>
                    </a:ext>
                  </a:extLst>
                </a:gridCol>
              </a:tblGrid>
              <a:tr h="0">
                <a:tc>
                  <a:txBody>
                    <a:bodyPr/>
                    <a:lstStyle/>
                    <a:p>
                      <a:pPr marL="0" marR="0" fontAlgn="auto" hangingPunct="1">
                        <a:spcBef>
                          <a:spcPts val="0"/>
                        </a:spcBef>
                        <a:spcAft>
                          <a:spcPts val="0"/>
                        </a:spcAft>
                      </a:pPr>
                      <a:r>
                        <a:rPr lang="en-US" sz="800" dirty="0">
                          <a:solidFill>
                            <a:srgbClr val="FF0000"/>
                          </a:solidFill>
                          <a:effectLst/>
                          <a:latin typeface="Courier New" panose="02070309020205020404" pitchFamily="49" charset="0"/>
                          <a:ea typeface="Times New Roman" panose="02020603050405020304" pitchFamily="18" charset="0"/>
                        </a:rPr>
                        <a:t>&lt;?</a:t>
                      </a:r>
                      <a:r>
                        <a:rPr lang="en-US" sz="800" dirty="0">
                          <a:solidFill>
                            <a:srgbClr val="0000FF"/>
                          </a:solidFill>
                          <a:effectLst/>
                          <a:latin typeface="Courier New" panose="02070309020205020404" pitchFamily="49" charset="0"/>
                          <a:ea typeface="Times New Roman" panose="02020603050405020304" pitchFamily="18" charset="0"/>
                        </a:rPr>
                        <a:t>xml</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version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encoding</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"UTF-8"</a:t>
                      </a:r>
                      <a:r>
                        <a:rPr lang="en-US" sz="800" dirty="0">
                          <a:solidFill>
                            <a:srgbClr val="FF0000"/>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xmlns:xsi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"http://www.w3.org/2001/XMLSchema-instance"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xsi:schemaLocation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 extendedFDT.xsd"</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Expires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"2024-05-30T09:30:10Z"</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Complete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"video/mp4 codecs='avc1.42c01e,mp4a.40.29' profiles='iso8'"</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FEC-Encoding-ID</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FEC-Encoding-Symbol-Length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"https://example.com/efd1.mp4"</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"0"</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"64000"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"source"</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https://example.com/efd1.mp4</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"500,0,1501"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"partial"</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"sequential-</a:t>
                      </a:r>
                      <a:r>
                        <a:rPr lang="en-US" sz="800" dirty="0" err="1">
                          <a:solidFill>
                            <a:srgbClr val="008000"/>
                          </a:solidFill>
                          <a:effectLst/>
                          <a:latin typeface="Courier New" panose="02070309020205020404" pitchFamily="49" charset="0"/>
                          <a:ea typeface="Times New Roman" panose="02020603050405020304" pitchFamily="18" charset="0"/>
                        </a:rPr>
                        <a:t>sbn</a:t>
                      </a:r>
                      <a:r>
                        <a:rPr lang="en-US" sz="800" dirty="0">
                          <a:solidFill>
                            <a:srgbClr val="008000"/>
                          </a:solidFill>
                          <a:effectLst/>
                          <a:latin typeface="Courier New" panose="02070309020205020404" pitchFamily="49"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"500,0,2001"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0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54073807"/>
                  </a:ext>
                </a:extLst>
              </a:tr>
            </a:tbl>
          </a:graphicData>
        </a:graphic>
      </p:graphicFrame>
      <p:graphicFrame>
        <p:nvGraphicFramePr>
          <p:cNvPr id="9" name="Table 8">
            <a:extLst>
              <a:ext uri="{FF2B5EF4-FFF2-40B4-BE49-F238E27FC236}">
                <a16:creationId xmlns:a16="http://schemas.microsoft.com/office/drawing/2014/main" id="{3CF27332-EFCA-8EE2-2BF2-351F6843B228}"/>
              </a:ext>
            </a:extLst>
          </p:cNvPr>
          <p:cNvGraphicFramePr>
            <a:graphicFrameLocks noGrp="1"/>
          </p:cNvGraphicFramePr>
          <p:nvPr/>
        </p:nvGraphicFramePr>
        <p:xfrm>
          <a:off x="5926524" y="1408014"/>
          <a:ext cx="6265476" cy="5324993"/>
        </p:xfrm>
        <a:graphic>
          <a:graphicData uri="http://schemas.openxmlformats.org/drawingml/2006/table">
            <a:tbl>
              <a:tblPr firstRow="1" firstCol="1" bandRow="1"/>
              <a:tblGrid>
                <a:gridCol w="6265476">
                  <a:extLst>
                    <a:ext uri="{9D8B030D-6E8A-4147-A177-3AD203B41FA5}">
                      <a16:colId xmlns:a16="http://schemas.microsoft.com/office/drawing/2014/main" val="1963175896"/>
                    </a:ext>
                  </a:extLst>
                </a:gridCol>
              </a:tblGrid>
              <a:tr h="5324993">
                <a:tc>
                  <a:txBody>
                    <a:bodyPr/>
                    <a:lstStyle/>
                    <a:p>
                      <a:pPr marL="0" marR="0" fontAlgn="auto" hangingPunct="1">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xmlns:xsi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"http://www.w3.org/2001/XMLSchema-instance"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xmlns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xsi:schemaLocation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"urn:ETSI:CMMF:2023:FDT extendedFDT.xsd"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Expires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"2024-05-30T09:30:10Z"</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Complete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FEC-OTI-FEC-Encoding-ID</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FEC-OTI-Encoding-Symbol-Length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"https://example.com/efd1-video.mp4"</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"video/mp4 codecs='avc1.42c01e' profiles='iso8'"</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"0"</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"64000"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"1001,3,1,0,0,0"</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"1001,3,1,0,0,2"</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https://example.com/part3-video.cmf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ContentLocation</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"https://example.com/efd1-audio.mp4"</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ContentType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"audio/mp4 codecs='mp4a.40.29' profiles='iso8'"</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TOI</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"1"</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Content-Length</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"4800"</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"80,3,1,0,0,0"</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https://example.com/part1-audio.cmf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"80,3,1,0,0,1"</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https://example.com/part2-audio.cmf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EncodedObjects</a:t>
                      </a: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FF0000"/>
                          </a:solidFill>
                          <a:effectLst/>
                          <a:latin typeface="Courier New" panose="02070309020205020404" pitchFamily="49" charset="0"/>
                          <a:ea typeface="Times New Roman" panose="02020603050405020304" pitchFamily="18" charset="0"/>
                        </a:rPr>
                        <a:t>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"self-contained"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interleavingType</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"spread"</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independentObject</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"true"</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err="1">
                          <a:solidFill>
                            <a:srgbClr val="FF0000"/>
                          </a:solidFill>
                          <a:effectLst/>
                          <a:latin typeface="Courier New" panose="02070309020205020404" pitchFamily="49" charset="0"/>
                          <a:ea typeface="Times New Roman" panose="02020603050405020304" pitchFamily="18" charset="0"/>
                        </a:rPr>
                        <a:t>includedSymbols</a:t>
                      </a:r>
                      <a:r>
                        <a:rPr lang="en-US" sz="800" dirty="0">
                          <a:solidFill>
                            <a:srgbClr val="000000"/>
                          </a:solidFill>
                          <a:effectLst/>
                          <a:latin typeface="Courier New" panose="02070309020205020404" pitchFamily="49" charset="0"/>
                          <a:ea typeface="Times New Roman" panose="02020603050405020304" pitchFamily="18" charset="0"/>
                        </a:rPr>
                        <a:t>=</a:t>
                      </a:r>
                      <a:r>
                        <a:rPr lang="en-US" sz="800" dirty="0">
                          <a:solidFill>
                            <a:srgbClr val="008000"/>
                          </a:solidFill>
                          <a:effectLst/>
                          <a:latin typeface="Courier New" panose="02070309020205020404" pitchFamily="49" charset="0"/>
                          <a:ea typeface="Times New Roman" panose="02020603050405020304" pitchFamily="18" charset="0"/>
                        </a:rPr>
                        <a:t>"80,3,1,0,0,2"</a:t>
                      </a:r>
                      <a:r>
                        <a:rPr lang="en-US" sz="800" dirty="0">
                          <a:solidFill>
                            <a:srgbClr val="0000FF"/>
                          </a:solidFill>
                          <a:effectLst/>
                          <a:latin typeface="Courier New" panose="02070309020205020404" pitchFamily="49" charset="0"/>
                          <a:ea typeface="Times New Roman" panose="02020603050405020304" pitchFamily="18" charset="0"/>
                        </a:rPr>
                        <a:t>&gt;</a:t>
                      </a:r>
                      <a:r>
                        <a:rPr lang="en-US" sz="800" dirty="0">
                          <a:solidFill>
                            <a:srgbClr val="000000"/>
                          </a:solidFill>
                          <a:effectLst/>
                          <a:latin typeface="Courier New" panose="02070309020205020404" pitchFamily="49" charset="0"/>
                          <a:ea typeface="Times New Roman" panose="02020603050405020304" pitchFamily="18" charset="0"/>
                        </a:rPr>
                        <a:t>https://example.com/part3-audio.cmf</a:t>
                      </a:r>
                      <a:r>
                        <a:rPr lang="en-US" sz="800" dirty="0">
                          <a:solidFill>
                            <a:srgbClr val="0000FF"/>
                          </a:solidFill>
                          <a:effectLst/>
                          <a:latin typeface="Courier New" panose="02070309020205020404" pitchFamily="49" charset="0"/>
                          <a:ea typeface="Times New Roman" panose="02020603050405020304" pitchFamily="18" charset="0"/>
                        </a:rPr>
                        <a:t>&lt;/EncodedObjects&gt;</a:t>
                      </a:r>
                      <a:endParaRPr lang="en-US" sz="1050" dirty="0">
                        <a:effectLst/>
                        <a:latin typeface="Times New Roman" panose="02020603050405020304" pitchFamily="18" charset="0"/>
                        <a:ea typeface="Times New Roman" panose="02020603050405020304" pitchFamily="18" charset="0"/>
                      </a:endParaRPr>
                    </a:p>
                    <a:p>
                      <a:pPr marL="0" marR="0" fontAlgn="auto" hangingPunct="1">
                        <a:spcBef>
                          <a:spcPts val="0"/>
                        </a:spcBef>
                        <a:spcAft>
                          <a:spcPts val="0"/>
                        </a:spcAft>
                      </a:pPr>
                      <a:r>
                        <a:rPr lang="en-US" sz="800" dirty="0">
                          <a:solidFill>
                            <a:srgbClr val="000000"/>
                          </a:solidFill>
                          <a:effectLst/>
                          <a:latin typeface="Courier New" panose="02070309020205020404" pitchFamily="49" charset="0"/>
                          <a:ea typeface="Times New Roman" panose="02020603050405020304" pitchFamily="18" charset="0"/>
                        </a:rPr>
                        <a:t>    </a:t>
                      </a:r>
                      <a:r>
                        <a:rPr lang="en-US" sz="800" dirty="0">
                          <a:solidFill>
                            <a:srgbClr val="0000FF"/>
                          </a:solidFill>
                          <a:effectLst/>
                          <a:latin typeface="Courier New" panose="02070309020205020404" pitchFamily="49" charset="0"/>
                          <a:ea typeface="Times New Roman" panose="02020603050405020304" pitchFamily="18" charset="0"/>
                        </a:rPr>
                        <a:t>&lt;/File&gt;</a:t>
                      </a:r>
                      <a:endParaRPr lang="en-US" sz="105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800" dirty="0">
                          <a:solidFill>
                            <a:srgbClr val="0000FF"/>
                          </a:solidFill>
                          <a:effectLst/>
                          <a:latin typeface="Courier New" panose="02070309020205020404" pitchFamily="49" charset="0"/>
                          <a:ea typeface="Times New Roman" panose="02020603050405020304" pitchFamily="18" charset="0"/>
                        </a:rPr>
                        <a:t>&lt;/</a:t>
                      </a:r>
                      <a:r>
                        <a:rPr lang="en-US" sz="800" dirty="0" err="1">
                          <a:solidFill>
                            <a:srgbClr val="0000FF"/>
                          </a:solidFill>
                          <a:effectLst/>
                          <a:latin typeface="Courier New" panose="02070309020205020404" pitchFamily="49" charset="0"/>
                          <a:ea typeface="Times New Roman" panose="02020603050405020304" pitchFamily="18" charset="0"/>
                        </a:rPr>
                        <a:t>FDTInstance</a:t>
                      </a:r>
                      <a:r>
                        <a:rPr lang="en-US" sz="800" dirty="0">
                          <a:solidFill>
                            <a:srgbClr val="0000FF"/>
                          </a:solidFill>
                          <a:effectLst/>
                          <a:latin typeface="Courier New" panose="02070309020205020404" pitchFamily="49" charset="0"/>
                          <a:ea typeface="Times New Roman" panose="02020603050405020304" pitchFamily="18" charset="0"/>
                        </a:rPr>
                        <a:t>&gt;</a:t>
                      </a:r>
                      <a:endParaRPr lang="en-US" sz="1050" dirty="0">
                        <a:effectLst/>
                        <a:latin typeface="Times New Roman" panose="02020603050405020304" pitchFamily="18" charset="0"/>
                        <a:ea typeface="Times New Roman" panose="02020603050405020304" pitchFamily="18" charset="0"/>
                      </a:endParaRPr>
                    </a:p>
                  </a:txBody>
                  <a:tcPr marL="61420" marR="61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113391480"/>
                  </a:ext>
                </a:extLst>
              </a:tr>
            </a:tbl>
          </a:graphicData>
        </a:graphic>
      </p:graphicFrame>
      <p:sp>
        <p:nvSpPr>
          <p:cNvPr id="11" name="TextBox 10">
            <a:extLst>
              <a:ext uri="{FF2B5EF4-FFF2-40B4-BE49-F238E27FC236}">
                <a16:creationId xmlns:a16="http://schemas.microsoft.com/office/drawing/2014/main" id="{5FEB6F2A-AA43-2D00-B9C1-61D77B1F6622}"/>
              </a:ext>
            </a:extLst>
          </p:cNvPr>
          <p:cNvSpPr txBox="1"/>
          <p:nvPr/>
        </p:nvSpPr>
        <p:spPr>
          <a:xfrm>
            <a:off x="494189" y="2041412"/>
            <a:ext cx="5129212" cy="646331"/>
          </a:xfrm>
          <a:prstGeom prst="rect">
            <a:avLst/>
          </a:prstGeom>
          <a:noFill/>
        </p:spPr>
        <p:txBody>
          <a:bodyPr wrap="square">
            <a:spAutoFit/>
          </a:bodyPr>
          <a:lstStyle/>
          <a:p>
            <a:pPr algn="ctr"/>
            <a:r>
              <a:rPr lang="en-GB" sz="1800" dirty="0">
                <a:effectLst/>
                <a:ea typeface="Times New Roman" panose="02020603050405020304" pitchFamily="18" charset="0"/>
              </a:rPr>
              <a:t>Single File – </a:t>
            </a:r>
            <a:br>
              <a:rPr lang="en-GB" sz="1800" dirty="0">
                <a:effectLst/>
                <a:ea typeface="Times New Roman" panose="02020603050405020304" pitchFamily="18" charset="0"/>
              </a:rPr>
            </a:br>
            <a:r>
              <a:rPr lang="en-GB" sz="1800" dirty="0">
                <a:effectLst/>
                <a:ea typeface="Times New Roman" panose="02020603050405020304" pitchFamily="18" charset="0"/>
              </a:rPr>
              <a:t>Source and Partial Encoding Object</a:t>
            </a:r>
            <a:endParaRPr lang="en-US" dirty="0"/>
          </a:p>
        </p:txBody>
      </p:sp>
      <p:sp>
        <p:nvSpPr>
          <p:cNvPr id="12" name="TextBox 11">
            <a:extLst>
              <a:ext uri="{FF2B5EF4-FFF2-40B4-BE49-F238E27FC236}">
                <a16:creationId xmlns:a16="http://schemas.microsoft.com/office/drawing/2014/main" id="{B7BE8226-9247-32E3-32AC-8CB194E3BD14}"/>
              </a:ext>
            </a:extLst>
          </p:cNvPr>
          <p:cNvSpPr txBox="1"/>
          <p:nvPr/>
        </p:nvSpPr>
        <p:spPr>
          <a:xfrm>
            <a:off x="6553200" y="726885"/>
            <a:ext cx="5129212" cy="646331"/>
          </a:xfrm>
          <a:prstGeom prst="rect">
            <a:avLst/>
          </a:prstGeom>
          <a:noFill/>
        </p:spPr>
        <p:txBody>
          <a:bodyPr wrap="square">
            <a:spAutoFit/>
          </a:bodyPr>
          <a:lstStyle/>
          <a:p>
            <a:pPr algn="ctr"/>
            <a:r>
              <a:rPr lang="en-US" sz="1800" dirty="0">
                <a:effectLst/>
                <a:ea typeface="Times New Roman" panose="02020603050405020304" pitchFamily="18" charset="0"/>
              </a:rPr>
              <a:t>Multiple Files – </a:t>
            </a:r>
            <a:br>
              <a:rPr lang="en-US" sz="1800" dirty="0">
                <a:effectLst/>
                <a:ea typeface="Times New Roman" panose="02020603050405020304" pitchFamily="18" charset="0"/>
              </a:rPr>
            </a:br>
            <a:r>
              <a:rPr lang="en-US" sz="1800" dirty="0">
                <a:effectLst/>
                <a:ea typeface="Times New Roman" panose="02020603050405020304" pitchFamily="18" charset="0"/>
              </a:rPr>
              <a:t>Self-contained objects including source symbols</a:t>
            </a:r>
            <a:endParaRPr lang="en-US" dirty="0"/>
          </a:p>
        </p:txBody>
      </p:sp>
    </p:spTree>
    <p:extLst>
      <p:ext uri="{BB962C8B-B14F-4D97-AF65-F5344CB8AC3E}">
        <p14:creationId xmlns:p14="http://schemas.microsoft.com/office/powerpoint/2010/main" val="3766446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BA8DD06-02DB-95CA-9DF2-6C41558AD8C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5D28BBA3-59D1-3B11-1742-0C6DABFF8595}"/>
              </a:ext>
            </a:extLst>
          </p:cNvPr>
          <p:cNvSpPr>
            <a:spLocks noGrp="1"/>
          </p:cNvSpPr>
          <p:nvPr>
            <p:ph type="title"/>
          </p:nvPr>
        </p:nvSpPr>
        <p:spPr>
          <a:xfrm>
            <a:off x="495300" y="642644"/>
            <a:ext cx="11187112" cy="361959"/>
          </a:xfrm>
        </p:spPr>
        <p:txBody>
          <a:bodyPr/>
          <a:lstStyle/>
          <a:p>
            <a:r>
              <a:rPr lang="de-DE" dirty="0"/>
              <a:t>Proposal: It is proposed ...</a:t>
            </a:r>
            <a:endParaRPr lang="en-US" dirty="0"/>
          </a:p>
        </p:txBody>
      </p:sp>
      <p:graphicFrame>
        <p:nvGraphicFramePr>
          <p:cNvPr id="6" name="Diagram 5">
            <a:extLst>
              <a:ext uri="{FF2B5EF4-FFF2-40B4-BE49-F238E27FC236}">
                <a16:creationId xmlns:a16="http://schemas.microsoft.com/office/drawing/2014/main" id="{3EE264B2-752E-FBC8-E5D0-AE0F9D4C9ECC}"/>
              </a:ext>
            </a:extLst>
          </p:cNvPr>
          <p:cNvGraphicFramePr/>
          <p:nvPr>
            <p:extLst>
              <p:ext uri="{D42A27DB-BD31-4B8C-83A1-F6EECF244321}">
                <p14:modId xmlns:p14="http://schemas.microsoft.com/office/powerpoint/2010/main" val="2089302963"/>
              </p:ext>
            </p:extLst>
          </p:nvPr>
        </p:nvGraphicFramePr>
        <p:xfrm>
          <a:off x="1675383" y="105941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79706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3B489C-916B-6D87-19BC-CB273A2083AF}"/>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9" name="Content Placeholder 8">
            <a:extLst>
              <a:ext uri="{FF2B5EF4-FFF2-40B4-BE49-F238E27FC236}">
                <a16:creationId xmlns:a16="http://schemas.microsoft.com/office/drawing/2014/main" id="{57435C24-5E92-24A2-612E-6E4116C07347}"/>
              </a:ext>
            </a:extLst>
          </p:cNvPr>
          <p:cNvSpPr>
            <a:spLocks noGrp="1"/>
          </p:cNvSpPr>
          <p:nvPr>
            <p:ph sz="quarter" idx="14"/>
          </p:nvPr>
        </p:nvSpPr>
        <p:spPr/>
        <p:txBody>
          <a:bodyPr/>
          <a:lstStyle/>
          <a:p>
            <a:r>
              <a:rPr lang="de-DE" dirty="0">
                <a:hlinkClick r:id="rId2"/>
              </a:rPr>
              <a:t>ETSI TS 103 973</a:t>
            </a:r>
            <a:r>
              <a:rPr lang="de-DE" dirty="0"/>
              <a:t> defines a Content Delivery based Instantation in Annex D (normative)</a:t>
            </a:r>
          </a:p>
          <a:p>
            <a:r>
              <a:rPr lang="en-US" dirty="0"/>
              <a:t>CMMF is considered as a Content Delivery Protocol (CDP) as defined in clause of 8 of [RFC5052]. </a:t>
            </a:r>
          </a:p>
          <a:p>
            <a:r>
              <a:rPr lang="en-US" dirty="0"/>
              <a:t>Annex D provides a mapping of CMMF to the RFC 5052 principles and vice versa</a:t>
            </a:r>
          </a:p>
          <a:p>
            <a:r>
              <a:rPr lang="en-US" dirty="0"/>
              <a:t>This instantiation also permits to re-use existing FEC Code including Raptor (the 3GPP MBMS code) as defined in RFC 5053 and </a:t>
            </a:r>
            <a:r>
              <a:rPr lang="en-US" dirty="0" err="1"/>
              <a:t>RaptorQ</a:t>
            </a:r>
            <a:r>
              <a:rPr lang="en-US" dirty="0"/>
              <a:t> as defined in RFC 6330.</a:t>
            </a:r>
          </a:p>
          <a:p>
            <a:r>
              <a:rPr lang="en-US" dirty="0"/>
              <a:t>The protocol also makes use of 3GPP familiar concepts such as the File Delivery Table in FLUTE and used in MBMS and MBS</a:t>
            </a:r>
          </a:p>
          <a:p>
            <a:pPr marL="0" indent="0">
              <a:buNone/>
            </a:pPr>
            <a:endParaRPr lang="en-US" dirty="0"/>
          </a:p>
        </p:txBody>
      </p:sp>
      <p:sp>
        <p:nvSpPr>
          <p:cNvPr id="8" name="Subtitle 7">
            <a:extLst>
              <a:ext uri="{FF2B5EF4-FFF2-40B4-BE49-F238E27FC236}">
                <a16:creationId xmlns:a16="http://schemas.microsoft.com/office/drawing/2014/main" id="{35F906AC-4D47-9C0C-ACDC-57BDEB4F64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5279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1CB37EF-FACA-A9B8-FA76-96D421E254D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076B08D-C02F-9E2B-43A6-FB77304D6CAA}"/>
              </a:ext>
            </a:extLst>
          </p:cNvPr>
          <p:cNvSpPr>
            <a:spLocks noGrp="1"/>
          </p:cNvSpPr>
          <p:nvPr>
            <p:ph type="title"/>
          </p:nvPr>
        </p:nvSpPr>
        <p:spPr>
          <a:xfrm>
            <a:off x="495300" y="642644"/>
            <a:ext cx="11187112" cy="361959"/>
          </a:xfrm>
        </p:spPr>
        <p:txBody>
          <a:bodyPr/>
          <a:lstStyle/>
          <a:p>
            <a:r>
              <a:rPr lang="de-DE" dirty="0"/>
              <a:t>CMMF Architecture</a:t>
            </a:r>
            <a:endParaRPr lang="en-US" dirty="0"/>
          </a:p>
        </p:txBody>
      </p:sp>
      <p:sp>
        <p:nvSpPr>
          <p:cNvPr id="5" name="Subtitle 4">
            <a:extLst>
              <a:ext uri="{FF2B5EF4-FFF2-40B4-BE49-F238E27FC236}">
                <a16:creationId xmlns:a16="http://schemas.microsoft.com/office/drawing/2014/main" id="{A6ADEB4A-C5B2-7C9E-40D6-D5C84507D00D}"/>
              </a:ext>
            </a:extLst>
          </p:cNvPr>
          <p:cNvSpPr>
            <a:spLocks noGrp="1"/>
          </p:cNvSpPr>
          <p:nvPr>
            <p:ph type="subTitle" idx="1"/>
          </p:nvPr>
        </p:nvSpPr>
        <p:spPr/>
        <p:txBody>
          <a:bodyPr/>
          <a:lstStyle/>
          <a:p>
            <a:r>
              <a:rPr lang="de-DE" dirty="0"/>
              <a:t>Simplified Architecture as developed by Qualcomm during CMMF specification development</a:t>
            </a:r>
            <a:endParaRPr lang="en-US" dirty="0"/>
          </a:p>
        </p:txBody>
      </p:sp>
      <p:pic>
        <p:nvPicPr>
          <p:cNvPr id="8" name="Picture 7" descr="A diagram of a data collection&#10;&#10;Description automatically generated">
            <a:extLst>
              <a:ext uri="{FF2B5EF4-FFF2-40B4-BE49-F238E27FC236}">
                <a16:creationId xmlns:a16="http://schemas.microsoft.com/office/drawing/2014/main" id="{D5D07ADD-61D4-0EEB-9EA7-D58A9ACDF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384" y="1665576"/>
            <a:ext cx="8957641" cy="4547440"/>
          </a:xfrm>
          <a:prstGeom prst="rect">
            <a:avLst/>
          </a:prstGeom>
        </p:spPr>
      </p:pic>
    </p:spTree>
    <p:extLst>
      <p:ext uri="{BB962C8B-B14F-4D97-AF65-F5344CB8AC3E}">
        <p14:creationId xmlns:p14="http://schemas.microsoft.com/office/powerpoint/2010/main" val="100607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557E3A3-EBE4-3F8A-16E5-5B7803E8706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C7C98A2-7592-9287-902D-22671221B697}"/>
              </a:ext>
            </a:extLst>
          </p:cNvPr>
          <p:cNvSpPr>
            <a:spLocks noGrp="1"/>
          </p:cNvSpPr>
          <p:nvPr>
            <p:ph type="title"/>
          </p:nvPr>
        </p:nvSpPr>
        <p:spPr>
          <a:xfrm>
            <a:off x="495300" y="642644"/>
            <a:ext cx="11187112" cy="361959"/>
          </a:xfrm>
        </p:spPr>
        <p:txBody>
          <a:bodyPr/>
          <a:lstStyle/>
          <a:p>
            <a:r>
              <a:rPr lang="de-DE" dirty="0"/>
              <a:t>Defined Reference Points</a:t>
            </a:r>
            <a:endParaRPr lang="en-US" dirty="0"/>
          </a:p>
        </p:txBody>
      </p:sp>
      <p:sp>
        <p:nvSpPr>
          <p:cNvPr id="4" name="Content Placeholder 3">
            <a:extLst>
              <a:ext uri="{FF2B5EF4-FFF2-40B4-BE49-F238E27FC236}">
                <a16:creationId xmlns:a16="http://schemas.microsoft.com/office/drawing/2014/main" id="{EA1024B9-8DDE-163B-A69C-5A8D6EB7C1C1}"/>
              </a:ext>
            </a:extLst>
          </p:cNvPr>
          <p:cNvSpPr>
            <a:spLocks noGrp="1"/>
          </p:cNvSpPr>
          <p:nvPr>
            <p:ph sz="quarter" idx="14"/>
          </p:nvPr>
        </p:nvSpPr>
        <p:spPr/>
        <p:txBody>
          <a:bodyPr/>
          <a:lstStyle/>
          <a:p>
            <a:r>
              <a:rPr lang="en-US" dirty="0"/>
              <a:t>CMMF-CI: This reference point provides Configuration Information describing the location and relationship of the source and coded/repair objects, may be provided to a CMMF receiver. </a:t>
            </a:r>
          </a:p>
          <a:p>
            <a:r>
              <a:rPr lang="en-US" dirty="0"/>
              <a:t>CMMF-S: This reference point provides the source transport objects. For CMMF, these objects are unmodified from original data. Parts of these objects may be used by Object Recovery to recover source objects.</a:t>
            </a:r>
          </a:p>
          <a:p>
            <a:r>
              <a:rPr lang="en-US" dirty="0"/>
              <a:t>CMMF-CR: This reference point provides the coded/repair transport objects. Details on the formats on this reference point are provided in clause. </a:t>
            </a:r>
          </a:p>
          <a:p>
            <a:r>
              <a:rPr lang="en-US" dirty="0"/>
              <a:t>Not explicitly mentioned in the diagram are the following reference points:</a:t>
            </a:r>
          </a:p>
          <a:p>
            <a:pPr lvl="1"/>
            <a:r>
              <a:rPr lang="en-US" dirty="0"/>
              <a:t>The server-side configuration of the CMMF sender</a:t>
            </a:r>
          </a:p>
          <a:p>
            <a:pPr lvl="1"/>
            <a:r>
              <a:rPr lang="en-US" dirty="0"/>
              <a:t>The client-side API to have an API between the CMMF receiver and the application </a:t>
            </a:r>
          </a:p>
          <a:p>
            <a:r>
              <a:rPr lang="en-US" dirty="0"/>
              <a:t>Note also that the application is completely independent of any manifest and so on</a:t>
            </a:r>
          </a:p>
          <a:p>
            <a:endParaRPr lang="en-US" dirty="0"/>
          </a:p>
        </p:txBody>
      </p:sp>
      <p:sp>
        <p:nvSpPr>
          <p:cNvPr id="5" name="Subtitle 4">
            <a:extLst>
              <a:ext uri="{FF2B5EF4-FFF2-40B4-BE49-F238E27FC236}">
                <a16:creationId xmlns:a16="http://schemas.microsoft.com/office/drawing/2014/main" id="{0F49A2A3-88C1-F123-69AA-EACD0FD4687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687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0C63C2-F07C-76F8-F4C1-ABF3E45F3A8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DF6B93D-C69E-C64A-0A71-D471E63091AC}"/>
              </a:ext>
            </a:extLst>
          </p:cNvPr>
          <p:cNvSpPr>
            <a:spLocks noGrp="1"/>
          </p:cNvSpPr>
          <p:nvPr>
            <p:ph type="title"/>
          </p:nvPr>
        </p:nvSpPr>
        <p:spPr>
          <a:xfrm>
            <a:off x="495300" y="642644"/>
            <a:ext cx="11187112" cy="361959"/>
          </a:xfrm>
        </p:spPr>
        <p:txBody>
          <a:bodyPr/>
          <a:lstStyle/>
          <a:p>
            <a:r>
              <a:rPr lang="de-DE" dirty="0"/>
              <a:t>Call flow for FLUTE-based CMMF CDP instantation (Figure D.1)</a:t>
            </a:r>
            <a:endParaRPr lang="en-US" dirty="0"/>
          </a:p>
        </p:txBody>
      </p:sp>
      <p:graphicFrame>
        <p:nvGraphicFramePr>
          <p:cNvPr id="7" name="Object 6">
            <a:extLst>
              <a:ext uri="{FF2B5EF4-FFF2-40B4-BE49-F238E27FC236}">
                <a16:creationId xmlns:a16="http://schemas.microsoft.com/office/drawing/2014/main" id="{6B14605D-CEBA-AB18-C936-6568B08AED3C}"/>
              </a:ext>
            </a:extLst>
          </p:cNvPr>
          <p:cNvGraphicFramePr>
            <a:graphicFrameLocks noChangeAspect="1"/>
          </p:cNvGraphicFramePr>
          <p:nvPr/>
        </p:nvGraphicFramePr>
        <p:xfrm>
          <a:off x="2520003" y="1233856"/>
          <a:ext cx="6819205" cy="5217806"/>
        </p:xfrm>
        <a:graphic>
          <a:graphicData uri="http://schemas.openxmlformats.org/presentationml/2006/ole">
            <mc:AlternateContent xmlns:mc="http://schemas.openxmlformats.org/markup-compatibility/2006">
              <mc:Choice xmlns:v="urn:schemas-microsoft-com:vml" Requires="v">
                <p:oleObj name="Signalling Chart" r:id="rId2" imgW="8805672" imgH="6793992" progId="Mscgen.Chart">
                  <p:embed/>
                </p:oleObj>
              </mc:Choice>
              <mc:Fallback>
                <p:oleObj name="Signalling Chart" r:id="rId2" imgW="8805672" imgH="6793992" progId="Mscgen.Chart">
                  <p:embed/>
                  <p:pic>
                    <p:nvPicPr>
                      <p:cNvPr id="7" name="Object 6">
                        <a:extLst>
                          <a:ext uri="{FF2B5EF4-FFF2-40B4-BE49-F238E27FC236}">
                            <a16:creationId xmlns:a16="http://schemas.microsoft.com/office/drawing/2014/main" id="{6B14605D-CEBA-AB18-C936-6568B08AED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03" y="1233856"/>
                        <a:ext cx="6819205" cy="5217806"/>
                      </a:xfrm>
                      <a:prstGeom prst="rect">
                        <a:avLst/>
                      </a:prstGeom>
                      <a:noFill/>
                    </p:spPr>
                  </p:pic>
                </p:oleObj>
              </mc:Fallback>
            </mc:AlternateContent>
          </a:graphicData>
        </a:graphic>
      </p:graphicFrame>
    </p:spTree>
    <p:extLst>
      <p:ext uri="{BB962C8B-B14F-4D97-AF65-F5344CB8AC3E}">
        <p14:creationId xmlns:p14="http://schemas.microsoft.com/office/powerpoint/2010/main" val="4090394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DE876F-68A3-AFCA-8A66-AA0B21CC33F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EA8609F-0541-D155-7AB8-B46A66D25830}"/>
              </a:ext>
            </a:extLst>
          </p:cNvPr>
          <p:cNvSpPr>
            <a:spLocks noGrp="1"/>
          </p:cNvSpPr>
          <p:nvPr>
            <p:ph type="title"/>
          </p:nvPr>
        </p:nvSpPr>
        <p:spPr/>
        <p:txBody>
          <a:bodyPr/>
          <a:lstStyle/>
          <a:p>
            <a:r>
              <a:rPr lang="en-US" dirty="0"/>
              <a:t>CMMF Transport Objects and Transport Sessions</a:t>
            </a:r>
          </a:p>
        </p:txBody>
      </p:sp>
      <p:sp>
        <p:nvSpPr>
          <p:cNvPr id="7" name="Content Placeholder 6">
            <a:extLst>
              <a:ext uri="{FF2B5EF4-FFF2-40B4-BE49-F238E27FC236}">
                <a16:creationId xmlns:a16="http://schemas.microsoft.com/office/drawing/2014/main" id="{96C4E022-F979-72A6-18D9-DD84F3B04C5E}"/>
              </a:ext>
            </a:extLst>
          </p:cNvPr>
          <p:cNvSpPr>
            <a:spLocks noGrp="1"/>
          </p:cNvSpPr>
          <p:nvPr>
            <p:ph sz="quarter" idx="14"/>
          </p:nvPr>
        </p:nvSpPr>
        <p:spPr>
          <a:xfrm>
            <a:off x="495300" y="4343400"/>
            <a:ext cx="11187112" cy="2057399"/>
          </a:xfrm>
        </p:spPr>
        <p:txBody>
          <a:bodyPr/>
          <a:lstStyle/>
          <a:p>
            <a:r>
              <a:rPr lang="de-DE" dirty="0"/>
              <a:t>Information is provided to receiver through configuration information, describing</a:t>
            </a:r>
          </a:p>
          <a:p>
            <a:pPr lvl="1"/>
            <a:r>
              <a:rPr lang="de-DE" dirty="0"/>
              <a:t>Each logical flow that is operated</a:t>
            </a:r>
          </a:p>
          <a:p>
            <a:pPr lvl="1"/>
            <a:r>
              <a:rPr lang="de-DE" dirty="0"/>
              <a:t>Each object, metadata of the object and other information</a:t>
            </a:r>
          </a:p>
          <a:p>
            <a:pPr lvl="1"/>
            <a:r>
              <a:rPr lang="de-DE" dirty="0"/>
              <a:t>The type of the object as well encoding parameters </a:t>
            </a:r>
            <a:endParaRPr lang="en-US" dirty="0"/>
          </a:p>
        </p:txBody>
      </p:sp>
      <p:sp>
        <p:nvSpPr>
          <p:cNvPr id="5" name="Subtitle 4">
            <a:extLst>
              <a:ext uri="{FF2B5EF4-FFF2-40B4-BE49-F238E27FC236}">
                <a16:creationId xmlns:a16="http://schemas.microsoft.com/office/drawing/2014/main" id="{43C05829-87F7-4F02-036D-4DDCAEAFF4E8}"/>
              </a:ext>
            </a:extLst>
          </p:cNvPr>
          <p:cNvSpPr>
            <a:spLocks noGrp="1"/>
          </p:cNvSpPr>
          <p:nvPr>
            <p:ph type="subTitle" idx="1"/>
          </p:nvPr>
        </p:nvSpPr>
        <p:spPr/>
        <p:txBody>
          <a:bodyPr/>
          <a:lstStyle/>
          <a:p>
            <a:r>
              <a:rPr lang="de-DE" dirty="0"/>
              <a:t>Source and Repair objects are assigned to TSI and TOI</a:t>
            </a:r>
            <a:endParaRPr lang="en-US" dirty="0"/>
          </a:p>
        </p:txBody>
      </p:sp>
      <p:pic>
        <p:nvPicPr>
          <p:cNvPr id="6" name="Picture 5" descr="A group of rectangular boxes with text&#10;&#10;Description automatically generated">
            <a:extLst>
              <a:ext uri="{FF2B5EF4-FFF2-40B4-BE49-F238E27FC236}">
                <a16:creationId xmlns:a16="http://schemas.microsoft.com/office/drawing/2014/main" id="{5F1F44EB-7350-2527-FF4D-BDE733A0CE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773" y="1807427"/>
            <a:ext cx="10260694" cy="2437700"/>
          </a:xfrm>
          <a:prstGeom prst="rect">
            <a:avLst/>
          </a:prstGeom>
        </p:spPr>
      </p:pic>
    </p:spTree>
    <p:extLst>
      <p:ext uri="{BB962C8B-B14F-4D97-AF65-F5344CB8AC3E}">
        <p14:creationId xmlns:p14="http://schemas.microsoft.com/office/powerpoint/2010/main" val="4132885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8F7CA72-52ED-1B49-3EA4-DE9ECFE38A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00E784B-7E97-0252-A450-F8F3D2BD1F5D}"/>
              </a:ext>
            </a:extLst>
          </p:cNvPr>
          <p:cNvSpPr>
            <a:spLocks noGrp="1"/>
          </p:cNvSpPr>
          <p:nvPr>
            <p:ph type="title"/>
          </p:nvPr>
        </p:nvSpPr>
        <p:spPr>
          <a:xfrm>
            <a:off x="495300" y="642644"/>
            <a:ext cx="11187112" cy="361959"/>
          </a:xfrm>
        </p:spPr>
        <p:txBody>
          <a:bodyPr/>
          <a:lstStyle/>
          <a:p>
            <a:r>
              <a:rPr lang="de-DE" dirty="0"/>
              <a:t>Configuration Parameters</a:t>
            </a:r>
            <a:endParaRPr lang="en-US" dirty="0"/>
          </a:p>
        </p:txBody>
      </p:sp>
      <p:sp>
        <p:nvSpPr>
          <p:cNvPr id="4" name="Content Placeholder 3">
            <a:extLst>
              <a:ext uri="{FF2B5EF4-FFF2-40B4-BE49-F238E27FC236}">
                <a16:creationId xmlns:a16="http://schemas.microsoft.com/office/drawing/2014/main" id="{B77B36F9-9411-5193-C5CE-B622EE29B31B}"/>
              </a:ext>
            </a:extLst>
          </p:cNvPr>
          <p:cNvSpPr>
            <a:spLocks noGrp="1"/>
          </p:cNvSpPr>
          <p:nvPr>
            <p:ph sz="quarter" idx="14"/>
          </p:nvPr>
        </p:nvSpPr>
        <p:spPr>
          <a:xfrm>
            <a:off x="495300" y="1719072"/>
            <a:ext cx="3927613" cy="4681727"/>
          </a:xfrm>
        </p:spPr>
        <p:txBody>
          <a:bodyPr>
            <a:normAutofit lnSpcReduction="10000"/>
          </a:bodyPr>
          <a:lstStyle/>
          <a:p>
            <a:r>
              <a:rPr lang="en-US" dirty="0"/>
              <a:t>The Configuration Information allows the CMMF client to map an application request to CMMF receiver operations. </a:t>
            </a:r>
          </a:p>
          <a:p>
            <a:r>
              <a:rPr lang="en-US" dirty="0"/>
              <a:t>Table D.1.5-1 provides examples of possible Configuration Information that can be used where source and coded/repair transport objects are described. </a:t>
            </a:r>
          </a:p>
          <a:p>
            <a:r>
              <a:rPr lang="en-US" dirty="0"/>
              <a:t>Some use cases may require additional information or only a subset of this information, and a simpler version of this parameter set may be used.</a:t>
            </a:r>
          </a:p>
          <a:p>
            <a:r>
              <a:rPr lang="en-US" dirty="0"/>
              <a:t>Updates of the CI information may happen</a:t>
            </a:r>
          </a:p>
        </p:txBody>
      </p:sp>
      <p:sp>
        <p:nvSpPr>
          <p:cNvPr id="5" name="Subtitle 4">
            <a:extLst>
              <a:ext uri="{FF2B5EF4-FFF2-40B4-BE49-F238E27FC236}">
                <a16:creationId xmlns:a16="http://schemas.microsoft.com/office/drawing/2014/main" id="{A5E08C2C-DDCA-073E-C4B0-E45581DD5283}"/>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68545081-6892-466B-F59C-AE8A490BF777}"/>
              </a:ext>
            </a:extLst>
          </p:cNvPr>
          <p:cNvGraphicFramePr>
            <a:graphicFrameLocks noGrp="1"/>
          </p:cNvGraphicFramePr>
          <p:nvPr/>
        </p:nvGraphicFramePr>
        <p:xfrm>
          <a:off x="4666458" y="14921"/>
          <a:ext cx="7525542" cy="6873201"/>
        </p:xfrm>
        <a:graphic>
          <a:graphicData uri="http://schemas.openxmlformats.org/drawingml/2006/table">
            <a:tbl>
              <a:tblPr firstRow="1" bandRow="1">
                <a:tableStyleId>{5C22544A-7EE6-4342-B048-85BDC9FD1C3A}</a:tableStyleId>
              </a:tblPr>
              <a:tblGrid>
                <a:gridCol w="257697">
                  <a:extLst>
                    <a:ext uri="{9D8B030D-6E8A-4147-A177-3AD203B41FA5}">
                      <a16:colId xmlns:a16="http://schemas.microsoft.com/office/drawing/2014/main" val="2962698596"/>
                    </a:ext>
                  </a:extLst>
                </a:gridCol>
                <a:gridCol w="260039">
                  <a:extLst>
                    <a:ext uri="{9D8B030D-6E8A-4147-A177-3AD203B41FA5}">
                      <a16:colId xmlns:a16="http://schemas.microsoft.com/office/drawing/2014/main" val="2328589037"/>
                    </a:ext>
                  </a:extLst>
                </a:gridCol>
                <a:gridCol w="260820">
                  <a:extLst>
                    <a:ext uri="{9D8B030D-6E8A-4147-A177-3AD203B41FA5}">
                      <a16:colId xmlns:a16="http://schemas.microsoft.com/office/drawing/2014/main" val="1193523340"/>
                    </a:ext>
                  </a:extLst>
                </a:gridCol>
                <a:gridCol w="1580219">
                  <a:extLst>
                    <a:ext uri="{9D8B030D-6E8A-4147-A177-3AD203B41FA5}">
                      <a16:colId xmlns:a16="http://schemas.microsoft.com/office/drawing/2014/main" val="2012418995"/>
                    </a:ext>
                  </a:extLst>
                </a:gridCol>
                <a:gridCol w="926021">
                  <a:extLst>
                    <a:ext uri="{9D8B030D-6E8A-4147-A177-3AD203B41FA5}">
                      <a16:colId xmlns:a16="http://schemas.microsoft.com/office/drawing/2014/main" val="4216858961"/>
                    </a:ext>
                  </a:extLst>
                </a:gridCol>
                <a:gridCol w="4240746">
                  <a:extLst>
                    <a:ext uri="{9D8B030D-6E8A-4147-A177-3AD203B41FA5}">
                      <a16:colId xmlns:a16="http://schemas.microsoft.com/office/drawing/2014/main" val="3211912595"/>
                    </a:ext>
                  </a:extLst>
                </a:gridCol>
              </a:tblGrid>
              <a:tr h="135641">
                <a:tc gridSpan="4">
                  <a:txBody>
                    <a:bodyPr/>
                    <a:lstStyle/>
                    <a:p>
                      <a:pPr marL="0" marR="0" hangingPunct="0">
                        <a:spcBef>
                          <a:spcPts val="0"/>
                        </a:spcBef>
                        <a:spcAft>
                          <a:spcPts val="900"/>
                        </a:spcAft>
                      </a:pPr>
                      <a:r>
                        <a:rPr lang="en-GB" sz="900">
                          <a:effectLst/>
                          <a:latin typeface="+mn-lt"/>
                        </a:rPr>
                        <a:t>Parameter</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Usage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Definition</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890253840"/>
                  </a:ext>
                </a:extLst>
              </a:tr>
              <a:tr h="183308">
                <a:tc gridSpan="4">
                  <a:txBody>
                    <a:bodyPr/>
                    <a:lstStyle/>
                    <a:p>
                      <a:pPr marL="0" marR="0" hangingPunct="0">
                        <a:spcBef>
                          <a:spcPts val="0"/>
                        </a:spcBef>
                        <a:spcAft>
                          <a:spcPts val="900"/>
                        </a:spcAft>
                      </a:pPr>
                      <a:r>
                        <a:rPr lang="en-GB" sz="900">
                          <a:effectLst/>
                          <a:latin typeface="+mn-lt"/>
                        </a:rPr>
                        <a:t>Complete </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OD</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Indicates whether the Configuration Information is complete.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200351698"/>
                  </a:ext>
                </a:extLst>
              </a:tr>
              <a:tr h="271283">
                <a:tc gridSpan="4">
                  <a:txBody>
                    <a:bodyPr/>
                    <a:lstStyle/>
                    <a:p>
                      <a:pPr marL="0" marR="0" hangingPunct="0">
                        <a:spcBef>
                          <a:spcPts val="0"/>
                        </a:spcBef>
                        <a:spcAft>
                          <a:spcPts val="900"/>
                        </a:spcAft>
                      </a:pPr>
                      <a:r>
                        <a:rPr lang="en-GB" sz="900">
                          <a:effectLst/>
                          <a:latin typeface="+mn-lt"/>
                        </a:rPr>
                        <a:t>Location</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O</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information where the Configuration Information can be accessed in carried externally.</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653531382"/>
                  </a:ext>
                </a:extLst>
              </a:tr>
              <a:tr h="298065">
                <a:tc gridSpan="4">
                  <a:txBody>
                    <a:bodyPr/>
                    <a:lstStyle/>
                    <a:p>
                      <a:pPr marL="0" marR="0" hangingPunct="0">
                        <a:spcBef>
                          <a:spcPts val="0"/>
                        </a:spcBef>
                        <a:spcAft>
                          <a:spcPts val="900"/>
                        </a:spcAft>
                      </a:pPr>
                      <a:r>
                        <a:rPr lang="en-GB" sz="900">
                          <a:effectLst/>
                          <a:latin typeface="+mn-lt"/>
                        </a:rPr>
                        <a:t>Expires</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information when this Configuration Information is no longer valid and an update is needed, for example using a reload from Location.</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270610401"/>
                  </a:ext>
                </a:extLst>
              </a:tr>
              <a:tr h="135641">
                <a:tc gridSpan="4">
                  <a:txBody>
                    <a:bodyPr/>
                    <a:lstStyle/>
                    <a:p>
                      <a:pPr marL="0" marR="0" hangingPunct="0">
                        <a:spcBef>
                          <a:spcPts val="0"/>
                        </a:spcBef>
                        <a:spcAft>
                          <a:spcPts val="900"/>
                        </a:spcAft>
                      </a:pPr>
                      <a:r>
                        <a:rPr lang="en-GB" sz="900">
                          <a:effectLst/>
                          <a:latin typeface="+mn-lt"/>
                        </a:rPr>
                        <a:t>Source Flow</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S</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S source flows.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665443673"/>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3">
                  <a:txBody>
                    <a:bodyPr/>
                    <a:lstStyle/>
                    <a:p>
                      <a:pPr marL="0" marR="0" hangingPunct="0">
                        <a:spcBef>
                          <a:spcPts val="0"/>
                        </a:spcBef>
                        <a:spcAft>
                          <a:spcPts val="900"/>
                        </a:spcAft>
                      </a:pPr>
                      <a:r>
                        <a:rPr lang="en-GB" sz="900">
                          <a:effectLst/>
                          <a:latin typeface="+mn-lt"/>
                        </a:rPr>
                        <a:t>TSI</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Identifier of the source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74986696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Object</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N</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N objects in the source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427226497"/>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Transport object identifier (TOI) value that represents the source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72524081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Size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Size of the transmission object in bytes.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04440792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Content-Type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Describes media type of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58517836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Encoding</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Describes encoding of file .</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896394676"/>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Message Digest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Message digest of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513581539"/>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Associated URI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Name, Identification, and Location of file (specified by the URI).</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633516335"/>
                  </a:ext>
                </a:extLst>
              </a:tr>
              <a:tr h="27496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Access URL</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The URL where the source object can be accessed. If the field is not present, then the source flow is not directly accessible. </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041431342"/>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is accessible.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870340693"/>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ceases to be available.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63587590"/>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&lt;Additional metadata&gt;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May include cache or E-Tag  metadata.</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570636686"/>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Representation</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Refers to a DASH Representation in an MPD or a Track in an HLS manifest.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219502419"/>
                  </a:ext>
                </a:extLst>
              </a:tr>
              <a:tr h="135641">
                <a:tc gridSpan="4">
                  <a:txBody>
                    <a:bodyPr/>
                    <a:lstStyle/>
                    <a:p>
                      <a:pPr marL="0" marR="0" hangingPunct="0">
                        <a:spcBef>
                          <a:spcPts val="0"/>
                        </a:spcBef>
                        <a:spcAft>
                          <a:spcPts val="900"/>
                        </a:spcAft>
                      </a:pPr>
                      <a:r>
                        <a:rPr lang="en-GB" sz="900">
                          <a:effectLst/>
                          <a:latin typeface="+mn-lt"/>
                        </a:rPr>
                        <a:t>Coded/Repair Flow</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R</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R coded/repair flows.</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88092397"/>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3">
                  <a:txBody>
                    <a:bodyPr/>
                    <a:lstStyle/>
                    <a:p>
                      <a:pPr marL="0" marR="0" hangingPunct="0">
                        <a:spcBef>
                          <a:spcPts val="0"/>
                        </a:spcBef>
                        <a:spcAft>
                          <a:spcPts val="900"/>
                        </a:spcAft>
                      </a:pPr>
                      <a:r>
                        <a:rPr lang="en-GB" sz="900">
                          <a:effectLst/>
                          <a:latin typeface="+mn-lt"/>
                        </a:rPr>
                        <a:t>TSI</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hMerge="1">
                  <a:txBody>
                    <a:bodyPr/>
                    <a:lstStyle/>
                    <a:p>
                      <a:endParaRPr lang="en-US"/>
                    </a:p>
                  </a:txBody>
                  <a:tcPr/>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Identifier of the coded/repair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2799023634"/>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gridSpan="2">
                  <a:txBody>
                    <a:bodyPr/>
                    <a:lstStyle/>
                    <a:p>
                      <a:pPr marL="0" marR="0" hangingPunct="0">
                        <a:spcBef>
                          <a:spcPts val="0"/>
                        </a:spcBef>
                        <a:spcAft>
                          <a:spcPts val="900"/>
                        </a:spcAft>
                      </a:pPr>
                      <a:r>
                        <a:rPr lang="en-GB" sz="900">
                          <a:effectLst/>
                          <a:latin typeface="+mn-lt"/>
                        </a:rPr>
                        <a:t>Object</a:t>
                      </a:r>
                      <a:endParaRPr lang="en-US" sz="900">
                        <a:effectLst/>
                        <a:latin typeface="+mn-lt"/>
                        <a:ea typeface="Times New Roman" panose="02020603050405020304" pitchFamily="18" charset="0"/>
                      </a:endParaRPr>
                    </a:p>
                  </a:txBody>
                  <a:tcPr marL="37958" marR="37958" marT="0" marB="0"/>
                </a:tc>
                <a:tc hMerge="1">
                  <a:txBody>
                    <a:bodyPr/>
                    <a:lstStyle/>
                    <a:p>
                      <a:endParaRPr lang="en-US"/>
                    </a:p>
                  </a:txBody>
                  <a:tcPr/>
                </a:tc>
                <a:tc>
                  <a:txBody>
                    <a:bodyPr/>
                    <a:lstStyle/>
                    <a:p>
                      <a:pPr marL="0" marR="0" hangingPunct="0">
                        <a:spcBef>
                          <a:spcPts val="0"/>
                        </a:spcBef>
                        <a:spcAft>
                          <a:spcPts val="900"/>
                        </a:spcAft>
                      </a:pPr>
                      <a:r>
                        <a:rPr lang="en-GB" sz="900">
                          <a:effectLst/>
                          <a:latin typeface="+mn-lt"/>
                        </a:rPr>
                        <a:t>1 … N</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1 … N objects in the coded/repair flow.</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752534701"/>
                  </a:ext>
                </a:extLst>
              </a:tr>
              <a:tr h="198710">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Transport object identifier (TOI) value that represents the coded/repair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4231979743"/>
                  </a:ext>
                </a:extLst>
              </a:tr>
              <a:tr h="298065">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FEC-OTI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If object is coded using a scheme based on [RFC5052], FEC Object transmission information including the FEC Encoding ID and, if relevant, the FEC Instance ID.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093307161"/>
                  </a:ext>
                </a:extLst>
              </a:tr>
              <a:tr h="519959">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includedSourceTOI</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latin typeface="+mn-lt"/>
                        </a:rPr>
                        <a:t>M</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List of (TSI, TOI pairs) of the included source transport objects forming super objects .</a:t>
                      </a:r>
                      <a:endParaRPr lang="en-US" sz="900">
                        <a:effectLst/>
                        <a:latin typeface="+mn-lt"/>
                      </a:endParaRPr>
                    </a:p>
                    <a:p>
                      <a:pPr marL="0" marR="0" hangingPunct="0">
                        <a:spcBef>
                          <a:spcPts val="0"/>
                        </a:spcBef>
                        <a:spcAft>
                          <a:spcPts val="900"/>
                        </a:spcAft>
                      </a:pPr>
                      <a:r>
                        <a:rPr lang="en-GB" sz="900">
                          <a:effectLst/>
                          <a:latin typeface="+mn-lt"/>
                        </a:rPr>
                        <a:t>Typically, only a single pair is provided.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131054432"/>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Content-Type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Media Mime Type of the file.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394813392"/>
                  </a:ext>
                </a:extLst>
              </a:tr>
              <a:tr h="337165">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completeObject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OD</a:t>
                      </a:r>
                      <a:br>
                        <a:rPr lang="en-GB" sz="900">
                          <a:effectLst/>
                          <a:latin typeface="+mn-lt"/>
                        </a:rPr>
                      </a:br>
                      <a:r>
                        <a:rPr lang="en-GB" sz="900">
                          <a:effectLst/>
                          <a:latin typeface="+mn-lt"/>
                        </a:rPr>
                        <a:t>FALSE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Indicates whether the transport object includes sufficient information to recover all files included in this coded/repair object.</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616954880"/>
                  </a:ext>
                </a:extLst>
              </a:tr>
              <a:tr h="422259">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err="1">
                          <a:effectLst/>
                          <a:latin typeface="+mn-lt"/>
                          <a:ea typeface="Times New Roman" panose="02020603050405020304" pitchFamily="18" charset="0"/>
                        </a:rPr>
                        <a:t>symbolArrangement</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highlight>
                            <a:srgbClr val="FFFF00"/>
                          </a:highlight>
                          <a:latin typeface="+mn-lt"/>
                        </a:rPr>
                        <a:t> </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a:effectLst/>
                          <a:latin typeface="+mn-lt"/>
                        </a:rPr>
                        <a:t>Provide this symbol arrangement in the object according to Table 78. If not present, the symbol Arrangement is unknown and only present in the bitstream.</a:t>
                      </a:r>
                      <a:endParaRPr lang="en-US" sz="900" dirty="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609544036"/>
                  </a:ext>
                </a:extLst>
              </a:tr>
              <a:tr h="643060">
                <a:tc>
                  <a:txBody>
                    <a:bodyPr/>
                    <a:lstStyle/>
                    <a:p>
                      <a:pPr marL="0" marR="0" hangingPunct="0">
                        <a:spcBef>
                          <a:spcPts val="0"/>
                        </a:spcBef>
                        <a:spcAft>
                          <a:spcPts val="900"/>
                        </a:spcAft>
                      </a:pP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err="1">
                          <a:effectLst/>
                          <a:latin typeface="+mn-lt"/>
                          <a:ea typeface="Times New Roman" panose="02020603050405020304" pitchFamily="18" charset="0"/>
                        </a:rPr>
                        <a:t>sAParameters</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US" sz="900" dirty="0">
                          <a:effectLst/>
                          <a:latin typeface="+mn-lt"/>
                          <a:ea typeface="Times New Roman" panose="02020603050405020304" pitchFamily="18" charset="0"/>
                        </a:rPr>
                        <a:t>may be present if the </a:t>
                      </a:r>
                      <a:r>
                        <a:rPr lang="en-US" sz="900" dirty="0" err="1">
                          <a:effectLst/>
                          <a:latin typeface="+mn-lt"/>
                          <a:ea typeface="Times New Roman" panose="02020603050405020304" pitchFamily="18" charset="0"/>
                        </a:rPr>
                        <a:t>symbolArrangement</a:t>
                      </a:r>
                      <a:r>
                        <a:rPr lang="en-US" sz="900" dirty="0">
                          <a:effectLst/>
                          <a:latin typeface="+mn-lt"/>
                          <a:ea typeface="Times New Roman" panose="02020603050405020304" pitchFamily="18" charset="0"/>
                        </a:rPr>
                        <a:t> is present. If present, it provides the parameters assigned to the symbol arrangement as defined in Table 36. For arrangement 2 and 3, this is a comma-separated list of: Index difference, Symbol group, Index in symbol group</a:t>
                      </a:r>
                    </a:p>
                  </a:txBody>
                  <a:tcPr marL="37958" marR="37958" marT="0" marB="0"/>
                </a:tc>
                <a:extLst>
                  <a:ext uri="{0D108BD9-81ED-4DB2-BD59-A6C34878D82A}">
                    <a16:rowId xmlns:a16="http://schemas.microsoft.com/office/drawing/2014/main" val="4106048955"/>
                  </a:ext>
                </a:extLst>
              </a:tr>
              <a:tr h="183308">
                <a:tc>
                  <a:txBody>
                    <a:bodyPr/>
                    <a:lstStyle/>
                    <a:p>
                      <a:pPr marL="0" marR="0" hangingPunct="0">
                        <a:spcBef>
                          <a:spcPts val="0"/>
                        </a:spcBef>
                        <a:spcAft>
                          <a:spcPts val="900"/>
                        </a:spcAft>
                      </a:pPr>
                      <a:r>
                        <a:rPr lang="en-GB" sz="900" dirty="0">
                          <a:effectLst/>
                          <a:latin typeface="+mn-lt"/>
                        </a:rPr>
                        <a:t> </a:t>
                      </a:r>
                      <a:endParaRPr lang="en-US" sz="900" dirty="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Access URLs</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The URLs where the coded/repair object can be accessed.</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464793166"/>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availabilityStartTime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is accessible.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514012988"/>
                  </a:ext>
                </a:extLst>
              </a:tr>
              <a:tr h="183308">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availabilityEndTime</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Provides a wall-clock time, when the resource ceases to be available.</a:t>
                      </a:r>
                      <a:endParaRPr lang="en-US" sz="90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3773618135"/>
                  </a:ext>
                </a:extLst>
              </a:tr>
              <a:tr h="135641">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&lt;Additional metadata &gt;</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a:effectLst/>
                          <a:latin typeface="+mn-lt"/>
                        </a:rPr>
                        <a:t> </a:t>
                      </a:r>
                      <a:endParaRPr lang="en-US" sz="900">
                        <a:effectLst/>
                        <a:latin typeface="+mn-lt"/>
                        <a:ea typeface="Times New Roman" panose="02020603050405020304" pitchFamily="18" charset="0"/>
                      </a:endParaRPr>
                    </a:p>
                  </a:txBody>
                  <a:tcPr marL="37958" marR="37958" marT="0" marB="0"/>
                </a:tc>
                <a:tc>
                  <a:txBody>
                    <a:bodyPr/>
                    <a:lstStyle/>
                    <a:p>
                      <a:pPr marL="0" marR="0" hangingPunct="0">
                        <a:spcBef>
                          <a:spcPts val="0"/>
                        </a:spcBef>
                        <a:spcAft>
                          <a:spcPts val="900"/>
                        </a:spcAft>
                      </a:pPr>
                      <a:r>
                        <a:rPr lang="en-GB" sz="900" dirty="0">
                          <a:effectLst/>
                          <a:latin typeface="+mn-lt"/>
                        </a:rPr>
                        <a:t> </a:t>
                      </a:r>
                      <a:endParaRPr lang="en-US" sz="900" dirty="0">
                        <a:effectLst/>
                        <a:latin typeface="+mn-lt"/>
                        <a:ea typeface="Times New Roman" panose="02020603050405020304" pitchFamily="18" charset="0"/>
                      </a:endParaRPr>
                    </a:p>
                  </a:txBody>
                  <a:tcPr marL="37958" marR="37958" marT="0" marB="0"/>
                </a:tc>
                <a:extLst>
                  <a:ext uri="{0D108BD9-81ED-4DB2-BD59-A6C34878D82A}">
                    <a16:rowId xmlns:a16="http://schemas.microsoft.com/office/drawing/2014/main" val="1142566537"/>
                  </a:ext>
                </a:extLst>
              </a:tr>
            </a:tbl>
          </a:graphicData>
        </a:graphic>
      </p:graphicFrame>
      <p:sp>
        <p:nvSpPr>
          <p:cNvPr id="8" name="Rectangle 2">
            <a:extLst>
              <a:ext uri="{FF2B5EF4-FFF2-40B4-BE49-F238E27FC236}">
                <a16:creationId xmlns:a16="http://schemas.microsoft.com/office/drawing/2014/main" id="{BED6EDB9-684C-9B3C-9E31-6BA405234EEE}"/>
              </a:ext>
            </a:extLst>
          </p:cNvPr>
          <p:cNvSpPr>
            <a:spLocks noChangeArrowheads="1"/>
          </p:cNvSpPr>
          <p:nvPr/>
        </p:nvSpPr>
        <p:spPr bwMode="auto">
          <a:xfrm>
            <a:off x="4395788" y="1328966"/>
            <a:ext cx="21352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1116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7013856-9DCD-313F-068C-46AC85FC6E8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1E8BD56-C921-5BB2-2329-8F916E7F1CAB}"/>
              </a:ext>
            </a:extLst>
          </p:cNvPr>
          <p:cNvSpPr>
            <a:spLocks noGrp="1"/>
          </p:cNvSpPr>
          <p:nvPr>
            <p:ph type="title"/>
          </p:nvPr>
        </p:nvSpPr>
        <p:spPr>
          <a:xfrm>
            <a:off x="495300" y="642644"/>
            <a:ext cx="11187112" cy="361959"/>
          </a:xfrm>
        </p:spPr>
        <p:txBody>
          <a:bodyPr/>
          <a:lstStyle/>
          <a:p>
            <a:r>
              <a:rPr lang="de-DE" dirty="0"/>
              <a:t>Encoding Options in Annex D</a:t>
            </a:r>
            <a:endParaRPr lang="en-US" dirty="0"/>
          </a:p>
        </p:txBody>
      </p:sp>
      <p:sp>
        <p:nvSpPr>
          <p:cNvPr id="7" name="TextBox 6">
            <a:extLst>
              <a:ext uri="{FF2B5EF4-FFF2-40B4-BE49-F238E27FC236}">
                <a16:creationId xmlns:a16="http://schemas.microsoft.com/office/drawing/2014/main" id="{A2808931-4164-9F60-16AA-59D1D1F50883}"/>
              </a:ext>
            </a:extLst>
          </p:cNvPr>
          <p:cNvSpPr txBox="1"/>
          <p:nvPr/>
        </p:nvSpPr>
        <p:spPr>
          <a:xfrm>
            <a:off x="473447" y="4411136"/>
            <a:ext cx="1965537"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1</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 name="TextBox 7">
            <a:extLst>
              <a:ext uri="{FF2B5EF4-FFF2-40B4-BE49-F238E27FC236}">
                <a16:creationId xmlns:a16="http://schemas.microsoft.com/office/drawing/2014/main" id="{81A96287-327A-8B0A-0631-8BFC732D6EEA}"/>
              </a:ext>
            </a:extLst>
          </p:cNvPr>
          <p:cNvSpPr txBox="1"/>
          <p:nvPr/>
        </p:nvSpPr>
        <p:spPr>
          <a:xfrm>
            <a:off x="464663" y="5202920"/>
            <a:ext cx="1965536"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a:t>
            </a:r>
            <a:r>
              <a:rPr lang="de-DE" dirty="0">
                <a:solidFill>
                  <a:schemeClr val="tx1">
                    <a:lumMod val="65000"/>
                    <a:lumOff val="35000"/>
                  </a:schemeClr>
                </a:solidFill>
                <a:latin typeface="Avenir Next LT Pro"/>
              </a:rPr>
              <a:t>2</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 name="TextBox 8">
            <a:extLst>
              <a:ext uri="{FF2B5EF4-FFF2-40B4-BE49-F238E27FC236}">
                <a16:creationId xmlns:a16="http://schemas.microsoft.com/office/drawing/2014/main" id="{DC05AA68-DB5A-F1B1-ECB3-01248BE51553}"/>
              </a:ext>
            </a:extLst>
          </p:cNvPr>
          <p:cNvSpPr txBox="1"/>
          <p:nvPr/>
        </p:nvSpPr>
        <p:spPr>
          <a:xfrm>
            <a:off x="473448" y="5950170"/>
            <a:ext cx="1954854"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Repair Object </a:t>
            </a:r>
            <a:r>
              <a:rPr lang="de-DE" dirty="0">
                <a:solidFill>
                  <a:schemeClr val="tx1">
                    <a:lumMod val="65000"/>
                    <a:lumOff val="35000"/>
                  </a:schemeClr>
                </a:solidFill>
                <a:latin typeface="Avenir Next LT Pro"/>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0" name="Rectangle 9">
            <a:extLst>
              <a:ext uri="{FF2B5EF4-FFF2-40B4-BE49-F238E27FC236}">
                <a16:creationId xmlns:a16="http://schemas.microsoft.com/office/drawing/2014/main" id="{7A65216B-50B6-C54E-4D28-56E7B8DA0F82}"/>
              </a:ext>
            </a:extLst>
          </p:cNvPr>
          <p:cNvSpPr/>
          <p:nvPr/>
        </p:nvSpPr>
        <p:spPr>
          <a:xfrm>
            <a:off x="412296" y="1918257"/>
            <a:ext cx="8533855"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SBN=0 </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a:t>
            </a:r>
            <a:r>
              <a:rPr lang="de-DE" dirty="0">
                <a:solidFill>
                  <a:srgbClr val="FFFFFF"/>
                </a:solidFill>
                <a:latin typeface="Avenir Next LT Pro"/>
              </a:rPr>
              <a:t>30</a:t>
            </a: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 source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A2BE0A8B-F532-5115-7CDA-B40DA6109B06}"/>
              </a:ext>
            </a:extLst>
          </p:cNvPr>
          <p:cNvSpPr/>
          <p:nvPr/>
        </p:nvSpPr>
        <p:spPr>
          <a:xfrm>
            <a:off x="412295" y="1208944"/>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Kt=29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10F9A1AB-0462-6D56-9012-CF8F025D04A8}"/>
              </a:ext>
            </a:extLst>
          </p:cNvPr>
          <p:cNvSpPr/>
          <p:nvPr/>
        </p:nvSpPr>
        <p:spPr>
          <a:xfrm>
            <a:off x="412294" y="2461537"/>
            <a:ext cx="8533855"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30 to 119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17" name="TextBox 16">
            <a:extLst>
              <a:ext uri="{FF2B5EF4-FFF2-40B4-BE49-F238E27FC236}">
                <a16:creationId xmlns:a16="http://schemas.microsoft.com/office/drawing/2014/main" id="{9FA26250-BDAC-BC4C-E633-3B749A3B75A5}"/>
              </a:ext>
            </a:extLst>
          </p:cNvPr>
          <p:cNvSpPr txBox="1"/>
          <p:nvPr/>
        </p:nvSpPr>
        <p:spPr>
          <a:xfrm>
            <a:off x="4467406" y="3837922"/>
            <a:ext cx="1872692" cy="369332"/>
          </a:xfrm>
          <a:prstGeom prst="rect">
            <a:avLst/>
          </a:prstGeom>
          <a:noFill/>
        </p:spPr>
        <p:txBody>
          <a:bodyPr wrap="none" rtlCol="0">
            <a:spAutoFit/>
          </a:bodyPr>
          <a:lstStyle/>
          <a:p>
            <a:r>
              <a:rPr lang="de-DE" dirty="0"/>
              <a:t>Encoding Symbols</a:t>
            </a:r>
            <a:endParaRPr lang="en-US" dirty="0"/>
          </a:p>
        </p:txBody>
      </p:sp>
      <p:sp>
        <p:nvSpPr>
          <p:cNvPr id="20" name="Rectangle 19">
            <a:extLst>
              <a:ext uri="{FF2B5EF4-FFF2-40B4-BE49-F238E27FC236}">
                <a16:creationId xmlns:a16="http://schemas.microsoft.com/office/drawing/2014/main" id="{2E391825-F6E4-16AB-035C-378ABDDAC8AC}"/>
              </a:ext>
            </a:extLst>
          </p:cNvPr>
          <p:cNvSpPr/>
          <p:nvPr/>
        </p:nvSpPr>
        <p:spPr>
          <a:xfrm>
            <a:off x="3189046" y="4394188"/>
            <a:ext cx="5545881" cy="403228"/>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30 to 59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B0CA10CB-41BA-887F-D4E4-7E64E98AF8B8}"/>
              </a:ext>
            </a:extLst>
          </p:cNvPr>
          <p:cNvSpPr/>
          <p:nvPr/>
        </p:nvSpPr>
        <p:spPr>
          <a:xfrm>
            <a:off x="3189047" y="5202920"/>
            <a:ext cx="5545881" cy="36933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60 to 89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C2637C83-E393-B00B-7A35-DBF3A5F19357}"/>
              </a:ext>
            </a:extLst>
          </p:cNvPr>
          <p:cNvSpPr/>
          <p:nvPr/>
        </p:nvSpPr>
        <p:spPr>
          <a:xfrm>
            <a:off x="3189046" y="5950283"/>
            <a:ext cx="5545881" cy="36933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ESI 90 to 119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56" name="Straight Arrow Connector 55">
            <a:extLst>
              <a:ext uri="{FF2B5EF4-FFF2-40B4-BE49-F238E27FC236}">
                <a16:creationId xmlns:a16="http://schemas.microsoft.com/office/drawing/2014/main" id="{89B2CE94-6899-DF5A-1D76-A9BA2C8A57B9}"/>
              </a:ext>
            </a:extLst>
          </p:cNvPr>
          <p:cNvCxnSpPr>
            <a:cxnSpLocks/>
            <a:stCxn id="54" idx="3"/>
            <a:endCxn id="66" idx="1"/>
          </p:cNvCxnSpPr>
          <p:nvPr/>
        </p:nvCxnSpPr>
        <p:spPr>
          <a:xfrm flipV="1">
            <a:off x="8734927" y="3919969"/>
            <a:ext cx="1135701" cy="2214980"/>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45C183-26DB-CD60-D23D-A9F8B7C30B30}"/>
              </a:ext>
            </a:extLst>
          </p:cNvPr>
          <p:cNvCxnSpPr>
            <a:cxnSpLocks/>
            <a:stCxn id="23" idx="3"/>
            <a:endCxn id="66" idx="1"/>
          </p:cNvCxnSpPr>
          <p:nvPr/>
        </p:nvCxnSpPr>
        <p:spPr>
          <a:xfrm flipV="1">
            <a:off x="8734928" y="3919969"/>
            <a:ext cx="1135700" cy="1467617"/>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EFE71CC1-A7B5-C86D-3C17-C8C5502003D7}"/>
              </a:ext>
            </a:extLst>
          </p:cNvPr>
          <p:cNvCxnSpPr>
            <a:cxnSpLocks/>
            <a:stCxn id="20" idx="3"/>
            <a:endCxn id="66" idx="1"/>
          </p:cNvCxnSpPr>
          <p:nvPr/>
        </p:nvCxnSpPr>
        <p:spPr>
          <a:xfrm flipV="1">
            <a:off x="8734927" y="3919969"/>
            <a:ext cx="1135701" cy="675833"/>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7CF4554-4DAA-7CEA-2D83-B85846F5C14B}"/>
              </a:ext>
            </a:extLst>
          </p:cNvPr>
          <p:cNvCxnSpPr>
            <a:cxnSpLocks/>
            <a:stCxn id="13" idx="3"/>
            <a:endCxn id="66" idx="1"/>
          </p:cNvCxnSpPr>
          <p:nvPr/>
        </p:nvCxnSpPr>
        <p:spPr>
          <a:xfrm>
            <a:off x="8903154" y="1483264"/>
            <a:ext cx="967474" cy="2436705"/>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C42D2E64-498C-2E54-5F29-A93A8DC60D2F}"/>
              </a:ext>
            </a:extLst>
          </p:cNvPr>
          <p:cNvSpPr/>
          <p:nvPr/>
        </p:nvSpPr>
        <p:spPr>
          <a:xfrm>
            <a:off x="9870628" y="3122169"/>
            <a:ext cx="2225677" cy="159559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CMMF Receiver can recover source object from any 30 symbols (including byte ranges)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Tree>
    <p:extLst>
      <p:ext uri="{BB962C8B-B14F-4D97-AF65-F5344CB8AC3E}">
        <p14:creationId xmlns:p14="http://schemas.microsoft.com/office/powerpoint/2010/main" val="332112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A1157ACE-88CE-F17A-033D-E6AB25FD716E}"/>
              </a:ext>
            </a:extLst>
          </p:cNvPr>
          <p:cNvSpPr/>
          <p:nvPr/>
        </p:nvSpPr>
        <p:spPr>
          <a:xfrm>
            <a:off x="2461379" y="994874"/>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block=0</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5D19A457-FDB6-EF43-FD46-F49F958084E6}"/>
              </a:ext>
            </a:extLst>
          </p:cNvPr>
          <p:cNvSpPr/>
          <p:nvPr/>
        </p:nvSpPr>
        <p:spPr>
          <a:xfrm>
            <a:off x="5291665" y="994874"/>
            <a:ext cx="2830286" cy="54864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block=1</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1FE3FCA6-94C1-9468-997C-95C078CDCBB4}"/>
              </a:ext>
            </a:extLst>
          </p:cNvPr>
          <p:cNvSpPr/>
          <p:nvPr/>
        </p:nvSpPr>
        <p:spPr>
          <a:xfrm>
            <a:off x="8121951" y="994874"/>
            <a:ext cx="2830286" cy="54864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block=2</a:t>
            </a:r>
            <a:br>
              <a:rPr kumimoji="0" lang="de-DE" sz="1800" b="0" i="0" u="none" strike="noStrike" kern="1200" cap="none" spc="0" normalizeH="0" baseline="0" noProof="0" dirty="0">
                <a:ln>
                  <a:noFill/>
                </a:ln>
                <a:solidFill>
                  <a:srgbClr val="FFFFFF"/>
                </a:solidFill>
                <a:effectLst/>
                <a:uLnTx/>
                <a:uFillTx/>
                <a:latin typeface="Avenir Next LT Pro"/>
                <a:ea typeface="+mn-ea"/>
                <a:cs typeface="+mn-cs"/>
              </a:rPr>
            </a:br>
            <a:r>
              <a:rPr lang="de-DE" dirty="0">
                <a:solidFill>
                  <a:srgbClr val="FFFFFF"/>
                </a:solidFill>
                <a:latin typeface="Avenir Next LT Pro"/>
              </a:rPr>
              <a:t>block_num_symbols =9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CE4AEF47-D699-109A-08C8-DBDD01B70BA8}"/>
              </a:ext>
            </a:extLst>
          </p:cNvPr>
          <p:cNvSpPr/>
          <p:nvPr/>
        </p:nvSpPr>
        <p:spPr>
          <a:xfrm>
            <a:off x="2461377" y="285561"/>
            <a:ext cx="8490859" cy="54864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Source Object with </a:t>
            </a:r>
            <a:r>
              <a:rPr lang="de-DE" dirty="0">
                <a:solidFill>
                  <a:schemeClr val="tx1">
                    <a:lumMod val="65000"/>
                    <a:lumOff val="35000"/>
                  </a:schemeClr>
                </a:solidFill>
                <a:latin typeface="Avenir Next LT Pro"/>
              </a:rPr>
              <a:t>Kt</a:t>
            </a: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=29 symbols</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43" name="TextBox 42">
            <a:extLst>
              <a:ext uri="{FF2B5EF4-FFF2-40B4-BE49-F238E27FC236}">
                <a16:creationId xmlns:a16="http://schemas.microsoft.com/office/drawing/2014/main" id="{2C3EF10A-0408-212A-100D-4A3FC40C4F44}"/>
              </a:ext>
            </a:extLst>
          </p:cNvPr>
          <p:cNvSpPr txBox="1"/>
          <p:nvPr/>
        </p:nvSpPr>
        <p:spPr>
          <a:xfrm>
            <a:off x="5191450" y="2987657"/>
            <a:ext cx="2605336" cy="369332"/>
          </a:xfrm>
          <a:prstGeom prst="rect">
            <a:avLst/>
          </a:prstGeom>
          <a:noFill/>
        </p:spPr>
        <p:txBody>
          <a:bodyPr wrap="square" rtlCol="0">
            <a:spAutoFit/>
          </a:bodyPr>
          <a:lstStyle/>
          <a:p>
            <a:pPr algn="ctr"/>
            <a:r>
              <a:rPr lang="de-DE" dirty="0"/>
              <a:t>Encoded Symbols</a:t>
            </a:r>
            <a:endParaRPr lang="en-US" dirty="0"/>
          </a:p>
        </p:txBody>
      </p:sp>
      <p:sp>
        <p:nvSpPr>
          <p:cNvPr id="2" name="TextBox 1">
            <a:extLst>
              <a:ext uri="{FF2B5EF4-FFF2-40B4-BE49-F238E27FC236}">
                <a16:creationId xmlns:a16="http://schemas.microsoft.com/office/drawing/2014/main" id="{3A894437-C443-056D-1EA4-BC89DB721462}"/>
              </a:ext>
            </a:extLst>
          </p:cNvPr>
          <p:cNvSpPr txBox="1"/>
          <p:nvPr/>
        </p:nvSpPr>
        <p:spPr>
          <a:xfrm>
            <a:off x="1000643" y="3509147"/>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de-DE" sz="1600" dirty="0">
                <a:solidFill>
                  <a:schemeClr val="bg1"/>
                </a:solidFill>
                <a:latin typeface="Avenir Next LT Pro"/>
              </a:rPr>
              <a:t>0</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34" name="Arrow: Left-Right 33">
            <a:extLst>
              <a:ext uri="{FF2B5EF4-FFF2-40B4-BE49-F238E27FC236}">
                <a16:creationId xmlns:a16="http://schemas.microsoft.com/office/drawing/2014/main" id="{AB16B82D-7DD1-D3B6-EE53-7E317273DDD2}"/>
              </a:ext>
            </a:extLst>
          </p:cNvPr>
          <p:cNvSpPr/>
          <p:nvPr/>
        </p:nvSpPr>
        <p:spPr>
          <a:xfrm rot="16200000">
            <a:off x="-672620" y="4249655"/>
            <a:ext cx="2520774" cy="687327"/>
          </a:xfrm>
          <a:prstGeom prst="lef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de-DE" dirty="0"/>
              <a:t>mbpg_difference=3</a:t>
            </a:r>
            <a:endParaRPr lang="en-US" dirty="0"/>
          </a:p>
        </p:txBody>
      </p:sp>
      <p:sp>
        <p:nvSpPr>
          <p:cNvPr id="35" name="TextBox 34">
            <a:extLst>
              <a:ext uri="{FF2B5EF4-FFF2-40B4-BE49-F238E27FC236}">
                <a16:creationId xmlns:a16="http://schemas.microsoft.com/office/drawing/2014/main" id="{F8A6036B-928B-7CD1-2A04-4B978AF64EFA}"/>
              </a:ext>
            </a:extLst>
          </p:cNvPr>
          <p:cNvSpPr txBox="1"/>
          <p:nvPr/>
        </p:nvSpPr>
        <p:spPr>
          <a:xfrm>
            <a:off x="1006276" y="4390585"/>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1</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57" name="TextBox 56">
            <a:extLst>
              <a:ext uri="{FF2B5EF4-FFF2-40B4-BE49-F238E27FC236}">
                <a16:creationId xmlns:a16="http://schemas.microsoft.com/office/drawing/2014/main" id="{17A29D24-6DCD-E9CB-278E-C08298467F5E}"/>
              </a:ext>
            </a:extLst>
          </p:cNvPr>
          <p:cNvSpPr txBox="1"/>
          <p:nvPr/>
        </p:nvSpPr>
        <p:spPr>
          <a:xfrm>
            <a:off x="993693" y="5179691"/>
            <a:ext cx="2124512" cy="58477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mbpg_first_symbol_index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kumimoji="0" lang="de-DE" sz="1600" b="0" i="0" u="none" strike="noStrike" kern="1200" cap="none" spc="0" normalizeH="0" baseline="0" noProof="0" dirty="0">
                <a:ln>
                  <a:noFill/>
                </a:ln>
                <a:solidFill>
                  <a:schemeClr val="bg1"/>
                </a:solidFill>
                <a:effectLst/>
                <a:uLnTx/>
                <a:uFillTx/>
                <a:latin typeface="Avenir Next LT Pro"/>
                <a:ea typeface="+mn-ea"/>
                <a:cs typeface="+mn-cs"/>
              </a:rPr>
              <a:t>2</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cxnSp>
        <p:nvCxnSpPr>
          <p:cNvPr id="59" name="Straight Connector 58">
            <a:extLst>
              <a:ext uri="{FF2B5EF4-FFF2-40B4-BE49-F238E27FC236}">
                <a16:creationId xmlns:a16="http://schemas.microsoft.com/office/drawing/2014/main" id="{F9252E04-9DD5-A2E3-B2AA-4199C04EA73C}"/>
              </a:ext>
            </a:extLst>
          </p:cNvPr>
          <p:cNvCxnSpPr>
            <a:cxnSpLocks/>
          </p:cNvCxnSpPr>
          <p:nvPr/>
        </p:nvCxnSpPr>
        <p:spPr>
          <a:xfrm flipH="1">
            <a:off x="4545832" y="3245474"/>
            <a:ext cx="13302" cy="302972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1" name="TextBox 60">
            <a:extLst>
              <a:ext uri="{FF2B5EF4-FFF2-40B4-BE49-F238E27FC236}">
                <a16:creationId xmlns:a16="http://schemas.microsoft.com/office/drawing/2014/main" id="{5B3406FA-FD0B-BA82-EEBF-2E4A0F722746}"/>
              </a:ext>
            </a:extLst>
          </p:cNvPr>
          <p:cNvSpPr txBox="1"/>
          <p:nvPr/>
        </p:nvSpPr>
        <p:spPr>
          <a:xfrm>
            <a:off x="4545832" y="5987965"/>
            <a:ext cx="3878321"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mbpg_symbol_group_subset_index</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 =</a:t>
            </a:r>
            <a:r>
              <a:rPr lang="de-DE" sz="1600" dirty="0">
                <a:solidFill>
                  <a:schemeClr val="bg1"/>
                </a:solidFill>
                <a:latin typeface="Avenir Next LT Pro"/>
              </a:rPr>
              <a:t>4</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69" name="TextBox 68">
            <a:extLst>
              <a:ext uri="{FF2B5EF4-FFF2-40B4-BE49-F238E27FC236}">
                <a16:creationId xmlns:a16="http://schemas.microsoft.com/office/drawing/2014/main" id="{4DF1ECEB-DB27-768C-F647-308729931A27}"/>
              </a:ext>
            </a:extLst>
          </p:cNvPr>
          <p:cNvSpPr txBox="1"/>
          <p:nvPr/>
        </p:nvSpPr>
        <p:spPr>
          <a:xfrm>
            <a:off x="9589076" y="3655451"/>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en-US" sz="1600">
                <a:solidFill>
                  <a:schemeClr val="bg1"/>
                </a:solidFill>
                <a:latin typeface="Avenir Next LT Pro"/>
              </a:rPr>
              <a:t>25</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80" name="TextBox 79">
            <a:extLst>
              <a:ext uri="{FF2B5EF4-FFF2-40B4-BE49-F238E27FC236}">
                <a16:creationId xmlns:a16="http://schemas.microsoft.com/office/drawing/2014/main" id="{4147D5F6-5EDD-753B-CC34-782CC70D76EB}"/>
              </a:ext>
            </a:extLst>
          </p:cNvPr>
          <p:cNvSpPr txBox="1"/>
          <p:nvPr/>
        </p:nvSpPr>
        <p:spPr>
          <a:xfrm>
            <a:off x="9578253" y="4594443"/>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a:t>
            </a:r>
            <a:r>
              <a:rPr lang="en-US" sz="1600" dirty="0">
                <a:solidFill>
                  <a:schemeClr val="bg1"/>
                </a:solidFill>
                <a:latin typeface="Avenir Next LT Pro"/>
              </a:rPr>
              <a:t>25</a:t>
            </a:r>
            <a:endParaRPr kumimoji="0" lang="en-US" sz="1600" b="0" i="0" u="none" strike="noStrike" kern="1200" cap="none" spc="0" normalizeH="0" baseline="0" noProof="0" dirty="0">
              <a:ln>
                <a:noFill/>
              </a:ln>
              <a:solidFill>
                <a:schemeClr val="bg1"/>
              </a:solidFill>
              <a:effectLst/>
              <a:uLnTx/>
              <a:uFillTx/>
              <a:latin typeface="Avenir Next LT Pro"/>
              <a:ea typeface="+mn-ea"/>
              <a:cs typeface="+mn-cs"/>
            </a:endParaRPr>
          </a:p>
        </p:txBody>
      </p:sp>
      <p:sp>
        <p:nvSpPr>
          <p:cNvPr id="82" name="TextBox 81">
            <a:extLst>
              <a:ext uri="{FF2B5EF4-FFF2-40B4-BE49-F238E27FC236}">
                <a16:creationId xmlns:a16="http://schemas.microsoft.com/office/drawing/2014/main" id="{BC237FAB-01AA-54EF-4674-DA801C6D7234}"/>
              </a:ext>
            </a:extLst>
          </p:cNvPr>
          <p:cNvSpPr txBox="1"/>
          <p:nvPr/>
        </p:nvSpPr>
        <p:spPr>
          <a:xfrm>
            <a:off x="9589076" y="5357445"/>
            <a:ext cx="2578539" cy="3385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venir Next LT Pro"/>
                <a:ea typeface="+mn-ea"/>
                <a:cs typeface="+mn-cs"/>
              </a:rPr>
              <a:t>mbpg_num_symbols</a:t>
            </a:r>
            <a:r>
              <a:rPr kumimoji="0" lang="en-US" sz="1600" b="0" i="0" u="none" strike="noStrike" kern="1200" cap="none" spc="0" normalizeH="0" baseline="0" noProof="0" dirty="0">
                <a:ln>
                  <a:noFill/>
                </a:ln>
                <a:solidFill>
                  <a:schemeClr val="bg1"/>
                </a:solidFill>
                <a:effectLst/>
                <a:uLnTx/>
                <a:uFillTx/>
                <a:latin typeface="Avenir Next LT Pro"/>
                <a:ea typeface="+mn-ea"/>
                <a:cs typeface="+mn-cs"/>
              </a:rPr>
              <a:t>=25</a:t>
            </a:r>
          </a:p>
        </p:txBody>
      </p:sp>
      <p:sp>
        <p:nvSpPr>
          <p:cNvPr id="3" name="Rectangle 2">
            <a:extLst>
              <a:ext uri="{FF2B5EF4-FFF2-40B4-BE49-F238E27FC236}">
                <a16:creationId xmlns:a16="http://schemas.microsoft.com/office/drawing/2014/main" id="{F142B8EA-BB1A-7A36-095D-D9751F6563E4}"/>
              </a:ext>
            </a:extLst>
          </p:cNvPr>
          <p:cNvSpPr/>
          <p:nvPr/>
        </p:nvSpPr>
        <p:spPr>
          <a:xfrm>
            <a:off x="4095666" y="3517126"/>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4" name="Rectangle 3">
            <a:extLst>
              <a:ext uri="{FF2B5EF4-FFF2-40B4-BE49-F238E27FC236}">
                <a16:creationId xmlns:a16="http://schemas.microsoft.com/office/drawing/2014/main" id="{7AFEF5D0-5399-D85D-F3A7-B838B2BCB860}"/>
              </a:ext>
            </a:extLst>
          </p:cNvPr>
          <p:cNvSpPr/>
          <p:nvPr/>
        </p:nvSpPr>
        <p:spPr>
          <a:xfrm>
            <a:off x="3860221" y="3517126"/>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44" name="Rectangle 43">
            <a:extLst>
              <a:ext uri="{FF2B5EF4-FFF2-40B4-BE49-F238E27FC236}">
                <a16:creationId xmlns:a16="http://schemas.microsoft.com/office/drawing/2014/main" id="{64DF419B-D883-D4A6-E241-16BBE0E80BB2}"/>
              </a:ext>
            </a:extLst>
          </p:cNvPr>
          <p:cNvSpPr/>
          <p:nvPr/>
        </p:nvSpPr>
        <p:spPr>
          <a:xfrm>
            <a:off x="3640724" y="3517126"/>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0</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58" name="Rectangle 57">
            <a:extLst>
              <a:ext uri="{FF2B5EF4-FFF2-40B4-BE49-F238E27FC236}">
                <a16:creationId xmlns:a16="http://schemas.microsoft.com/office/drawing/2014/main" id="{CB080D48-EEF6-20C4-6D59-37675E192B05}"/>
              </a:ext>
            </a:extLst>
          </p:cNvPr>
          <p:cNvSpPr/>
          <p:nvPr/>
        </p:nvSpPr>
        <p:spPr>
          <a:xfrm>
            <a:off x="4086644" y="4398564"/>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0" name="Rectangle 59">
            <a:extLst>
              <a:ext uri="{FF2B5EF4-FFF2-40B4-BE49-F238E27FC236}">
                <a16:creationId xmlns:a16="http://schemas.microsoft.com/office/drawing/2014/main" id="{1767554E-B004-B788-D347-068232A002A8}"/>
              </a:ext>
            </a:extLst>
          </p:cNvPr>
          <p:cNvSpPr/>
          <p:nvPr/>
        </p:nvSpPr>
        <p:spPr>
          <a:xfrm>
            <a:off x="3851199" y="4398564"/>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2" name="Rectangle 61">
            <a:extLst>
              <a:ext uri="{FF2B5EF4-FFF2-40B4-BE49-F238E27FC236}">
                <a16:creationId xmlns:a16="http://schemas.microsoft.com/office/drawing/2014/main" id="{F83CE98E-02C1-DB76-112C-087E3BA312A8}"/>
              </a:ext>
            </a:extLst>
          </p:cNvPr>
          <p:cNvSpPr/>
          <p:nvPr/>
        </p:nvSpPr>
        <p:spPr>
          <a:xfrm>
            <a:off x="3631702" y="439856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1</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3" name="Rectangle 62">
            <a:extLst>
              <a:ext uri="{FF2B5EF4-FFF2-40B4-BE49-F238E27FC236}">
                <a16:creationId xmlns:a16="http://schemas.microsoft.com/office/drawing/2014/main" id="{F27B9754-D1AD-4BEB-22E8-77EED59B7408}"/>
              </a:ext>
            </a:extLst>
          </p:cNvPr>
          <p:cNvSpPr/>
          <p:nvPr/>
        </p:nvSpPr>
        <p:spPr>
          <a:xfrm>
            <a:off x="4090570" y="5145814"/>
            <a:ext cx="226423" cy="548640"/>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4" name="Rectangle 63">
            <a:extLst>
              <a:ext uri="{FF2B5EF4-FFF2-40B4-BE49-F238E27FC236}">
                <a16:creationId xmlns:a16="http://schemas.microsoft.com/office/drawing/2014/main" id="{C5D059EB-0199-2BF0-713C-CC77BA5959E6}"/>
              </a:ext>
            </a:extLst>
          </p:cNvPr>
          <p:cNvSpPr/>
          <p:nvPr/>
        </p:nvSpPr>
        <p:spPr>
          <a:xfrm>
            <a:off x="3855125" y="5145814"/>
            <a:ext cx="226423" cy="5486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65" name="Rectangle 64">
            <a:extLst>
              <a:ext uri="{FF2B5EF4-FFF2-40B4-BE49-F238E27FC236}">
                <a16:creationId xmlns:a16="http://schemas.microsoft.com/office/drawing/2014/main" id="{2FDB05FB-88C3-6AF0-B3F4-77BA0C022229}"/>
              </a:ext>
            </a:extLst>
          </p:cNvPr>
          <p:cNvSpPr/>
          <p:nvPr/>
        </p:nvSpPr>
        <p:spPr>
          <a:xfrm>
            <a:off x="3635628" y="514581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bg1">
                    <a:lumMod val="75000"/>
                  </a:schemeClr>
                </a:solidFill>
                <a:effectLst/>
                <a:uLnTx/>
                <a:uFillTx/>
                <a:latin typeface="Avenir Next LT Pro"/>
                <a:ea typeface="+mn-ea"/>
                <a:cs typeface="+mn-cs"/>
              </a:rPr>
              <a:t>2</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cxnSp>
        <p:nvCxnSpPr>
          <p:cNvPr id="66" name="Straight Connector 65">
            <a:extLst>
              <a:ext uri="{FF2B5EF4-FFF2-40B4-BE49-F238E27FC236}">
                <a16:creationId xmlns:a16="http://schemas.microsoft.com/office/drawing/2014/main" id="{C85321FC-4AB5-D762-A59C-3AAC32E5B9D8}"/>
              </a:ext>
            </a:extLst>
          </p:cNvPr>
          <p:cNvCxnSpPr>
            <a:cxnSpLocks/>
          </p:cNvCxnSpPr>
          <p:nvPr/>
        </p:nvCxnSpPr>
        <p:spPr>
          <a:xfrm>
            <a:off x="5453673" y="3791446"/>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80664F3C-C6E8-58F0-9070-5923572F7C8E}"/>
              </a:ext>
            </a:extLst>
          </p:cNvPr>
          <p:cNvSpPr/>
          <p:nvPr/>
        </p:nvSpPr>
        <p:spPr>
          <a:xfrm>
            <a:off x="8375426" y="351712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24</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68" name="Rectangle 67">
            <a:extLst>
              <a:ext uri="{FF2B5EF4-FFF2-40B4-BE49-F238E27FC236}">
                <a16:creationId xmlns:a16="http://schemas.microsoft.com/office/drawing/2014/main" id="{23C16480-D4DA-5317-A60C-A03D3A97A89F}"/>
              </a:ext>
            </a:extLst>
          </p:cNvPr>
          <p:cNvSpPr/>
          <p:nvPr/>
        </p:nvSpPr>
        <p:spPr>
          <a:xfrm>
            <a:off x="8822394"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7</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0" name="Rectangle 69">
            <a:extLst>
              <a:ext uri="{FF2B5EF4-FFF2-40B4-BE49-F238E27FC236}">
                <a16:creationId xmlns:a16="http://schemas.microsoft.com/office/drawing/2014/main" id="{2DA35096-684A-9EA8-27B2-1C3428BC50D8}"/>
              </a:ext>
            </a:extLst>
          </p:cNvPr>
          <p:cNvSpPr/>
          <p:nvPr/>
        </p:nvSpPr>
        <p:spPr>
          <a:xfrm>
            <a:off x="8602897" y="351712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27</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1" name="Rectangle 70">
            <a:extLst>
              <a:ext uri="{FF2B5EF4-FFF2-40B4-BE49-F238E27FC236}">
                <a16:creationId xmlns:a16="http://schemas.microsoft.com/office/drawing/2014/main" id="{3D5E37F4-B189-AC49-A113-D72FE1743537}"/>
              </a:ext>
            </a:extLst>
          </p:cNvPr>
          <p:cNvSpPr/>
          <p:nvPr/>
        </p:nvSpPr>
        <p:spPr>
          <a:xfrm>
            <a:off x="8366404" y="439379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5</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2" name="Rectangle 71">
            <a:extLst>
              <a:ext uri="{FF2B5EF4-FFF2-40B4-BE49-F238E27FC236}">
                <a16:creationId xmlns:a16="http://schemas.microsoft.com/office/drawing/2014/main" id="{C6A989B2-464D-F33B-E26C-ACCE6F3E6A0E}"/>
              </a:ext>
            </a:extLst>
          </p:cNvPr>
          <p:cNvSpPr/>
          <p:nvPr/>
        </p:nvSpPr>
        <p:spPr>
          <a:xfrm>
            <a:off x="8813372" y="439379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3" name="Rectangle 72">
            <a:extLst>
              <a:ext uri="{FF2B5EF4-FFF2-40B4-BE49-F238E27FC236}">
                <a16:creationId xmlns:a16="http://schemas.microsoft.com/office/drawing/2014/main" id="{D3CC3B7C-3A76-0C7E-5B28-A74843CF2340}"/>
              </a:ext>
            </a:extLst>
          </p:cNvPr>
          <p:cNvSpPr/>
          <p:nvPr/>
        </p:nvSpPr>
        <p:spPr>
          <a:xfrm>
            <a:off x="8593875" y="4393796"/>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8</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4" name="Rectangle 73">
            <a:extLst>
              <a:ext uri="{FF2B5EF4-FFF2-40B4-BE49-F238E27FC236}">
                <a16:creationId xmlns:a16="http://schemas.microsoft.com/office/drawing/2014/main" id="{F9B0E580-A3EE-CBCA-E003-EA4CB118ADDE}"/>
              </a:ext>
            </a:extLst>
          </p:cNvPr>
          <p:cNvSpPr/>
          <p:nvPr/>
        </p:nvSpPr>
        <p:spPr>
          <a:xfrm>
            <a:off x="8370330" y="514581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6</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5" name="Rectangle 74">
            <a:extLst>
              <a:ext uri="{FF2B5EF4-FFF2-40B4-BE49-F238E27FC236}">
                <a16:creationId xmlns:a16="http://schemas.microsoft.com/office/drawing/2014/main" id="{7A814951-47C7-B0B6-F00A-9CB497D4C662}"/>
              </a:ext>
            </a:extLst>
          </p:cNvPr>
          <p:cNvSpPr/>
          <p:nvPr/>
        </p:nvSpPr>
        <p:spPr>
          <a:xfrm>
            <a:off x="8817298"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solidFill>
                  <a:schemeClr val="tx1">
                    <a:lumMod val="65000"/>
                    <a:lumOff val="35000"/>
                  </a:schemeClr>
                </a:solidFill>
                <a:latin typeface="Avenir Next LT Pro"/>
              </a:rPr>
              <a:t>29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76" name="Rectangle 75">
            <a:extLst>
              <a:ext uri="{FF2B5EF4-FFF2-40B4-BE49-F238E27FC236}">
                <a16:creationId xmlns:a16="http://schemas.microsoft.com/office/drawing/2014/main" id="{61466F44-FA5D-4C94-5437-8C3EE3FC5866}"/>
              </a:ext>
            </a:extLst>
          </p:cNvPr>
          <p:cNvSpPr/>
          <p:nvPr/>
        </p:nvSpPr>
        <p:spPr>
          <a:xfrm>
            <a:off x="8597801" y="5145814"/>
            <a:ext cx="226423" cy="5486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b="1" dirty="0">
                <a:solidFill>
                  <a:schemeClr val="tx1">
                    <a:lumMod val="65000"/>
                    <a:lumOff val="35000"/>
                  </a:schemeClr>
                </a:solidFill>
                <a:latin typeface="Avenir Next LT Pro"/>
              </a:rPr>
              <a:t>9</a:t>
            </a:r>
            <a:endParaRPr kumimoji="0" lang="en-US" sz="1800" b="1"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cxnSp>
        <p:nvCxnSpPr>
          <p:cNvPr id="77" name="Straight Connector 76">
            <a:extLst>
              <a:ext uri="{FF2B5EF4-FFF2-40B4-BE49-F238E27FC236}">
                <a16:creationId xmlns:a16="http://schemas.microsoft.com/office/drawing/2014/main" id="{5ADDF090-8729-6DD2-4AD2-192A8655E98E}"/>
              </a:ext>
            </a:extLst>
          </p:cNvPr>
          <p:cNvCxnSpPr>
            <a:cxnSpLocks/>
          </p:cNvCxnSpPr>
          <p:nvPr/>
        </p:nvCxnSpPr>
        <p:spPr>
          <a:xfrm>
            <a:off x="5453673" y="4658725"/>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D2A96AB8-E467-D23C-1904-D18F91F73612}"/>
              </a:ext>
            </a:extLst>
          </p:cNvPr>
          <p:cNvCxnSpPr>
            <a:cxnSpLocks/>
          </p:cNvCxnSpPr>
          <p:nvPr/>
        </p:nvCxnSpPr>
        <p:spPr>
          <a:xfrm>
            <a:off x="5453673" y="5416606"/>
            <a:ext cx="1458097"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D68B9470-8BCE-6F62-8BAF-2E6895CCC493}"/>
              </a:ext>
            </a:extLst>
          </p:cNvPr>
          <p:cNvSpPr/>
          <p:nvPr/>
        </p:nvSpPr>
        <p:spPr>
          <a:xfrm>
            <a:off x="4786992" y="3517126"/>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1" name="Rectangle 80">
            <a:extLst>
              <a:ext uri="{FF2B5EF4-FFF2-40B4-BE49-F238E27FC236}">
                <a16:creationId xmlns:a16="http://schemas.microsoft.com/office/drawing/2014/main" id="{953954D5-B710-FD3C-38F5-78FB6D2A6D4E}"/>
              </a:ext>
            </a:extLst>
          </p:cNvPr>
          <p:cNvSpPr/>
          <p:nvPr/>
        </p:nvSpPr>
        <p:spPr>
          <a:xfrm>
            <a:off x="4551547"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3</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3" name="Rectangle 82">
            <a:extLst>
              <a:ext uri="{FF2B5EF4-FFF2-40B4-BE49-F238E27FC236}">
                <a16:creationId xmlns:a16="http://schemas.microsoft.com/office/drawing/2014/main" id="{20BAD813-B94F-26B9-3880-512921EECC4D}"/>
              </a:ext>
            </a:extLst>
          </p:cNvPr>
          <p:cNvSpPr/>
          <p:nvPr/>
        </p:nvSpPr>
        <p:spPr>
          <a:xfrm>
            <a:off x="4332050" y="3517126"/>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3</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84" name="Rectangle 83">
            <a:extLst>
              <a:ext uri="{FF2B5EF4-FFF2-40B4-BE49-F238E27FC236}">
                <a16:creationId xmlns:a16="http://schemas.microsoft.com/office/drawing/2014/main" id="{C7358A9D-6CFE-D820-8E4B-3B182924E1F0}"/>
              </a:ext>
            </a:extLst>
          </p:cNvPr>
          <p:cNvSpPr/>
          <p:nvPr/>
        </p:nvSpPr>
        <p:spPr>
          <a:xfrm>
            <a:off x="4777970" y="439856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5" name="Rectangle 84">
            <a:extLst>
              <a:ext uri="{FF2B5EF4-FFF2-40B4-BE49-F238E27FC236}">
                <a16:creationId xmlns:a16="http://schemas.microsoft.com/office/drawing/2014/main" id="{5DE0424D-BEF7-1E63-9D13-8063A6FBBFD6}"/>
              </a:ext>
            </a:extLst>
          </p:cNvPr>
          <p:cNvSpPr/>
          <p:nvPr/>
        </p:nvSpPr>
        <p:spPr>
          <a:xfrm>
            <a:off x="4542525" y="439856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6" name="Rectangle 85">
            <a:extLst>
              <a:ext uri="{FF2B5EF4-FFF2-40B4-BE49-F238E27FC236}">
                <a16:creationId xmlns:a16="http://schemas.microsoft.com/office/drawing/2014/main" id="{1038426F-5903-1309-CB2C-A878AEA3EE2F}"/>
              </a:ext>
            </a:extLst>
          </p:cNvPr>
          <p:cNvSpPr/>
          <p:nvPr/>
        </p:nvSpPr>
        <p:spPr>
          <a:xfrm>
            <a:off x="4323028" y="439856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4</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87" name="Rectangle 86">
            <a:extLst>
              <a:ext uri="{FF2B5EF4-FFF2-40B4-BE49-F238E27FC236}">
                <a16:creationId xmlns:a16="http://schemas.microsoft.com/office/drawing/2014/main" id="{096A465D-2E86-D2F3-CF58-46D36EA61658}"/>
              </a:ext>
            </a:extLst>
          </p:cNvPr>
          <p:cNvSpPr/>
          <p:nvPr/>
        </p:nvSpPr>
        <p:spPr>
          <a:xfrm>
            <a:off x="4781896" y="5145814"/>
            <a:ext cx="226423" cy="5486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8" name="Rectangle 87">
            <a:extLst>
              <a:ext uri="{FF2B5EF4-FFF2-40B4-BE49-F238E27FC236}">
                <a16:creationId xmlns:a16="http://schemas.microsoft.com/office/drawing/2014/main" id="{DCC4703D-D85C-F5DB-CFB4-6DA556B8FC71}"/>
              </a:ext>
            </a:extLst>
          </p:cNvPr>
          <p:cNvSpPr/>
          <p:nvPr/>
        </p:nvSpPr>
        <p:spPr>
          <a:xfrm>
            <a:off x="4546451"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89" name="Rectangle 88">
            <a:extLst>
              <a:ext uri="{FF2B5EF4-FFF2-40B4-BE49-F238E27FC236}">
                <a16:creationId xmlns:a16="http://schemas.microsoft.com/office/drawing/2014/main" id="{210604F0-F86C-3B1D-CEA9-6C3039316A60}"/>
              </a:ext>
            </a:extLst>
          </p:cNvPr>
          <p:cNvSpPr/>
          <p:nvPr/>
        </p:nvSpPr>
        <p:spPr>
          <a:xfrm>
            <a:off x="4326954" y="5145814"/>
            <a:ext cx="226423" cy="548640"/>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bg1">
                    <a:lumMod val="75000"/>
                  </a:schemeClr>
                </a:solidFill>
                <a:latin typeface="Avenir Next LT Pro"/>
              </a:rPr>
              <a:t>5</a:t>
            </a:r>
            <a:endParaRPr kumimoji="0" lang="en-US" sz="1800" b="0" i="0" u="none" strike="noStrike" kern="1200" cap="none" spc="0" normalizeH="0" baseline="0" noProof="0" dirty="0">
              <a:ln>
                <a:noFill/>
              </a:ln>
              <a:solidFill>
                <a:schemeClr val="bg1">
                  <a:lumMod val="75000"/>
                </a:schemeClr>
              </a:solidFill>
              <a:effectLst/>
              <a:uLnTx/>
              <a:uFillTx/>
              <a:latin typeface="Avenir Next LT Pro"/>
              <a:ea typeface="+mn-ea"/>
              <a:cs typeface="+mn-cs"/>
            </a:endParaRPr>
          </a:p>
        </p:txBody>
      </p:sp>
      <p:sp>
        <p:nvSpPr>
          <p:cNvPr id="90" name="Rectangle 89">
            <a:extLst>
              <a:ext uri="{FF2B5EF4-FFF2-40B4-BE49-F238E27FC236}">
                <a16:creationId xmlns:a16="http://schemas.microsoft.com/office/drawing/2014/main" id="{14517C50-E984-4F90-0837-3B8E4FC84B5F}"/>
              </a:ext>
            </a:extLst>
          </p:cNvPr>
          <p:cNvSpPr/>
          <p:nvPr/>
        </p:nvSpPr>
        <p:spPr>
          <a:xfrm>
            <a:off x="8137863" y="351712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1" name="Rectangle 90">
            <a:extLst>
              <a:ext uri="{FF2B5EF4-FFF2-40B4-BE49-F238E27FC236}">
                <a16:creationId xmlns:a16="http://schemas.microsoft.com/office/drawing/2014/main" id="{E5341212-13BB-B8BB-27A2-79E9A0CAB1FF}"/>
              </a:ext>
            </a:extLst>
          </p:cNvPr>
          <p:cNvSpPr/>
          <p:nvPr/>
        </p:nvSpPr>
        <p:spPr>
          <a:xfrm>
            <a:off x="8128841" y="4393796"/>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2" name="Rectangle 91">
            <a:extLst>
              <a:ext uri="{FF2B5EF4-FFF2-40B4-BE49-F238E27FC236}">
                <a16:creationId xmlns:a16="http://schemas.microsoft.com/office/drawing/2014/main" id="{8365DC81-0157-85CA-7A96-36A0B4079C33}"/>
              </a:ext>
            </a:extLst>
          </p:cNvPr>
          <p:cNvSpPr/>
          <p:nvPr/>
        </p:nvSpPr>
        <p:spPr>
          <a:xfrm>
            <a:off x="8130609" y="5145814"/>
            <a:ext cx="226423" cy="54864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3" name="Rectangle 92">
            <a:extLst>
              <a:ext uri="{FF2B5EF4-FFF2-40B4-BE49-F238E27FC236}">
                <a16:creationId xmlns:a16="http://schemas.microsoft.com/office/drawing/2014/main" id="{94F9EB7F-7949-6870-02EC-353C68F8B57C}"/>
              </a:ext>
            </a:extLst>
          </p:cNvPr>
          <p:cNvSpPr/>
          <p:nvPr/>
        </p:nvSpPr>
        <p:spPr>
          <a:xfrm>
            <a:off x="7901519" y="3517126"/>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chemeClr val="tx1">
                    <a:lumMod val="65000"/>
                    <a:lumOff val="35000"/>
                  </a:schemeClr>
                </a:solidFill>
                <a:latin typeface="Avenir Next LT Pro"/>
              </a:rPr>
              <a:t>24</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4" name="Rectangle 93">
            <a:extLst>
              <a:ext uri="{FF2B5EF4-FFF2-40B4-BE49-F238E27FC236}">
                <a16:creationId xmlns:a16="http://schemas.microsoft.com/office/drawing/2014/main" id="{4B918AFC-BEE9-ACAC-88A8-116D2FF25493}"/>
              </a:ext>
            </a:extLst>
          </p:cNvPr>
          <p:cNvSpPr/>
          <p:nvPr/>
        </p:nvSpPr>
        <p:spPr>
          <a:xfrm>
            <a:off x="7894655" y="4393796"/>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5</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5" name="Rectangle 94">
            <a:extLst>
              <a:ext uri="{FF2B5EF4-FFF2-40B4-BE49-F238E27FC236}">
                <a16:creationId xmlns:a16="http://schemas.microsoft.com/office/drawing/2014/main" id="{43D1C4E6-EE12-5BC1-E3C5-EDE7BA6D6A85}"/>
              </a:ext>
            </a:extLst>
          </p:cNvPr>
          <p:cNvSpPr/>
          <p:nvPr/>
        </p:nvSpPr>
        <p:spPr>
          <a:xfrm>
            <a:off x="7885134" y="5145814"/>
            <a:ext cx="226423" cy="548640"/>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2</a:t>
            </a:r>
            <a:r>
              <a:rPr lang="de-DE" dirty="0">
                <a:solidFill>
                  <a:schemeClr val="tx1">
                    <a:lumMod val="65000"/>
                    <a:lumOff val="35000"/>
                  </a:schemeClr>
                </a:solidFill>
                <a:latin typeface="Avenir Next LT Pro"/>
              </a:rPr>
              <a:t>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7" name="Rectangle 96">
            <a:extLst>
              <a:ext uri="{FF2B5EF4-FFF2-40B4-BE49-F238E27FC236}">
                <a16:creationId xmlns:a16="http://schemas.microsoft.com/office/drawing/2014/main" id="{593EDC1B-D1EC-9A08-83DC-C58204FF756A}"/>
              </a:ext>
            </a:extLst>
          </p:cNvPr>
          <p:cNvSpPr/>
          <p:nvPr/>
        </p:nvSpPr>
        <p:spPr>
          <a:xfrm>
            <a:off x="2450982" y="1552304"/>
            <a:ext cx="2830284" cy="1155992"/>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8" name="Rectangle 97">
            <a:extLst>
              <a:ext uri="{FF2B5EF4-FFF2-40B4-BE49-F238E27FC236}">
                <a16:creationId xmlns:a16="http://schemas.microsoft.com/office/drawing/2014/main" id="{402A3415-F4E6-239A-7CAD-47042E31234E}"/>
              </a:ext>
            </a:extLst>
          </p:cNvPr>
          <p:cNvSpPr/>
          <p:nvPr/>
        </p:nvSpPr>
        <p:spPr>
          <a:xfrm>
            <a:off x="5281268" y="1545967"/>
            <a:ext cx="2830284" cy="116940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29</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
        <p:nvSpPr>
          <p:cNvPr id="99" name="Rectangle 98">
            <a:extLst>
              <a:ext uri="{FF2B5EF4-FFF2-40B4-BE49-F238E27FC236}">
                <a16:creationId xmlns:a16="http://schemas.microsoft.com/office/drawing/2014/main" id="{B9B91D83-6A75-66B4-4595-56FBD51D0EB1}"/>
              </a:ext>
            </a:extLst>
          </p:cNvPr>
          <p:cNvSpPr/>
          <p:nvPr/>
        </p:nvSpPr>
        <p:spPr>
          <a:xfrm>
            <a:off x="8121605" y="1557414"/>
            <a:ext cx="2830284" cy="114585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kumimoji="0" lang="de-DE"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rPr>
              <a:t>Encoding Symbols with ESI 0 to 26</a:t>
            </a:r>
            <a:endParaRPr kumimoji="0" lang="en-US" sz="1800" b="0" i="0" u="none" strike="noStrike" kern="1200" cap="none" spc="0" normalizeH="0" baseline="0" noProof="0" dirty="0">
              <a:ln>
                <a:noFill/>
              </a:ln>
              <a:solidFill>
                <a:schemeClr val="tx1">
                  <a:lumMod val="65000"/>
                  <a:lumOff val="35000"/>
                </a:schemeClr>
              </a:solidFill>
              <a:effectLst/>
              <a:uLnTx/>
              <a:uFillTx/>
              <a:latin typeface="Avenir Next LT Pro"/>
              <a:ea typeface="+mn-ea"/>
              <a:cs typeface="+mn-cs"/>
            </a:endParaRPr>
          </a:p>
        </p:txBody>
      </p:sp>
    </p:spTree>
    <p:extLst>
      <p:ext uri="{BB962C8B-B14F-4D97-AF65-F5344CB8AC3E}">
        <p14:creationId xmlns:p14="http://schemas.microsoft.com/office/powerpoint/2010/main" val="359517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1758</TotalTime>
  <Words>2139</Words>
  <Application>Microsoft Office PowerPoint</Application>
  <PresentationFormat>Widescreen</PresentationFormat>
  <Paragraphs>410</Paragraphs>
  <Slides>13</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1" baseType="lpstr">
      <vt:lpstr>Arial</vt:lpstr>
      <vt:lpstr>Avenir Next LT Pro</vt:lpstr>
      <vt:lpstr>Century Gothic</vt:lpstr>
      <vt:lpstr>Courier New</vt:lpstr>
      <vt:lpstr>Microsoft Sans Serif</vt:lpstr>
      <vt:lpstr>Times New Roman</vt:lpstr>
      <vt:lpstr>Qualcomm Corporate Public Template - May2022</vt:lpstr>
      <vt:lpstr>Signalling Chart</vt:lpstr>
      <vt:lpstr>[FS_AMD] CDP Instantiation of CMMF</vt:lpstr>
      <vt:lpstr>Background</vt:lpstr>
      <vt:lpstr>CMMF Architecture</vt:lpstr>
      <vt:lpstr>Defined Reference Points</vt:lpstr>
      <vt:lpstr>Call flow for FLUTE-based CMMF CDP instantation (Figure D.1)</vt:lpstr>
      <vt:lpstr>CMMF Transport Objects and Transport Sessions</vt:lpstr>
      <vt:lpstr>Configuration Parameters</vt:lpstr>
      <vt:lpstr>Encoding Options in Annex D</vt:lpstr>
      <vt:lpstr>PowerPoint Presentation</vt:lpstr>
      <vt:lpstr>PowerPoint Presentation</vt:lpstr>
      <vt:lpstr>One Implementation of CI – Extended FDT</vt:lpstr>
      <vt:lpstr>Proposal: It is proposed ...</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(2024/08/19)</cp:lastModifiedBy>
  <cp:revision>3</cp:revision>
  <dcterms:created xsi:type="dcterms:W3CDTF">2024-10-17T08:12:18Z</dcterms:created>
  <dcterms:modified xsi:type="dcterms:W3CDTF">2024-10-23T09:17:56Z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