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8"/>
  </p:notesMasterIdLst>
  <p:handoutMasterIdLst>
    <p:handoutMasterId r:id="rId9"/>
  </p:handoutMasterIdLst>
  <p:sldIdLst>
    <p:sldId id="445" r:id="rId2"/>
    <p:sldId id="446" r:id="rId3"/>
    <p:sldId id="368" r:id="rId4"/>
    <p:sldId id="829" r:id="rId5"/>
    <p:sldId id="830" r:id="rId6"/>
    <p:sldId id="439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368"/>
            <p14:sldId id="829"/>
            <p14:sldId id="830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63" d="100"/>
          <a:sy n="63" d="100"/>
        </p:scale>
        <p:origin x="48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36785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  <p:sldLayoutId id="2147485420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SA3 input for SA#106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/>
              <a:t>Suresh Nair, </a:t>
            </a:r>
            <a:r>
              <a:rPr lang="en-US" altLang="en-US" sz="1800" dirty="0"/>
              <a:t>SA3 Chair, Nokia</a:t>
            </a:r>
          </a:p>
          <a:p>
            <a:pPr>
              <a:buFontTx/>
              <a:buNone/>
            </a:pPr>
            <a:endParaRPr lang="sv-SE" altLang="sv-SE" sz="1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6426200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Rel-20 Workshop agenda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A05C00-6999-1898-F488-70C876693B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447"/>
              </p:ext>
            </p:extLst>
          </p:nvPr>
        </p:nvGraphicFramePr>
        <p:xfrm>
          <a:off x="172720" y="1767840"/>
          <a:ext cx="9814560" cy="45821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1529">
                  <a:extLst>
                    <a:ext uri="{9D8B030D-6E8A-4147-A177-3AD203B41FA5}">
                      <a16:colId xmlns:a16="http://schemas.microsoft.com/office/drawing/2014/main" val="2834154994"/>
                    </a:ext>
                  </a:extLst>
                </a:gridCol>
                <a:gridCol w="8263031">
                  <a:extLst>
                    <a:ext uri="{9D8B030D-6E8A-4147-A177-3AD203B41FA5}">
                      <a16:colId xmlns:a16="http://schemas.microsoft.com/office/drawing/2014/main" val="3754723987"/>
                    </a:ext>
                  </a:extLst>
                </a:gridCol>
              </a:tblGrid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92D050"/>
                          </a:highlight>
                        </a:rPr>
                        <a:t>22</a:t>
                      </a:r>
                      <a:endParaRPr lang="en-US" sz="1100">
                        <a:effectLst/>
                        <a:highlight>
                          <a:srgbClr val="92D05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  <a:highlight>
                            <a:srgbClr val="92D050"/>
                          </a:highlight>
                        </a:rPr>
                        <a:t>5G-Adv in Rel-20 Workshop</a:t>
                      </a:r>
                      <a:endParaRPr lang="en-US" sz="1100" dirty="0">
                        <a:effectLst/>
                        <a:highlight>
                          <a:srgbClr val="92D050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86838121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22.1 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General 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67735530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22.1.1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5G-Adv in Rel-20 planning 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57483630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22.1.2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effectLst/>
                        </a:rPr>
                        <a:t>Incoming</a:t>
                      </a:r>
                      <a:r>
                        <a:rPr lang="de-DE" sz="1100" dirty="0">
                          <a:effectLst/>
                        </a:rPr>
                        <a:t> LSs </a:t>
                      </a:r>
                      <a:endParaRPr lang="en-US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251189747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22.1.3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Cross TSG </a:t>
                      </a:r>
                      <a:r>
                        <a:rPr lang="de-DE" sz="1100" dirty="0" err="1">
                          <a:effectLst/>
                        </a:rPr>
                        <a:t>Coordination</a:t>
                      </a:r>
                      <a:endParaRPr lang="en-US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742021182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22.2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Input Documents to the Workshop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654224930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FFFF00"/>
                          </a:highlight>
                        </a:rPr>
                        <a:t>22.2.1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FFFF00"/>
                          </a:highlight>
                        </a:rPr>
                        <a:t>SA WG1 inputs on Rel-20 status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069398616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FFFF00"/>
                          </a:highlight>
                        </a:rPr>
                        <a:t>22.2.2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FFFF00"/>
                          </a:highlight>
                        </a:rPr>
                        <a:t>SA WGs inputs on WG capacity for Rel-20 (e.g., TU Budget, Max# of SIDs/WIDs, Max size per SID/WID)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684032304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22.2.3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3GPP Member/MRP/other contributions on Rel-20 views/priority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505151248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22.3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  <a:highlight>
                            <a:srgbClr val="B3E5A1"/>
                          </a:highlight>
                        </a:rPr>
                        <a:t>Output of the Workshop</a:t>
                      </a:r>
                      <a:endParaRPr lang="en-US" sz="1100">
                        <a:effectLst/>
                        <a:highlight>
                          <a:srgbClr val="B3E5A1"/>
                        </a:highlight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17393265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22.3.1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High-level summary report from the WS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85937069"/>
                  </a:ext>
                </a:extLst>
              </a:tr>
              <a:tr h="3818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>
                          <a:effectLst/>
                        </a:rPr>
                        <a:t>22.3.2</a:t>
                      </a:r>
                      <a:endParaRPr lang="en-US" sz="1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100" dirty="0" err="1">
                          <a:effectLst/>
                        </a:rPr>
                        <a:t>Identify</a:t>
                      </a:r>
                      <a:r>
                        <a:rPr lang="de-DE" sz="1100" dirty="0">
                          <a:effectLst/>
                        </a:rPr>
                        <a:t> the Core and </a:t>
                      </a:r>
                      <a:r>
                        <a:rPr lang="de-DE" sz="1100" dirty="0" err="1">
                          <a:effectLst/>
                        </a:rPr>
                        <a:t>Miscellaneous</a:t>
                      </a:r>
                      <a:r>
                        <a:rPr lang="de-DE" sz="1100" dirty="0">
                          <a:effectLst/>
                        </a:rPr>
                        <a:t> Rel-20 </a:t>
                      </a:r>
                      <a:r>
                        <a:rPr lang="de-DE" sz="1100" dirty="0" err="1">
                          <a:effectLst/>
                        </a:rPr>
                        <a:t>items</a:t>
                      </a:r>
                      <a:r>
                        <a:rPr lang="de-DE" sz="1100" dirty="0">
                          <a:effectLst/>
                        </a:rPr>
                        <a:t>/</a:t>
                      </a:r>
                      <a:r>
                        <a:rPr lang="de-DE" sz="1100" dirty="0" err="1">
                          <a:effectLst/>
                        </a:rPr>
                        <a:t>direction</a:t>
                      </a:r>
                      <a:endParaRPr lang="en-US" sz="1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Aptos" panose="020B00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6551940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5F8B52D-F61E-FDB1-22D0-FDA6D4DB99C5}"/>
              </a:ext>
            </a:extLst>
          </p:cNvPr>
          <p:cNvSpPr txBox="1"/>
          <p:nvPr/>
        </p:nvSpPr>
        <p:spPr>
          <a:xfrm>
            <a:off x="10002520" y="2034778"/>
            <a:ext cx="2016760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All other WG should provide inputs on WG capacity for Rel-20 (e.g., TU Budget, Max# of SIDs/WIDs, Max size per SID/WID) under AI#22.2.2. These inputs should follow the format used for Rel-19. </a:t>
            </a:r>
          </a:p>
        </p:txBody>
      </p:sp>
    </p:spTree>
    <p:extLst>
      <p:ext uri="{BB962C8B-B14F-4D97-AF65-F5344CB8AC3E}">
        <p14:creationId xmlns:p14="http://schemas.microsoft.com/office/powerpoint/2010/main" val="290805172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SA3 Rel-19 capacity summary </a:t>
            </a:r>
            <a:r>
              <a:rPr lang="en-GB" altLang="en-US" sz="2400" dirty="0">
                <a:solidFill>
                  <a:srgbClr val="FF0000"/>
                </a:solidFill>
                <a:highlight>
                  <a:srgbClr val="FFFF00"/>
                </a:highlight>
              </a:rPr>
              <a:t>( reported earlier) 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SA3 capacity (based on SWS-230074):</a:t>
            </a:r>
          </a:p>
          <a:p>
            <a:pPr lvl="1"/>
            <a:r>
              <a:rPr lang="en-US" sz="2000" dirty="0"/>
              <a:t>Max TUs: 98</a:t>
            </a:r>
          </a:p>
          <a:p>
            <a:pPr lvl="2"/>
            <a:r>
              <a:rPr lang="en-US" altLang="en-US" sz="1600" dirty="0"/>
              <a:t>Additional buffer TUs: not defined</a:t>
            </a:r>
            <a:endParaRPr lang="en-US" sz="1600" dirty="0"/>
          </a:p>
          <a:p>
            <a:pPr lvl="1"/>
            <a:r>
              <a:rPr lang="en-US" altLang="en-US" sz="2000" dirty="0"/>
              <a:t>Max number of SIs/WIs: 14</a:t>
            </a:r>
          </a:p>
          <a:p>
            <a:pPr lvl="2"/>
            <a:r>
              <a:rPr lang="en-US" altLang="en-US" sz="1600" dirty="0"/>
              <a:t>Note: one feature made up of SI+WI is counted as one item</a:t>
            </a:r>
            <a:endParaRPr lang="en-US" altLang="en-US" sz="2000" dirty="0"/>
          </a:p>
          <a:p>
            <a:pPr lvl="1"/>
            <a:r>
              <a:rPr lang="en-US" altLang="en-US" sz="2000" dirty="0"/>
              <a:t>Max TUs per Feature: 9</a:t>
            </a:r>
          </a:p>
          <a:p>
            <a:r>
              <a:rPr lang="en-US" altLang="en-US" sz="2400" dirty="0"/>
              <a:t>Assumptions</a:t>
            </a:r>
          </a:p>
          <a:p>
            <a:pPr lvl="1"/>
            <a:r>
              <a:rPr lang="en-US" altLang="en-US" sz="2000" dirty="0"/>
              <a:t>Start: Sept 2023 (for early security topics), End: March 2025 (18 months)</a:t>
            </a:r>
          </a:p>
          <a:p>
            <a:pPr lvl="1"/>
            <a:r>
              <a:rPr lang="en-US" altLang="en-US" sz="2000" dirty="0"/>
              <a:t>Number of meetings: 7</a:t>
            </a:r>
          </a:p>
          <a:p>
            <a:pPr lvl="1"/>
            <a:r>
              <a:rPr lang="en-US" altLang="en-US" sz="2000" dirty="0"/>
              <a:t>Expected total TUs per meeting (for all releases): 17</a:t>
            </a:r>
          </a:p>
          <a:p>
            <a:pPr lvl="1"/>
            <a:r>
              <a:rPr lang="en-US" altLang="en-US" sz="2000" dirty="0"/>
              <a:t>Total TUs (for all releases): 119</a:t>
            </a:r>
          </a:p>
          <a:p>
            <a:pPr lvl="1"/>
            <a:r>
              <a:rPr lang="en-US" altLang="en-US" sz="2000" dirty="0"/>
              <a:t>TUs for maintenance of past releases: 21</a:t>
            </a:r>
          </a:p>
        </p:txBody>
      </p:sp>
    </p:spTree>
    <p:extLst>
      <p:ext uri="{BB962C8B-B14F-4D97-AF65-F5344CB8AC3E}">
        <p14:creationId xmlns:p14="http://schemas.microsoft.com/office/powerpoint/2010/main" val="309004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TU budget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712" y="1445741"/>
            <a:ext cx="11546958" cy="1470179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14448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SA3 TU budget &amp; planning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685924F-3487-42AF-8272-688DE60B16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521" y="1852141"/>
            <a:ext cx="11031279" cy="1470179"/>
          </a:xfrm>
        </p:spPr>
        <p:txBody>
          <a:bodyPr/>
          <a:lstStyle/>
          <a:p>
            <a:pPr marL="0" indent="0">
              <a:buNone/>
            </a:pPr>
            <a:endParaRPr lang="en-US" sz="2000" dirty="0"/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endParaRPr lang="sv-SE" sz="2400" b="1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1E9D71-984C-DCCF-61BC-7822C13A1334}"/>
              </a:ext>
            </a:extLst>
          </p:cNvPr>
          <p:cNvSpPr txBox="1"/>
          <p:nvPr/>
        </p:nvSpPr>
        <p:spPr>
          <a:xfrm>
            <a:off x="960120" y="1954014"/>
            <a:ext cx="88138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dirty="0"/>
              <a:t>Rel-20 6G study: TU budget, Max # of SIDs/WIDs, Max size per SID/WID</a:t>
            </a:r>
          </a:p>
          <a:p>
            <a:r>
              <a:rPr lang="en-US" dirty="0"/>
              <a:t> </a:t>
            </a:r>
          </a:p>
          <a:p>
            <a:r>
              <a:rPr lang="en-US" dirty="0"/>
              <a:t>Rel-20 5G-Adv TUs: TU budget, Max# of SIDs/WIDs, Max size per SID/WID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C53ED-56E0-66F8-2579-1318DEF8AB1B}"/>
              </a:ext>
            </a:extLst>
          </p:cNvPr>
          <p:cNvSpPr txBox="1"/>
          <p:nvPr/>
        </p:nvSpPr>
        <p:spPr>
          <a:xfrm>
            <a:off x="1270000" y="3515360"/>
            <a:ext cx="83515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do we split the available TUs between 6G and 5G-Adv?</a:t>
            </a:r>
          </a:p>
          <a:p>
            <a:r>
              <a:rPr lang="en-US" dirty="0"/>
              <a:t>What are the 5G-Adv security topics?</a:t>
            </a:r>
          </a:p>
          <a:p>
            <a:r>
              <a:rPr lang="en-US" dirty="0"/>
              <a:t>6G Study: How many studies? </a:t>
            </a:r>
          </a:p>
          <a:p>
            <a:r>
              <a:rPr lang="en-US" dirty="0"/>
              <a:t>                :1 like in 5G or split </a:t>
            </a:r>
          </a:p>
          <a:p>
            <a:r>
              <a:rPr lang="en-US" dirty="0"/>
              <a:t>                 </a:t>
            </a:r>
            <a:r>
              <a:rPr lang="en-US" sz="1600" dirty="0"/>
              <a:t>:( e.g. 6G RAN Security study, </a:t>
            </a:r>
          </a:p>
          <a:p>
            <a:r>
              <a:rPr lang="en-US" sz="1600" dirty="0"/>
              <a:t>                   6G Core and Service exposure security, </a:t>
            </a:r>
          </a:p>
          <a:p>
            <a:r>
              <a:rPr lang="en-US" sz="1600" dirty="0"/>
              <a:t>                   6G primary authentication and e2e security?)</a:t>
            </a:r>
          </a:p>
        </p:txBody>
      </p:sp>
    </p:spTree>
    <p:extLst>
      <p:ext uri="{BB962C8B-B14F-4D97-AF65-F5344CB8AC3E}">
        <p14:creationId xmlns:p14="http://schemas.microsoft.com/office/powerpoint/2010/main" val="962633076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Suresh Nair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suresh.p.nair@nokia.com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+1 973 978 9038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403</Words>
  <Application>Microsoft Office PowerPoint</Application>
  <PresentationFormat>Widescreen</PresentationFormat>
  <Paragraphs>70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STXihei</vt:lpstr>
      <vt:lpstr>Aptos</vt:lpstr>
      <vt:lpstr>Arial</vt:lpstr>
      <vt:lpstr>Calibri</vt:lpstr>
      <vt:lpstr>Calibri Light</vt:lpstr>
      <vt:lpstr>Times New Roman</vt:lpstr>
      <vt:lpstr>Office Theme</vt:lpstr>
      <vt:lpstr>SA3 input for SA#106</vt:lpstr>
      <vt:lpstr>Rel-20 Workshop agenda</vt:lpstr>
      <vt:lpstr>SA3 Rel-19 capacity summary ( reported earlier) </vt:lpstr>
      <vt:lpstr>SA3 TU budget</vt:lpstr>
      <vt:lpstr>SA3 TU budget &amp; planning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2024-10-17T00:37:47Z</dcterms:modified>
</cp:coreProperties>
</file>