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6"/>
  </p:notesMasterIdLst>
  <p:handoutMasterIdLst>
    <p:handoutMasterId r:id="rId7"/>
  </p:handoutMasterIdLst>
  <p:sldIdLst>
    <p:sldId id="445" r:id="rId2"/>
    <p:sldId id="447" r:id="rId3"/>
    <p:sldId id="830" r:id="rId4"/>
    <p:sldId id="439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7"/>
            <p14:sldId id="83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52" y="2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390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Rel-19 SA3 meetings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7023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</a:t>
            </a:r>
            <a:r>
              <a:rPr lang="sv-SE" dirty="0" err="1"/>
              <a:t>Timeline</a:t>
            </a:r>
            <a:r>
              <a:rPr lang="sv-SE" dirty="0"/>
              <a:t> for SA3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423358" cy="1325563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Rel-19 timeline (no change compared to SA#99 endorsement, March 2023, </a:t>
            </a:r>
            <a:r>
              <a: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  <a:hlinkClick r:id="rId3"/>
              </a:rPr>
              <a:t>SP-230390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):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2023 (TSG#102)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Stage 1 freeze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2024 (TSG#106)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Stage 2 normative work freeze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-&gt; Q1 2025 for SA3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Sept 2025 (TSG#109)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Stage 3 freeze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2025 (TSG#110)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 “coding freeze” (ASN.1, Open APIs)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AF2319-5D53-C17F-8579-A799A5D7E312}"/>
              </a:ext>
            </a:extLst>
          </p:cNvPr>
          <p:cNvSpPr txBox="1"/>
          <p:nvPr/>
        </p:nvSpPr>
        <p:spPr>
          <a:xfrm>
            <a:off x="838200" y="3689498"/>
            <a:ext cx="105156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SA3 capacity</a:t>
            </a:r>
          </a:p>
          <a:p>
            <a:r>
              <a:rPr lang="en-US" dirty="0">
                <a:solidFill>
                  <a:srgbClr val="0070C0"/>
                </a:solidFill>
              </a:rPr>
              <a:t>Max TUs: 98 (over 7 meetings)</a:t>
            </a:r>
          </a:p>
          <a:p>
            <a:r>
              <a:rPr lang="en-US" dirty="0">
                <a:solidFill>
                  <a:srgbClr val="0070C0"/>
                </a:solidFill>
              </a:rPr>
              <a:t>Additional buffer TUs: 14</a:t>
            </a:r>
          </a:p>
          <a:p>
            <a:r>
              <a:rPr lang="en-US" dirty="0">
                <a:solidFill>
                  <a:srgbClr val="0070C0"/>
                </a:solidFill>
              </a:rPr>
              <a:t>Max number of SIs/WIs: 14 topic with full TUs/ 28 topics with ½ TUs</a:t>
            </a:r>
          </a:p>
          <a:p>
            <a:r>
              <a:rPr lang="en-US" dirty="0">
                <a:solidFill>
                  <a:srgbClr val="0070C0"/>
                </a:solidFill>
              </a:rPr>
              <a:t>Note: one feature made up of SI+WI is counted as one item</a:t>
            </a:r>
          </a:p>
          <a:p>
            <a:r>
              <a:rPr lang="en-US" dirty="0">
                <a:solidFill>
                  <a:srgbClr val="0070C0"/>
                </a:solidFill>
              </a:rPr>
              <a:t>Max TUs per Feature: 7</a:t>
            </a:r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5DDAA-22B7-3CEC-F48B-A50D10194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Meetings for SA3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BBACDEB6-261E-A76B-F12E-1845459F9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541677"/>
              </p:ext>
            </p:extLst>
          </p:nvPr>
        </p:nvGraphicFramePr>
        <p:xfrm>
          <a:off x="87718" y="2097331"/>
          <a:ext cx="11087990" cy="3750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296">
                  <a:extLst>
                    <a:ext uri="{9D8B030D-6E8A-4147-A177-3AD203B41FA5}">
                      <a16:colId xmlns:a16="http://schemas.microsoft.com/office/drawing/2014/main" val="1605801836"/>
                    </a:ext>
                  </a:extLst>
                </a:gridCol>
                <a:gridCol w="918217">
                  <a:extLst>
                    <a:ext uri="{9D8B030D-6E8A-4147-A177-3AD203B41FA5}">
                      <a16:colId xmlns:a16="http://schemas.microsoft.com/office/drawing/2014/main" val="3147167660"/>
                    </a:ext>
                  </a:extLst>
                </a:gridCol>
                <a:gridCol w="907199">
                  <a:extLst>
                    <a:ext uri="{9D8B030D-6E8A-4147-A177-3AD203B41FA5}">
                      <a16:colId xmlns:a16="http://schemas.microsoft.com/office/drawing/2014/main" val="2259677905"/>
                    </a:ext>
                  </a:extLst>
                </a:gridCol>
                <a:gridCol w="1131560">
                  <a:extLst>
                    <a:ext uri="{9D8B030D-6E8A-4147-A177-3AD203B41FA5}">
                      <a16:colId xmlns:a16="http://schemas.microsoft.com/office/drawing/2014/main" val="343736165"/>
                    </a:ext>
                  </a:extLst>
                </a:gridCol>
                <a:gridCol w="984658">
                  <a:extLst>
                    <a:ext uri="{9D8B030D-6E8A-4147-A177-3AD203B41FA5}">
                      <a16:colId xmlns:a16="http://schemas.microsoft.com/office/drawing/2014/main" val="459028119"/>
                    </a:ext>
                  </a:extLst>
                </a:gridCol>
                <a:gridCol w="956552">
                  <a:extLst>
                    <a:ext uri="{9D8B030D-6E8A-4147-A177-3AD203B41FA5}">
                      <a16:colId xmlns:a16="http://schemas.microsoft.com/office/drawing/2014/main" val="2315265159"/>
                    </a:ext>
                  </a:extLst>
                </a:gridCol>
                <a:gridCol w="1082786">
                  <a:extLst>
                    <a:ext uri="{9D8B030D-6E8A-4147-A177-3AD203B41FA5}">
                      <a16:colId xmlns:a16="http://schemas.microsoft.com/office/drawing/2014/main" val="3020971830"/>
                    </a:ext>
                  </a:extLst>
                </a:gridCol>
                <a:gridCol w="1063276">
                  <a:extLst>
                    <a:ext uri="{9D8B030D-6E8A-4147-A177-3AD203B41FA5}">
                      <a16:colId xmlns:a16="http://schemas.microsoft.com/office/drawing/2014/main" val="915052691"/>
                    </a:ext>
                  </a:extLst>
                </a:gridCol>
                <a:gridCol w="1082786">
                  <a:extLst>
                    <a:ext uri="{9D8B030D-6E8A-4147-A177-3AD203B41FA5}">
                      <a16:colId xmlns:a16="http://schemas.microsoft.com/office/drawing/2014/main" val="1539230978"/>
                    </a:ext>
                  </a:extLst>
                </a:gridCol>
                <a:gridCol w="915330">
                  <a:extLst>
                    <a:ext uri="{9D8B030D-6E8A-4147-A177-3AD203B41FA5}">
                      <a16:colId xmlns:a16="http://schemas.microsoft.com/office/drawing/2014/main" val="3111828841"/>
                    </a:ext>
                  </a:extLst>
                </a:gridCol>
                <a:gridCol w="915330">
                  <a:extLst>
                    <a:ext uri="{9D8B030D-6E8A-4147-A177-3AD203B41FA5}">
                      <a16:colId xmlns:a16="http://schemas.microsoft.com/office/drawing/2014/main" val="938000340"/>
                    </a:ext>
                  </a:extLst>
                </a:gridCol>
              </a:tblGrid>
              <a:tr h="1291865"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SA3#113</a:t>
                      </a:r>
                    </a:p>
                    <a:p>
                      <a:r>
                        <a:rPr lang="en-US" sz="1400" b="0" dirty="0"/>
                        <a:t>Nov 6-10, 2023</a:t>
                      </a:r>
                    </a:p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</a:rPr>
                        <a:t>SA3#114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</a:rPr>
                        <a:t>Jan 22-26, 2024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</a:rPr>
                        <a:t>(Cancelled)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SA3#115</a:t>
                      </a:r>
                    </a:p>
                    <a:p>
                      <a:r>
                        <a:rPr lang="en-US" sz="1400" b="0" dirty="0"/>
                        <a:t>Feb 26- Mar1,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SA3#115 Adhoc-e</a:t>
                      </a:r>
                    </a:p>
                    <a:p>
                      <a:r>
                        <a:rPr lang="en-US" sz="1400" b="0" dirty="0"/>
                        <a:t>April 15-19, </a:t>
                      </a:r>
                    </a:p>
                    <a:p>
                      <a:r>
                        <a:rPr lang="en-US" sz="1400" b="0" dirty="0"/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SA3#116</a:t>
                      </a:r>
                    </a:p>
                    <a:p>
                      <a:r>
                        <a:rPr lang="en-US" sz="1400" b="0" dirty="0">
                          <a:solidFill>
                            <a:schemeClr val="bg1"/>
                          </a:solidFill>
                        </a:rPr>
                        <a:t>May 20-24, 2024</a:t>
                      </a:r>
                    </a:p>
                    <a:p>
                      <a:endParaRPr lang="en-US" sz="14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SA3#117 </a:t>
                      </a:r>
                    </a:p>
                    <a:p>
                      <a:r>
                        <a:rPr lang="en-US" sz="1400" b="0" dirty="0"/>
                        <a:t>Aug 26-30,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SA3#118</a:t>
                      </a:r>
                    </a:p>
                    <a:p>
                      <a:r>
                        <a:rPr lang="en-US" sz="1400" b="0" dirty="0"/>
                        <a:t>Oct 7-11,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SA3#119</a:t>
                      </a:r>
                    </a:p>
                    <a:p>
                      <a:r>
                        <a:rPr lang="en-US" sz="1400" b="0" dirty="0"/>
                        <a:t>Nov 11-15,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SA3#119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Adhoc-e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Jan 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2025 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SA3#120</a:t>
                      </a:r>
                    </a:p>
                    <a:p>
                      <a:r>
                        <a:rPr lang="en-US" sz="1400" b="0" dirty="0"/>
                        <a:t>Feb  17-21</a:t>
                      </a:r>
                    </a:p>
                    <a:p>
                      <a:r>
                        <a:rPr lang="en-US" sz="1400" b="0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SA#107</a:t>
                      </a:r>
                    </a:p>
                    <a:p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Mar  12-14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461924"/>
                  </a:ext>
                </a:extLst>
              </a:tr>
              <a:tr h="2458711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Kick start Security Features.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Wait for SA2/6, RAN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strike="sngStrike" dirty="0"/>
                        <a:t>Start second set of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Start second set of features</a:t>
                      </a:r>
                    </a:p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</a:rPr>
                        <a:t>SA2 Adhoc online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Deadline for Rel-19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25494"/>
                  </a:ext>
                </a:extLst>
              </a:tr>
            </a:tbl>
          </a:graphicData>
        </a:graphic>
      </p:graphicFrame>
      <p:sp>
        <p:nvSpPr>
          <p:cNvPr id="12" name="Arrow: Right 11">
            <a:extLst>
              <a:ext uri="{FF2B5EF4-FFF2-40B4-BE49-F238E27FC236}">
                <a16:creationId xmlns:a16="http://schemas.microsoft.com/office/drawing/2014/main" id="{ED87A56A-7016-0846-DA9C-E8F13B7DDB19}"/>
              </a:ext>
            </a:extLst>
          </p:cNvPr>
          <p:cNvSpPr/>
          <p:nvPr/>
        </p:nvSpPr>
        <p:spPr>
          <a:xfrm>
            <a:off x="265814" y="4933507"/>
            <a:ext cx="6294474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Study Phase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BC2F9635-AA5A-D7C2-E278-E0E903E2E7EF}"/>
              </a:ext>
            </a:extLst>
          </p:cNvPr>
          <p:cNvSpPr/>
          <p:nvPr/>
        </p:nvSpPr>
        <p:spPr>
          <a:xfrm>
            <a:off x="6560288" y="4944140"/>
            <a:ext cx="3701312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Normative work Phase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C3A840-F88D-A836-C91C-425E82890AE4}"/>
              </a:ext>
            </a:extLst>
          </p:cNvPr>
          <p:cNvSpPr txBox="1"/>
          <p:nvPr/>
        </p:nvSpPr>
        <p:spPr>
          <a:xfrm>
            <a:off x="2233914" y="5885218"/>
            <a:ext cx="517388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Should we have an online meeting in Jan 2025?</a:t>
            </a:r>
          </a:p>
        </p:txBody>
      </p:sp>
    </p:spTree>
    <p:extLst>
      <p:ext uri="{BB962C8B-B14F-4D97-AF65-F5344CB8AC3E}">
        <p14:creationId xmlns:p14="http://schemas.microsoft.com/office/powerpoint/2010/main" val="27175345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>
                <a:solidFill>
                  <a:schemeClr val="accent5"/>
                </a:solidFill>
              </a:rPr>
              <a:t>Thank</a:t>
            </a:r>
            <a:r>
              <a:rPr lang="sv-SE" altLang="en-US" dirty="0">
                <a:solidFill>
                  <a:schemeClr val="accent5"/>
                </a:solidFill>
              </a:rPr>
              <a:t> You!</a:t>
            </a:r>
            <a:endParaRPr lang="en-US" altLang="en-US" dirty="0">
              <a:solidFill>
                <a:schemeClr val="accent5"/>
              </a:solidFill>
            </a:endParaRP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</Words>
  <Application>Microsoft Office PowerPoint</Application>
  <PresentationFormat>Widescreen</PresentationFormat>
  <Paragraphs>68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华文细黑</vt:lpstr>
      <vt:lpstr>Arial</vt:lpstr>
      <vt:lpstr>Calibri</vt:lpstr>
      <vt:lpstr>Calibri Light</vt:lpstr>
      <vt:lpstr>Symbol</vt:lpstr>
      <vt:lpstr>Times New Roman</vt:lpstr>
      <vt:lpstr>Office Theme</vt:lpstr>
      <vt:lpstr>Rel-19 SA3 meetings</vt:lpstr>
      <vt:lpstr>Rel-19 Timeline for SA3</vt:lpstr>
      <vt:lpstr>Rel-19 Meetings for SA3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2024-10-02T18:36:07Z</dcterms:modified>
</cp:coreProperties>
</file>