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18"/>
  </p:notesMasterIdLst>
  <p:handoutMasterIdLst>
    <p:handoutMasterId r:id="rId19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8" r:id="rId11"/>
    <p:sldId id="454" r:id="rId12"/>
    <p:sldId id="451" r:id="rId13"/>
    <p:sldId id="456" r:id="rId14"/>
    <p:sldId id="455" r:id="rId15"/>
    <p:sldId id="453" r:id="rId16"/>
    <p:sldId id="457" r:id="rId17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  <p14:sldId id="458"/>
          </p14:sldIdLst>
        </p14:section>
        <p14:section name="Week 1" id="{E9139E82-C24E-4DF6-BAC8-EA3831C19DD1}">
          <p14:sldIdLst>
            <p14:sldId id="454"/>
            <p14:sldId id="451"/>
            <p14:sldId id="456"/>
          </p14:sldIdLst>
        </p14:section>
        <p14:section name="Week 2" id="{ACD60801-652A-4B6B-B38C-F24E9EF9FE61}">
          <p14:sldIdLst>
            <p14:sldId id="455"/>
            <p14:sldId id="453"/>
            <p14:sldId id="4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2AD150-DFA7-465B-BB19-641BDA4AB284}" v="9" dt="2021-01-19T10:52:09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52" d="100"/>
          <a:sy n="152" d="100"/>
        </p:scale>
        <p:origin x="942" y="13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SA3#102-e,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2e/Docs/S3-210000.zip" TargetMode="External"/><Relationship Id="rId2" Type="http://schemas.openxmlformats.org/officeDocument/2006/relationships/hyperlink" Target="https://www.3gpp.org/ftp/TSG_SA/WG3_Security/TSGS3_102e/Docs/S3-210002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3gpp.org/tohru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2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SA3#102-e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Week 1 -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TBD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D0E1EE2-E7B9-4F00-8AEC-6E41F9C452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186092"/>
              </p:ext>
            </p:extLst>
          </p:nvPr>
        </p:nvGraphicFramePr>
        <p:xfrm>
          <a:off x="838198" y="1825625"/>
          <a:ext cx="10515600" cy="35473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07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/>
                        <a:t>2, incoming LSes and Editorials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5.14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FS_UC3S</a:t>
                      </a:r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994835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5.9 FS_5G_ProSe_Sec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FS_eNPN_SEC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5.3 </a:t>
                      </a:r>
                      <a:r>
                        <a:rPr lang="en-US" sz="1400" dirty="0" err="1"/>
                        <a:t>FS_UP_IP_Sec</a:t>
                      </a:r>
                      <a:endParaRPr lang="en-US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5.8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FS_eEDGE_SEC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sz="1400" i="1" dirty="0"/>
                        <a:t>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5.16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FS_eNA_SEC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086BDC-C7DF-4FF1-8B66-5BE7863DF543}"/>
              </a:ext>
            </a:extLst>
          </p:cNvPr>
          <p:cNvSpPr txBox="1"/>
          <p:nvPr/>
        </p:nvSpPr>
        <p:spPr>
          <a:xfrm>
            <a:off x="1013442" y="5384029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Admin</a:t>
            </a:r>
          </a:p>
          <a:p>
            <a:pPr lvl="1"/>
            <a:r>
              <a:rPr lang="en-US" sz="2000" dirty="0"/>
              <a:t>Agenda items: 3, 6 &amp; 7</a:t>
            </a:r>
          </a:p>
          <a:p>
            <a:r>
              <a:rPr lang="en-US" sz="2400" dirty="0"/>
              <a:t>New proposals</a:t>
            </a:r>
          </a:p>
          <a:p>
            <a:pPr lvl="1"/>
            <a:r>
              <a:rPr lang="en-US" sz="2000" dirty="0"/>
              <a:t>Agenda items: 4.22 &amp; 5.21</a:t>
            </a:r>
          </a:p>
          <a:p>
            <a:r>
              <a:rPr lang="en-US" sz="2400" dirty="0"/>
              <a:t>All normative items</a:t>
            </a:r>
          </a:p>
          <a:p>
            <a:pPr lvl="1"/>
            <a:r>
              <a:rPr lang="en-US" sz="2000" dirty="0"/>
              <a:t>Work items: 4.1 to 4.21</a:t>
            </a:r>
          </a:p>
          <a:p>
            <a:r>
              <a:rPr lang="en-US" sz="2400" dirty="0"/>
              <a:t>Rel-17 study items: </a:t>
            </a:r>
          </a:p>
          <a:p>
            <a:pPr lvl="1"/>
            <a:r>
              <a:rPr lang="en-US" sz="2000" dirty="0"/>
              <a:t>Study items: 5.1, 5.2, 5.4, 5.5 and 5.6</a:t>
            </a:r>
          </a:p>
          <a:p>
            <a:r>
              <a:rPr lang="en-US" sz="2400" dirty="0"/>
              <a:t>Other areas</a:t>
            </a:r>
          </a:p>
          <a:p>
            <a:pPr lvl="1"/>
            <a:r>
              <a:rPr lang="en-US" sz="2000" dirty="0"/>
              <a:t>4.23 and 5.22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D3115-4BA7-4447-A03E-EAE2E4FB7F6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Email approval for Week 2 output will take place after the meeting. The deadlines will be provided during Week 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568968"/>
              </p:ext>
            </p:extLst>
          </p:nvPr>
        </p:nvGraphicFramePr>
        <p:xfrm>
          <a:off x="838200" y="1825624"/>
          <a:ext cx="10515600" cy="4305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25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26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27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28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29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50" b="1" kern="1200" dirty="0">
                        <a:solidFill>
                          <a:srgbClr val="FF66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200" dirty="0"/>
                        <a:t>W2 - 1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W2 -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Conf call W2/D4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W1O – last rev. at 17:00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  <a:p>
                      <a:pPr algn="ctr"/>
                      <a:r>
                        <a:rPr lang="en-US" sz="1200" dirty="0"/>
                        <a:t>W2 -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W2 -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Week 2 - Conference call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TBD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8145F435-C2C8-4798-B2A8-739440677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001217"/>
              </p:ext>
            </p:extLst>
          </p:nvPr>
        </p:nvGraphicFramePr>
        <p:xfrm>
          <a:off x="838198" y="1825625"/>
          <a:ext cx="10515600" cy="3423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0772">
                  <a:extLst>
                    <a:ext uri="{9D8B030D-6E8A-4147-A177-3AD203B41FA5}">
                      <a16:colId xmlns:a16="http://schemas.microsoft.com/office/drawing/2014/main" val="2592006862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val="1128471600"/>
                    </a:ext>
                  </a:extLst>
                </a:gridCol>
                <a:gridCol w="2175642">
                  <a:extLst>
                    <a:ext uri="{9D8B030D-6E8A-4147-A177-3AD203B41FA5}">
                      <a16:colId xmlns:a16="http://schemas.microsoft.com/office/drawing/2014/main" val="1533463868"/>
                    </a:ext>
                  </a:extLst>
                </a:gridCol>
                <a:gridCol w="2219785">
                  <a:extLst>
                    <a:ext uri="{9D8B030D-6E8A-4147-A177-3AD203B41FA5}">
                      <a16:colId xmlns:a16="http://schemas.microsoft.com/office/drawing/2014/main" val="853216693"/>
                    </a:ext>
                  </a:extLst>
                </a:gridCol>
                <a:gridCol w="2310698">
                  <a:extLst>
                    <a:ext uri="{9D8B030D-6E8A-4147-A177-3AD203B41FA5}">
                      <a16:colId xmlns:a16="http://schemas.microsoft.com/office/drawing/2014/main" val="2948232054"/>
                    </a:ext>
                  </a:extLst>
                </a:gridCol>
              </a:tblGrid>
              <a:tr h="73788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Time (UTC)\Day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 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Thursday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i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7718947"/>
                  </a:ext>
                </a:extLst>
              </a:tr>
              <a:tr h="4491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13:00 - 13:30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116508"/>
                  </a:ext>
                </a:extLst>
              </a:tr>
              <a:tr h="44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13:30 - 14:00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25585"/>
                  </a:ext>
                </a:extLst>
              </a:tr>
              <a:tr h="4408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14:00 - 14:30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dirty="0"/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888994"/>
                  </a:ext>
                </a:extLst>
              </a:tr>
              <a:tr h="465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14:30 - 15:00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317150"/>
                  </a:ext>
                </a:extLst>
              </a:tr>
              <a:tr h="4408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15:00 - 15:30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&amp; admin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551386"/>
                  </a:ext>
                </a:extLst>
              </a:tr>
              <a:tr h="4403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i="1" dirty="0"/>
                        <a:t>15:30 - 16:00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Wrap-up &amp; admin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504588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000C1C4-6AB5-4D69-8338-BE2D5631A093}"/>
              </a:ext>
            </a:extLst>
          </p:cNvPr>
          <p:cNvSpPr txBox="1"/>
          <p:nvPr/>
        </p:nvSpPr>
        <p:spPr>
          <a:xfrm>
            <a:off x="1005277" y="5446818"/>
            <a:ext cx="10443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timeslot limits are not strict except the conference call start and ending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the meeting week, topics will be allocated to the free slots depending on the email discussions and proposals from rapporteurs.</a:t>
            </a:r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  <a:p>
            <a:pPr lvl="1"/>
            <a:r>
              <a:rPr lang="sv-SE" dirty="0"/>
              <a:t>Discussion monitoring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https://www.3gpp.org/ftp/TSG_SA/WG3_Security/TSGS3_102e/Docs/S3-210002.zip</a:t>
            </a:r>
            <a:r>
              <a:rPr lang="en-US" dirty="0"/>
              <a:t>  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https://www.3gpp.org/ftp/TSG_SA/WG3_Security/TSGS3_102e/Docs/S3-210000.zip</a:t>
            </a:r>
            <a:r>
              <a:rPr lang="en-US" dirty="0"/>
              <a:t> 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13:00-15:00/14:00-16:00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 with meeting ID ”3GPP-SA3#102e”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[SA3#102-e][AI#&lt;,group name if applicable&gt;][S3-21wxyz]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[SA3#102-e][AI#]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"[SA3#102-e][admin]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https://www.3gpp.org/ftp/tsg_sa/WG3_Security/TSGS3_102e/Inbox/Drafts</a:t>
            </a:r>
            <a:r>
              <a:rPr lang="sv-SE" dirty="0"/>
              <a:t> </a:t>
            </a:r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draft_S3-21wxyz-r#</a:t>
            </a:r>
            <a:r>
              <a:rPr lang="en-US" dirty="0"/>
              <a:t>"</a:t>
            </a:r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</a:p>
          <a:p>
            <a:r>
              <a:rPr lang="en-US" dirty="0"/>
              <a:t>Mirrors:</a:t>
            </a:r>
          </a:p>
          <a:p>
            <a:pPr lvl="1"/>
            <a:r>
              <a:rPr lang="en-US" dirty="0"/>
              <a:t>Focus the discussion on the changes in the main CR (cat-F) thread not the mirrors (cat-A)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Positions:</a:t>
            </a:r>
          </a:p>
          <a:p>
            <a:pPr lvl="1"/>
            <a:r>
              <a:rPr lang="en-US" sz="18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600" dirty="0"/>
              <a:t>Company X sends email stating objection to the contribution</a:t>
            </a:r>
          </a:p>
          <a:p>
            <a:pPr lvl="2"/>
            <a:r>
              <a:rPr lang="en-US" sz="16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1800" dirty="0"/>
              <a:t>Objections are to be raised before the provided deadlines to allow time for discussion and compromise</a:t>
            </a:r>
          </a:p>
          <a:p>
            <a:r>
              <a:rPr lang="en-US" sz="2000" dirty="0"/>
              <a:t>Automatic decisions:</a:t>
            </a:r>
          </a:p>
          <a:p>
            <a:pPr lvl="1"/>
            <a:r>
              <a:rPr lang="en-US" sz="18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1800" dirty="0"/>
              <a:t>Challenged documents are to be noted by the last challenge deadline unless all objections have been withdrawn</a:t>
            </a:r>
          </a:p>
          <a:p>
            <a:pPr lvl="1"/>
            <a:r>
              <a:rPr lang="en-US" sz="1800" dirty="0"/>
              <a:t>Objections to a cat-F CR applies automatically to all the mirrors, i.e., cat-A if any. Objections on any mirrors (ex. revised into cat-F) must be explicitly withdrawn.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5831A-B6BE-4B9A-859A-62FF4D965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monitoring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6B210-F191-42C1-89C9-E75DF8C41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599" cy="2194583"/>
          </a:xfrm>
        </p:spPr>
        <p:txBody>
          <a:bodyPr/>
          <a:lstStyle/>
          <a:p>
            <a:r>
              <a:rPr lang="en-US" sz="2400" dirty="0"/>
              <a:t>The SA3 leadership will monitor the email discussions to keep a track record of disagreements and for the note taking. The agenda items will be split among the leadership members as shown in the table below.</a:t>
            </a:r>
          </a:p>
          <a:p>
            <a:r>
              <a:rPr lang="en-US" sz="2400" dirty="0"/>
              <a:t>MCC will continuously provide feedback on the documents directly to the authors, over the admin channel or in the corresponding email thread. So please pay attention to such feedback.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247F1E3-0472-437F-8F9E-1D7CAC0EA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7659"/>
              </p:ext>
            </p:extLst>
          </p:nvPr>
        </p:nvGraphicFramePr>
        <p:xfrm>
          <a:off x="1157013" y="4337853"/>
          <a:ext cx="10036503" cy="1752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1637421">
                  <a:extLst>
                    <a:ext uri="{9D8B030D-6E8A-4147-A177-3AD203B41FA5}">
                      <a16:colId xmlns:a16="http://schemas.microsoft.com/office/drawing/2014/main" val="2050855342"/>
                    </a:ext>
                  </a:extLst>
                </a:gridCol>
                <a:gridCol w="8399082">
                  <a:extLst>
                    <a:ext uri="{9D8B030D-6E8A-4147-A177-3AD203B41FA5}">
                      <a16:colId xmlns:a16="http://schemas.microsoft.com/office/drawing/2014/main" val="1180144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Agenda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587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(MQ)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4.2, 4.5, 4.12, 4.13, 4.15, 4.16, 4.17, 4.18, 5.2, 5.4, 5.5, 5.6, 5.14, 5.16, 5.19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895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VC (RR)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4.4, 4.6, 4.7, 4.9, 4.10, 4.11, 4.19, 4.20, 4.21, 5.1, 5.3, 5.7, 5.10, 5.11, 5.13, 5.15, 5.17, 5.18, 5.20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54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 (NB)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Remaining items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2905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08329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study items: </a:t>
            </a:r>
          </a:p>
          <a:p>
            <a:pPr lvl="1"/>
            <a:r>
              <a:rPr lang="en-US" dirty="0"/>
              <a:t>Study items: 5.7 to 5.20 and 5.3</a:t>
            </a:r>
          </a:p>
          <a:p>
            <a:pPr lvl="1"/>
            <a:r>
              <a:rPr lang="en-US" dirty="0"/>
              <a:t>The excluded study items 5.1, 5.2, 5.4, 5.5 and 5.6 will be covered in Week 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E9A9B-5EBE-4CA7-A8EA-85E20ADBDD7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Notes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If needed, we will allow discussions on SA2 LSes and related documents to continue during Week 2 as well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Email approval for Week 1 output will take place during Week 2. The deadlines are shown in slide 12</a:t>
            </a:r>
          </a:p>
        </p:txBody>
      </p:sp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Deadlines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189439"/>
              </p:ext>
            </p:extLst>
          </p:nvPr>
        </p:nvGraphicFramePr>
        <p:xfrm>
          <a:off x="838200" y="1825624"/>
          <a:ext cx="10515600" cy="40999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18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19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20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21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22 Jan 2021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W1 - 1</a:t>
                      </a:r>
                      <a:r>
                        <a:rPr lang="en-US" sz="1200" baseline="30000" dirty="0"/>
                        <a:t>st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W1 - 2</a:t>
                      </a:r>
                      <a:r>
                        <a:rPr lang="en-US" sz="1200" baseline="30000" dirty="0"/>
                        <a:t>nd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W1 - 3</a:t>
                      </a:r>
                      <a:r>
                        <a:rPr lang="en-US" sz="1200" baseline="30000" dirty="0"/>
                        <a:t>rd</a:t>
                      </a:r>
                      <a:r>
                        <a:rPr lang="en-US" sz="12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Conf call W1/D4</a:t>
                      </a:r>
                    </a:p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200" dirty="0"/>
                        <a:t>W1 - Last revision at 17:00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W1 - Objections latest at 16:00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1284</Words>
  <Application>Microsoft Office PowerPoint</Application>
  <PresentationFormat>Widescreen</PresentationFormat>
  <Paragraphs>220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SA3#102-e</vt:lpstr>
      <vt:lpstr>Outline</vt:lpstr>
      <vt:lpstr>General</vt:lpstr>
      <vt:lpstr>Email rules (1/2)</vt:lpstr>
      <vt:lpstr>Drafting</vt:lpstr>
      <vt:lpstr>Decision making</vt:lpstr>
      <vt:lpstr>Discussion monitoring</vt:lpstr>
      <vt:lpstr>Week 1 - Scope</vt:lpstr>
      <vt:lpstr>Week 1- Deadlines</vt:lpstr>
      <vt:lpstr>Week 1 - Conference call agenda</vt:lpstr>
      <vt:lpstr>Week 2 - Scope</vt:lpstr>
      <vt:lpstr>Week 2- Deadlines</vt:lpstr>
      <vt:lpstr>Week 2 - Conference call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2021-01-19T10:52:31Z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