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7"/>
  </p:notesMasterIdLst>
  <p:handoutMasterIdLst>
    <p:handoutMasterId r:id="rId18"/>
  </p:handoutMasterIdLst>
  <p:sldIdLst>
    <p:sldId id="303" r:id="rId2"/>
    <p:sldId id="326" r:id="rId3"/>
    <p:sldId id="327" r:id="rId4"/>
    <p:sldId id="329" r:id="rId5"/>
    <p:sldId id="330" r:id="rId6"/>
    <p:sldId id="331" r:id="rId7"/>
    <p:sldId id="332" r:id="rId8"/>
    <p:sldId id="333" r:id="rId9"/>
    <p:sldId id="335" r:id="rId10"/>
    <p:sldId id="336" r:id="rId11"/>
    <p:sldId id="337" r:id="rId12"/>
    <p:sldId id="339" r:id="rId13"/>
    <p:sldId id="340" r:id="rId14"/>
    <p:sldId id="343" r:id="rId15"/>
    <p:sldId id="325" r:id="rId16"/>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72732F"/>
    <a:srgbClr val="B1D254"/>
    <a:srgbClr val="C6D254"/>
    <a:srgbClr val="2A6EA8"/>
    <a:srgbClr val="FF3300"/>
    <a:srgbClr val="FFCC00"/>
    <a:srgbClr val="FEFEDA"/>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showGuides="1">
      <p:cViewPr varScale="1">
        <p:scale>
          <a:sx n="87" d="100"/>
          <a:sy n="87" d="100"/>
        </p:scale>
        <p:origin x="-330" y="-72"/>
      </p:cViewPr>
      <p:guideLst>
        <p:guide orient="horz" pos="2160"/>
        <p:guide pos="2880"/>
      </p:guideLst>
    </p:cSldViewPr>
  </p:slideViewPr>
  <p:notesTextViewPr>
    <p:cViewPr>
      <p:scale>
        <a:sx n="100" d="100"/>
        <a:sy n="100" d="100"/>
      </p:scale>
      <p:origin x="0" y="0"/>
    </p:cViewPr>
  </p:notesTextViewPr>
  <p:notesViewPr>
    <p:cSldViewPr snapToGrid="0" showGuides="1">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smtClean="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C2D1E46F-DB71-4959-AE39-34416D4C5F4B}" type="slidenum">
              <a:rPr lang="en-GB"/>
              <a:pPr>
                <a:defRPr/>
              </a:pPr>
              <a:t>‹#›</a:t>
            </a:fld>
            <a:endParaRPr lang="en-GB"/>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smtClean="0">
                <a:latin typeface="Times New Roman" pitchFamily="18" charset="0"/>
              </a:defRPr>
            </a:lvl1pPr>
          </a:lstStyle>
          <a:p>
            <a:pPr>
              <a:defRPr/>
            </a:pPr>
            <a:endParaRPr lang="en-US"/>
          </a:p>
        </p:txBody>
      </p:sp>
      <p:sp>
        <p:nvSpPr>
          <p:cNvPr id="3072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smtClean="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smtClean="0">
                <a:latin typeface="Times New Roman" pitchFamily="18" charset="0"/>
              </a:defRPr>
            </a:lvl1pPr>
          </a:lstStyle>
          <a:p>
            <a:pPr>
              <a:defRPr/>
            </a:pPr>
            <a:fld id="{9D83D280-244F-4130-8738-80CF7C11AB34}" type="slidenum">
              <a:rPr lang="en-GB"/>
              <a:pPr>
                <a:defRPr/>
              </a:pPr>
              <a:t>‹#›</a:t>
            </a:fld>
            <a:endParaRPr lang="en-GB"/>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xfrm>
            <a:off x="915988" y="742950"/>
            <a:ext cx="4967287" cy="3725863"/>
          </a:xfrm>
          <a:ln/>
        </p:spPr>
      </p:sp>
      <p:sp>
        <p:nvSpPr>
          <p:cNvPr id="31747" name="Rectangle 3"/>
          <p:cNvSpPr>
            <a:spLocks noGrp="1" noChangeArrowheads="1"/>
          </p:cNvSpPr>
          <p:nvPr>
            <p:ph type="body" idx="1"/>
          </p:nvPr>
        </p:nvSpPr>
        <p:spPr>
          <a:xfrm>
            <a:off x="904875" y="4718050"/>
            <a:ext cx="4987925" cy="4467225"/>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fontScale="92500" lnSpcReduction="20000"/>
          </a:bodyPr>
          <a:lstStyle/>
          <a:p>
            <a:pPr lvl="2"/>
            <a:r>
              <a:rPr lang="en-US" b="1" u="sng" dirty="0" smtClean="0"/>
              <a:t>For </a:t>
            </a:r>
            <a:r>
              <a:rPr lang="en-US" b="1" u="sng" dirty="0" err="1" smtClean="0"/>
              <a:t>untrusted</a:t>
            </a:r>
            <a:r>
              <a:rPr lang="en-US" b="1" u="sng" dirty="0" smtClean="0"/>
              <a:t> access</a:t>
            </a:r>
            <a:r>
              <a:rPr lang="en-US" b="1" u="sng" baseline="0" dirty="0" smtClean="0"/>
              <a:t> networks</a:t>
            </a:r>
            <a:r>
              <a:rPr lang="en-US" baseline="0" dirty="0" smtClean="0"/>
              <a:t>: </a:t>
            </a:r>
          </a:p>
          <a:p>
            <a:pPr lvl="2"/>
            <a:r>
              <a:rPr lang="en-US" baseline="0" dirty="0" smtClean="0"/>
              <a:t>Remark : </a:t>
            </a:r>
            <a:r>
              <a:rPr lang="en-US" dirty="0" smtClean="0"/>
              <a:t>In addition, before the </a:t>
            </a:r>
            <a:r>
              <a:rPr lang="en-US" dirty="0" err="1" smtClean="0"/>
              <a:t>IPsec</a:t>
            </a:r>
            <a:r>
              <a:rPr lang="en-US" dirty="0" smtClean="0"/>
              <a:t> tunnel establishment between the UE and the </a:t>
            </a:r>
            <a:r>
              <a:rPr lang="en-US" dirty="0" err="1" smtClean="0"/>
              <a:t>ePDG</a:t>
            </a:r>
            <a:r>
              <a:rPr lang="en-US" dirty="0" smtClean="0"/>
              <a:t> can be performed, the UE needs to obtain IP connectivity across the access network, which may require an access authentication, which is independent of the EAP-AKA authentication run in conjunction with the </a:t>
            </a:r>
            <a:r>
              <a:rPr lang="en-US" dirty="0" err="1" smtClean="0"/>
              <a:t>IPsec</a:t>
            </a:r>
            <a:r>
              <a:rPr lang="en-US" dirty="0" smtClean="0"/>
              <a:t> tunnel establishment. This additional access authentication and key agreement is not required for the security of the EPC. It may be required for the security of the </a:t>
            </a:r>
            <a:r>
              <a:rPr lang="en-US" dirty="0" err="1" smtClean="0"/>
              <a:t>untrusted</a:t>
            </a:r>
            <a:r>
              <a:rPr lang="en-US" dirty="0" smtClean="0"/>
              <a:t> non-3GPP access network. </a:t>
            </a:r>
          </a:p>
          <a:p>
            <a:pPr lvl="2"/>
            <a:endParaRPr lang="en-US" dirty="0" smtClean="0"/>
          </a:p>
          <a:p>
            <a:pPr marL="882305" lvl="2" defTabSz="882305">
              <a:defRPr/>
            </a:pPr>
            <a:r>
              <a:rPr lang="en-US" b="1" u="sng" dirty="0" smtClean="0"/>
              <a:t>TWAN</a:t>
            </a:r>
            <a:r>
              <a:rPr lang="en-US" dirty="0" smtClean="0"/>
              <a:t> </a:t>
            </a:r>
          </a:p>
          <a:p>
            <a:pPr marL="882305" lvl="2" defTabSz="882305">
              <a:defRPr/>
            </a:pPr>
            <a:r>
              <a:rPr lang="en-US" dirty="0" smtClean="0"/>
              <a:t>Trusted</a:t>
            </a:r>
            <a:r>
              <a:rPr lang="en-US" baseline="0" dirty="0" smtClean="0"/>
              <a:t> WLAN Access </a:t>
            </a:r>
            <a:r>
              <a:rPr lang="en-US" dirty="0" smtClean="0"/>
              <a:t>is interfaced with the EPC as a trusted non-3GPP access via the </a:t>
            </a:r>
            <a:r>
              <a:rPr lang="en-US" dirty="0" err="1" smtClean="0"/>
              <a:t>STa</a:t>
            </a:r>
            <a:r>
              <a:rPr lang="en-US" dirty="0" smtClean="0"/>
              <a:t> interface to the 3GPP AAA Server/Proxy and the S2a interface tot the PDN GW as defined in TS 33.234.</a:t>
            </a:r>
          </a:p>
          <a:p>
            <a:pPr lvl="2"/>
            <a:endParaRPr lang="en-US" dirty="0" smtClean="0"/>
          </a:p>
          <a:p>
            <a:r>
              <a:rPr lang="en-US" dirty="0" smtClean="0"/>
              <a:t>	Authentication and key agreement with S2b for Private network access from </a:t>
            </a:r>
            <a:r>
              <a:rPr lang="en-US" dirty="0" err="1" smtClean="0"/>
              <a:t>untrusted</a:t>
            </a:r>
            <a:r>
              <a:rPr lang="en-US" dirty="0" smtClean="0"/>
              <a:t> non-3GPP access</a:t>
            </a:r>
          </a:p>
          <a:p>
            <a:pPr lvl="1">
              <a:lnSpc>
                <a:spcPct val="110000"/>
              </a:lnSpc>
            </a:pPr>
            <a:r>
              <a:rPr lang="en-US" dirty="0" smtClean="0"/>
              <a:t>	Two procedures for authentication and authorization for the Private network access are possible with S2b. </a:t>
            </a:r>
          </a:p>
          <a:p>
            <a:pPr lvl="2">
              <a:lnSpc>
                <a:spcPct val="110000"/>
              </a:lnSpc>
            </a:pPr>
            <a:r>
              <a:rPr lang="en-US" dirty="0" smtClean="0"/>
              <a:t>	One procedure when External AAA Server supports the PAP procedure</a:t>
            </a:r>
          </a:p>
          <a:p>
            <a:pPr lvl="2">
              <a:lnSpc>
                <a:spcPct val="110000"/>
              </a:lnSpc>
            </a:pPr>
            <a:r>
              <a:rPr lang="en-US" dirty="0" smtClean="0"/>
              <a:t>	One procedure when External AAA Server supports the CHAP procedure. CHAP provides stronger security 	than PAP</a:t>
            </a:r>
          </a:p>
          <a:p>
            <a:pPr lvl="1">
              <a:lnSpc>
                <a:spcPct val="110000"/>
              </a:lnSpc>
            </a:pPr>
            <a:r>
              <a:rPr lang="en-US" dirty="0" smtClean="0"/>
              <a:t>	Remark: EAP is not supported for S2b (between </a:t>
            </a:r>
            <a:r>
              <a:rPr lang="en-US" dirty="0" err="1" smtClean="0"/>
              <a:t>ePDG</a:t>
            </a:r>
            <a:r>
              <a:rPr lang="en-US" dirty="0" smtClean="0"/>
              <a:t> &amp; PDN interface)</a:t>
            </a:r>
          </a:p>
          <a:p>
            <a:pPr lvl="2"/>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13</a:t>
            </a:fld>
            <a:endParaRPr lang="fr-F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14</a:t>
            </a:fld>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r>
              <a:rPr lang="en-US" dirty="0" smtClean="0"/>
              <a:t>In grey</a:t>
            </a:r>
            <a:r>
              <a:rPr lang="en-US" baseline="0" dirty="0" smtClean="0"/>
              <a:t> separate specific Security Presentation</a:t>
            </a:r>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2</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r>
              <a:rPr lang="en-US" dirty="0" smtClean="0"/>
              <a:t>In grey</a:t>
            </a:r>
            <a:r>
              <a:rPr lang="en-US" baseline="0" dirty="0" smtClean="0"/>
              <a:t> separate specific Security Presentation</a:t>
            </a:r>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3</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r>
              <a:rPr lang="en-US" smtClean="0"/>
              <a:t>24.234</a:t>
            </a:r>
            <a:endParaRPr lang="en-US"/>
          </a:p>
        </p:txBody>
      </p:sp>
      <p:sp>
        <p:nvSpPr>
          <p:cNvPr id="4" name="Slide Number Placeholder 3"/>
          <p:cNvSpPr>
            <a:spLocks noGrp="1"/>
          </p:cNvSpPr>
          <p:nvPr>
            <p:ph type="sldNum" sz="quarter" idx="10"/>
          </p:nvPr>
        </p:nvSpPr>
        <p:spPr/>
        <p:txBody>
          <a:bodyPr/>
          <a:lstStyle/>
          <a:p>
            <a:fld id="{AD07CC4E-C984-4B09-B9D3-5B90F8A358E5}" type="slidenum">
              <a:rPr lang="fr-FR" smtClean="0"/>
              <a:pPr/>
              <a:t>4</a:t>
            </a:fld>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5</a:t>
            </a:fld>
            <a:endParaRPr lang="fr-F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8</a:t>
            </a:fld>
            <a:endParaRPr lang="fr-F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fontScale="85000" lnSpcReduction="10000"/>
          </a:bodyPr>
          <a:lstStyle/>
          <a:p>
            <a:pPr defTabSz="882305">
              <a:defRPr/>
            </a:pPr>
            <a:r>
              <a:rPr lang="en-US" dirty="0" smtClean="0"/>
              <a:t>Automatic Network Selection as in 5.2.4 of 24.234</a:t>
            </a:r>
          </a:p>
          <a:p>
            <a:pPr defTabSz="882305">
              <a:defRPr/>
            </a:pPr>
            <a:endParaRPr lang="en-US" dirty="0" smtClean="0"/>
          </a:p>
          <a:p>
            <a:pPr hangingPunct="0"/>
            <a:r>
              <a:rPr lang="en-GB" dirty="0" smtClean="0">
                <a:latin typeface="+mn-lt"/>
              </a:rPr>
              <a:t>1)	together with the WLAN UE support IEEE Std 802.11u™-2011 [23], the WLAN UE shall send an ANQP request to each WSID. If the WSID supports advertisement of PLMNS, it shall send back an ANQP response to the WLAN UE including the Supported PLMNs list for WLAN access. See Annex A. If the WLAN UE receives a ANQP response where the "Info ID" is not "3GPP Cellular Network information" the behaviour of the WLAN UE is outside the scope of this specification.</a:t>
            </a:r>
            <a:endParaRPr lang="en-US" dirty="0" smtClean="0">
              <a:latin typeface="+mn-lt"/>
            </a:endParaRPr>
          </a:p>
          <a:p>
            <a:pPr hangingPunct="0"/>
            <a:r>
              <a:rPr lang="en-GB" dirty="0" smtClean="0">
                <a:latin typeface="+mn-lt"/>
              </a:rPr>
              <a:t>2)	do not support IEEE 802.1x authentication, if the "HPLMN Direct Access Indicator" as specified in </a:t>
            </a:r>
            <a:r>
              <a:rPr lang="en-GB" dirty="0" err="1" smtClean="0">
                <a:latin typeface="+mn-lt"/>
              </a:rPr>
              <a:t>subclause</a:t>
            </a:r>
            <a:r>
              <a:rPr lang="en-GB" dirty="0" smtClean="0">
                <a:latin typeface="+mn-lt"/>
              </a:rPr>
              <a:t> 7.11 allows direct access and if the WLAN UE chooses to perform direct access to HPLMN, then the WLAN UE shall sequentially perform association and perform tunnel management procedures as specified in the clause 8 with each broadcast WSID that does not support IEEE 802.1x authentication.</a:t>
            </a:r>
            <a:endParaRPr lang="en-US" dirty="0" smtClean="0">
              <a:latin typeface="+mn-lt"/>
            </a:endParaRPr>
          </a:p>
          <a:p>
            <a:pPr hangingPunct="0"/>
            <a:r>
              <a:rPr lang="en-GB" dirty="0" smtClean="0">
                <a:latin typeface="+mn-lt"/>
              </a:rPr>
              <a:t>3)	support IEEE 802.1x authentication, the WLAN UE shall request for a list of supported PLMNs by issuing an EAP-Response/Identity message to the WLAN including as identity the alternative NAI. See </a:t>
            </a:r>
            <a:r>
              <a:rPr lang="en-GB" dirty="0" err="1" smtClean="0">
                <a:latin typeface="+mn-lt"/>
              </a:rPr>
              <a:t>subclause</a:t>
            </a:r>
            <a:r>
              <a:rPr lang="en-GB" dirty="0" smtClean="0">
                <a:latin typeface="+mn-lt"/>
              </a:rPr>
              <a:t> 4.2.5.</a:t>
            </a:r>
            <a:endParaRPr lang="en-US" dirty="0" smtClean="0">
              <a:latin typeface="+mn-lt"/>
            </a:endParaRPr>
          </a:p>
          <a:p>
            <a:pPr defTabSz="882305">
              <a:defRPr/>
            </a:pPr>
            <a:endParaRPr lang="en-US" dirty="0" smtClean="0"/>
          </a:p>
          <a:p>
            <a:pPr hangingPunct="0"/>
            <a:r>
              <a:rPr lang="en-GB" b="1" dirty="0" smtClean="0">
                <a:latin typeface="+mn-lt"/>
              </a:rPr>
              <a:t>4.2.5	Username</a:t>
            </a:r>
            <a:endParaRPr lang="en-US" b="1" dirty="0" smtClean="0">
              <a:latin typeface="+mn-lt"/>
            </a:endParaRPr>
          </a:p>
          <a:p>
            <a:pPr hangingPunct="0"/>
            <a:r>
              <a:rPr lang="en-GB" dirty="0" smtClean="0">
                <a:latin typeface="+mn-lt"/>
              </a:rPr>
              <a:t>The generation of, and the rules for the use of the username part of an NAI in the WLAN UE are defined in </a:t>
            </a:r>
            <a:r>
              <a:rPr lang="en-GB" dirty="0" err="1" smtClean="0">
                <a:latin typeface="+mn-lt"/>
              </a:rPr>
              <a:t>subclause</a:t>
            </a:r>
            <a:r>
              <a:rPr lang="en-GB" dirty="0" smtClean="0">
                <a:latin typeface="+mn-lt"/>
              </a:rPr>
              <a:t> 6.1. The format of the username part of an NAI is defined in 3GPP TS 23.003 [1A].</a:t>
            </a:r>
            <a:endParaRPr lang="en-US" dirty="0" smtClean="0">
              <a:latin typeface="+mn-lt"/>
            </a:endParaRPr>
          </a:p>
          <a:p>
            <a:endParaRPr lang="en-US" dirty="0" smtClean="0"/>
          </a:p>
          <a:p>
            <a:r>
              <a:rPr lang="en-US" b="1" dirty="0" smtClean="0"/>
              <a:t>Clause 8:</a:t>
            </a:r>
          </a:p>
          <a:p>
            <a:pPr defTabSz="882305">
              <a:defRPr/>
            </a:pPr>
            <a:r>
              <a:rPr lang="en-GB" dirty="0" smtClean="0">
                <a:latin typeface="+mn-lt"/>
              </a:rPr>
              <a:t>The purpose of tunnel management procedures is to define the procedures for establishment or disconnection of an end-to-end tunnel between the </a:t>
            </a:r>
            <a:r>
              <a:rPr lang="en-GB" b="1" dirty="0" smtClean="0">
                <a:latin typeface="+mn-lt"/>
              </a:rPr>
              <a:t>WLAN UE and the PDG</a:t>
            </a:r>
            <a:r>
              <a:rPr lang="en-GB" dirty="0" smtClean="0">
                <a:latin typeface="+mn-lt"/>
              </a:rPr>
              <a:t>. Tunnel establishment procedure is always initiated by a WLAN UE, whereas Tunnel Disconnection procedure can be initiated by the WLAN UE or network.</a:t>
            </a:r>
            <a:endParaRPr lang="en-US"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9</a:t>
            </a:fld>
            <a:endParaRPr lang="fr-F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fontScale="55000" lnSpcReduction="20000"/>
          </a:bodyPr>
          <a:lstStyle/>
          <a:p>
            <a:r>
              <a:rPr lang="en-US" dirty="0" smtClean="0"/>
              <a:t>Section 5.2.4 of 24.234</a:t>
            </a:r>
          </a:p>
          <a:p>
            <a:endParaRPr lang="en-US" dirty="0" smtClean="0"/>
          </a:p>
          <a:p>
            <a:pPr hangingPunct="0"/>
            <a:r>
              <a:rPr lang="en-GB" dirty="0" smtClean="0">
                <a:latin typeface="+mn-lt"/>
              </a:rPr>
              <a:t>…the WLAN UE shall choose an available and allowable PLMN in the following order:</a:t>
            </a:r>
            <a:endParaRPr lang="en-US" dirty="0" smtClean="0">
              <a:latin typeface="+mn-lt"/>
            </a:endParaRPr>
          </a:p>
          <a:p>
            <a:pPr hangingPunct="0"/>
            <a:r>
              <a:rPr lang="en-GB" dirty="0" smtClean="0">
                <a:latin typeface="+mn-lt"/>
              </a:rPr>
              <a:t>a)	If the "I-WLAN HPLMN Priority Indication" as specified in </a:t>
            </a:r>
            <a:r>
              <a:rPr lang="en-GB" dirty="0" err="1" smtClean="0">
                <a:latin typeface="+mn-lt"/>
              </a:rPr>
              <a:t>subclause</a:t>
            </a:r>
            <a:r>
              <a:rPr lang="en-GB" dirty="0" smtClean="0">
                <a:latin typeface="+mn-lt"/>
              </a:rPr>
              <a:t> 7.10 is available and set to prioritise HPLMN, then:</a:t>
            </a:r>
            <a:endParaRPr lang="en-US" dirty="0" smtClean="0">
              <a:latin typeface="+mn-lt"/>
            </a:endParaRPr>
          </a:p>
          <a:p>
            <a:pPr hangingPunct="0"/>
            <a:r>
              <a:rPr lang="en-GB" dirty="0" err="1" smtClean="0">
                <a:latin typeface="+mn-lt"/>
              </a:rPr>
              <a:t>i</a:t>
            </a:r>
            <a:r>
              <a:rPr lang="en-GB" dirty="0" smtClean="0">
                <a:latin typeface="+mn-lt"/>
              </a:rPr>
              <a:t>)	HPLMN (if the EHPLMN list is not present, or is empty);</a:t>
            </a:r>
            <a:endParaRPr lang="en-US" dirty="0" smtClean="0">
              <a:latin typeface="+mn-lt"/>
            </a:endParaRPr>
          </a:p>
          <a:p>
            <a:pPr hangingPunct="0"/>
            <a:r>
              <a:rPr lang="en-GB" dirty="0" smtClean="0">
                <a:latin typeface="+mn-lt"/>
              </a:rPr>
              <a:t>ii)	if the EHPLMN list is present and contains at least one entry the highest EHPLMN that is available; and</a:t>
            </a:r>
            <a:endParaRPr lang="en-US" dirty="0" smtClean="0">
              <a:latin typeface="+mn-lt"/>
            </a:endParaRPr>
          </a:p>
          <a:p>
            <a:pPr hangingPunct="0"/>
            <a:r>
              <a:rPr lang="en-GB" dirty="0" smtClean="0">
                <a:latin typeface="+mn-lt"/>
              </a:rPr>
              <a:t>iii)	if the "I-WLAN Last Registered PLMN" data file is available in the USIM, the PLMN in the "I-WLAN Last Registered PLMN" in the USIM;</a:t>
            </a:r>
            <a:endParaRPr lang="en-US" dirty="0" smtClean="0">
              <a:latin typeface="+mn-lt"/>
            </a:endParaRPr>
          </a:p>
          <a:p>
            <a:pPr hangingPunct="0"/>
            <a:r>
              <a:rPr lang="en-GB" dirty="0" smtClean="0">
                <a:latin typeface="+mn-lt"/>
              </a:rPr>
              <a:t>	else if  the "I-WLAN Last Registered PLMN" data file is not available in the USIM and the ME supports the "I-WLAN Last Registered PLMN", the PLMN in the "I-WLAN Last Registered PLMN" in the ME;</a:t>
            </a:r>
            <a:endParaRPr lang="en-US" dirty="0" smtClean="0">
              <a:latin typeface="+mn-lt"/>
            </a:endParaRPr>
          </a:p>
          <a:p>
            <a:pPr hangingPunct="0"/>
            <a:r>
              <a:rPr lang="en-GB" dirty="0" smtClean="0">
                <a:latin typeface="+mn-lt"/>
              </a:rPr>
              <a:t>b)	If "I-WLAN HPLMN Priority Indication" as specified in </a:t>
            </a:r>
            <a:r>
              <a:rPr lang="en-GB" dirty="0" err="1" smtClean="0">
                <a:latin typeface="+mn-lt"/>
              </a:rPr>
              <a:t>subclause</a:t>
            </a:r>
            <a:r>
              <a:rPr lang="en-GB" dirty="0" smtClean="0">
                <a:latin typeface="+mn-lt"/>
              </a:rPr>
              <a:t> 7.10 is available  and is not set or is not present on the USIM:</a:t>
            </a:r>
            <a:endParaRPr lang="en-US" dirty="0" smtClean="0">
              <a:latin typeface="+mn-lt"/>
            </a:endParaRPr>
          </a:p>
          <a:p>
            <a:pPr hangingPunct="0"/>
            <a:r>
              <a:rPr lang="en-GB" dirty="0" err="1" smtClean="0">
                <a:latin typeface="+mn-lt"/>
              </a:rPr>
              <a:t>i</a:t>
            </a:r>
            <a:r>
              <a:rPr lang="en-GB" dirty="0" smtClean="0">
                <a:latin typeface="+mn-lt"/>
              </a:rPr>
              <a:t>)	if the "I-WLAN Last Registered PLMN" data file is available in the USIM, the PLMN in the "I-WLAN last Registered PLMN" in the USIM;</a:t>
            </a:r>
            <a:endParaRPr lang="en-US" dirty="0" smtClean="0">
              <a:latin typeface="+mn-lt"/>
            </a:endParaRPr>
          </a:p>
          <a:p>
            <a:pPr hangingPunct="0"/>
            <a:r>
              <a:rPr lang="en-GB" dirty="0" smtClean="0">
                <a:latin typeface="+mn-lt"/>
              </a:rPr>
              <a:t>	else if the "I-WLAN Last Registered PLMN" data file is not available in the USIM and the ME supports the "I-WLAN Last Registered PLMN" and the last registered PLMN for I-WLAN is available and set to prefer the last registered PLMN, then the PLMN in the "I-WLAN Last Registered PLMN" in the ME;</a:t>
            </a:r>
            <a:endParaRPr lang="en-US" dirty="0" smtClean="0">
              <a:latin typeface="+mn-lt"/>
            </a:endParaRPr>
          </a:p>
          <a:p>
            <a:pPr hangingPunct="0"/>
            <a:r>
              <a:rPr lang="en-GB" dirty="0" smtClean="0">
                <a:latin typeface="+mn-lt"/>
              </a:rPr>
              <a:t>ii)	HPLMN (if the EHPLMN list is not present, or exists but is empty); or</a:t>
            </a:r>
            <a:endParaRPr lang="en-US" dirty="0" smtClean="0">
              <a:latin typeface="+mn-lt"/>
            </a:endParaRPr>
          </a:p>
          <a:p>
            <a:pPr hangingPunct="0"/>
            <a:r>
              <a:rPr lang="en-GB" dirty="0" smtClean="0">
                <a:latin typeface="+mn-lt"/>
              </a:rPr>
              <a:t>iii)	if the EHPLMN list is present and contains at least one entry the highest EHPLMN that is available.</a:t>
            </a:r>
            <a:endParaRPr lang="en-US" dirty="0" smtClean="0">
              <a:latin typeface="+mn-lt"/>
            </a:endParaRPr>
          </a:p>
          <a:p>
            <a:pPr hangingPunct="0"/>
            <a:r>
              <a:rPr lang="en-GB" dirty="0" smtClean="0">
                <a:latin typeface="+mn-lt"/>
              </a:rPr>
              <a:t>c)	If the "User Controlled PLMN Selector for I-WLAN access" data file is available in the USIM, each PLMN in the "User Controlled PLMN Selector for I-WLAN access" data file in the USIM (in priority order) ;</a:t>
            </a:r>
            <a:endParaRPr lang="en-US" dirty="0" smtClean="0">
              <a:latin typeface="+mn-lt"/>
            </a:endParaRPr>
          </a:p>
          <a:p>
            <a:pPr hangingPunct="0"/>
            <a:r>
              <a:rPr lang="en-GB" dirty="0" smtClean="0">
                <a:latin typeface="+mn-lt"/>
              </a:rPr>
              <a:t>d)	If the "Operator Controlled PLMN Selector for I-WLAN access" data file is available in the USIM, each PLMN in the "Operator Controlled PLMN Selector for I-WLAN access" data file in the USIM (in priority order);</a:t>
            </a:r>
            <a:endParaRPr lang="en-US" dirty="0" smtClean="0">
              <a:latin typeface="+mn-lt"/>
            </a:endParaRPr>
          </a:p>
          <a:p>
            <a:pPr hangingPunct="0"/>
            <a:r>
              <a:rPr lang="en-GB" dirty="0" smtClean="0">
                <a:latin typeface="+mn-lt"/>
              </a:rPr>
              <a:t>NOTE:	Requirements for the presence of the "User Controlled PLMN Selector for I-WLAN access" data file and the "Operator Controlled PLMN Selector for I-WLAN access" data file are defined in 3GPP TS 31.102 [13].</a:t>
            </a:r>
            <a:endParaRPr lang="en-US" dirty="0" smtClean="0">
              <a:latin typeface="+mn-lt"/>
            </a:endParaRPr>
          </a:p>
          <a:p>
            <a:pPr hangingPunct="0"/>
            <a:r>
              <a:rPr lang="en-GB" dirty="0" smtClean="0">
                <a:latin typeface="+mn-lt"/>
              </a:rPr>
              <a:t>e)	If neither "User Controlled PLMN Selector for I-WLAN access" nor "Operator Controlled PLMN Selector for I‑WLAN access" data file is available in the USIM or in case when SIM is inserted:</a:t>
            </a:r>
            <a:endParaRPr lang="en-US" dirty="0" smtClean="0">
              <a:latin typeface="+mn-lt"/>
            </a:endParaRPr>
          </a:p>
          <a:p>
            <a:pPr hangingPunct="0"/>
            <a:r>
              <a:rPr lang="en-GB" dirty="0" err="1" smtClean="0">
                <a:latin typeface="+mn-lt"/>
              </a:rPr>
              <a:t>i</a:t>
            </a:r>
            <a:r>
              <a:rPr lang="en-GB" dirty="0" smtClean="0">
                <a:latin typeface="+mn-lt"/>
              </a:rPr>
              <a:t>)	each PLMN in the "User Controlled PLMN Selector with Access Technology" data file, if available in the USIM/SIM (in priority order);</a:t>
            </a:r>
            <a:endParaRPr lang="en-US" dirty="0" smtClean="0">
              <a:latin typeface="+mn-lt"/>
            </a:endParaRPr>
          </a:p>
          <a:p>
            <a:pPr hangingPunct="0"/>
            <a:r>
              <a:rPr lang="en-GB" dirty="0" smtClean="0">
                <a:latin typeface="+mn-lt"/>
              </a:rPr>
              <a:t>ii)	each PLMN in the "Operator Controlled PLMN Selector with Access Technology" data file, if available in the USIM/SIM (in priority order).</a:t>
            </a:r>
            <a:endParaRPr lang="en-US" dirty="0" smtClean="0">
              <a:latin typeface="+mn-lt"/>
            </a:endParaRPr>
          </a:p>
          <a:p>
            <a:pPr hangingPunct="0"/>
            <a:r>
              <a:rPr lang="en-GB" dirty="0" smtClean="0">
                <a:latin typeface="+mn-lt"/>
              </a:rPr>
              <a:t>f)	If none of the PLMN selector lists in steps b, c and d is available and the ME supports at least one of the optional "User Controlled PLMN Selector for I-WLAN access" or "Operator Controlled PLMN Selector for I-WLAN access" lists in the ME:</a:t>
            </a:r>
            <a:endParaRPr lang="en-US" dirty="0" smtClean="0">
              <a:latin typeface="+mn-lt"/>
            </a:endParaRPr>
          </a:p>
          <a:p>
            <a:pPr hangingPunct="0"/>
            <a:r>
              <a:rPr lang="en-GB" dirty="0" err="1" smtClean="0">
                <a:latin typeface="+mn-lt"/>
              </a:rPr>
              <a:t>i</a:t>
            </a:r>
            <a:r>
              <a:rPr lang="en-GB" dirty="0" smtClean="0">
                <a:latin typeface="+mn-lt"/>
              </a:rPr>
              <a:t>)	each PLMN in the "User Controlled PLMN Selector for I-WLAN access" data file in the ME (in priority order);</a:t>
            </a:r>
            <a:endParaRPr lang="en-US" dirty="0" smtClean="0">
              <a:latin typeface="+mn-lt"/>
            </a:endParaRPr>
          </a:p>
          <a:p>
            <a:pPr hangingPunct="0"/>
            <a:r>
              <a:rPr lang="en-GB" dirty="0" smtClean="0">
                <a:latin typeface="+mn-lt"/>
              </a:rPr>
              <a:t>ii)	each PLMN in the "Operator Controlled PLMN Selector for I-WLAN access" data file in the ME (in priority order).</a:t>
            </a:r>
            <a:endParaRPr lang="en-US" dirty="0" smtClean="0">
              <a:latin typeface="+mn-lt"/>
            </a:endParaRPr>
          </a:p>
          <a:p>
            <a:pPr hangingPunct="0"/>
            <a:r>
              <a:rPr lang="en-GB" dirty="0" smtClean="0">
                <a:latin typeface="+mn-lt"/>
              </a:rPr>
              <a:t>g)	Any other PLMN in random order.</a:t>
            </a:r>
            <a:endParaRPr lang="en-US" dirty="0" smtClean="0">
              <a:latin typeface="+mn-lt"/>
            </a:endParaRPr>
          </a:p>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10</a:t>
            </a:fld>
            <a:endParaRPr lang="fr-F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9163" y="746125"/>
            <a:ext cx="4959350" cy="37211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07CC4E-C984-4B09-B9D3-5B90F8A358E5}" type="slidenum">
              <a:rPr lang="fr-FR" smtClean="0"/>
              <a:pPr/>
              <a:t>11</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B4EC0C13-137B-43F4-8EE6-AA24D5086465}" type="slidenum">
              <a:rPr lang="en-GB"/>
              <a:pPr>
                <a:defRPr/>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2BB10456-5178-4FE2-A41E-695F99E5F317}" type="slidenum">
              <a:rPr lang="en-GB"/>
              <a:pPr>
                <a:defRPr/>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5CE86BD1-6C8D-4CF4-8E0C-054565B3EAF2}" type="slidenum">
              <a:rPr lang="en-GB"/>
              <a:pPr>
                <a:defRPr/>
              </a:pPr>
              <a:t>‹#›</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re seul">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0"/>
          </p:nvPr>
        </p:nvSpPr>
        <p:spPr/>
        <p:txBody>
          <a:bodyPr/>
          <a:lstStyle/>
          <a:p>
            <a:fld id="{541C4F74-3E80-478A-A9C6-C6801083CAF4}" type="slidenum">
              <a:rPr lang="en-US" noProof="0" smtClean="0"/>
              <a:pPr/>
              <a:t>‹#›</a:t>
            </a:fld>
            <a:endParaRPr lang="en-US" noProof="0"/>
          </a:p>
        </p:txBody>
      </p:sp>
      <p:sp>
        <p:nvSpPr>
          <p:cNvPr id="11" name="Titre 10"/>
          <p:cNvSpPr>
            <a:spLocks noGrp="1"/>
          </p:cNvSpPr>
          <p:nvPr>
            <p:ph type="title" hasCustomPrompt="1"/>
          </p:nvPr>
        </p:nvSpPr>
        <p:spPr/>
        <p:txBody>
          <a:bodyPr/>
          <a:lstStyle/>
          <a:p>
            <a:pPr lvl="0"/>
            <a:r>
              <a:rPr lang="en-US" noProof="0" smtClean="0"/>
              <a:t>Page title (28pt Bold Arial)</a:t>
            </a:r>
            <a:endParaRPr lang="en-US" noProof="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re et texte avec puce">
    <p:spTree>
      <p:nvGrpSpPr>
        <p:cNvPr id="1" name=""/>
        <p:cNvGrpSpPr/>
        <p:nvPr/>
      </p:nvGrpSpPr>
      <p:grpSpPr>
        <a:xfrm>
          <a:off x="0" y="0"/>
          <a:ext cx="0" cy="0"/>
          <a:chOff x="0" y="0"/>
          <a:chExt cx="0" cy="0"/>
        </a:xfrm>
      </p:grpSpPr>
      <p:sp>
        <p:nvSpPr>
          <p:cNvPr id="5" name="Espace réservé du texte 11"/>
          <p:cNvSpPr>
            <a:spLocks noGrp="1"/>
          </p:cNvSpPr>
          <p:nvPr>
            <p:ph type="body" sz="quarter" idx="12" hasCustomPrompt="1"/>
          </p:nvPr>
        </p:nvSpPr>
        <p:spPr>
          <a:xfrm>
            <a:off x="792000" y="1447200"/>
            <a:ext cx="7005600" cy="4647600"/>
          </a:xfrm>
          <a:prstGeom prst="rect">
            <a:avLst/>
          </a:prstGeom>
        </p:spPr>
        <p:txBody>
          <a:bodyPr>
            <a:normAutofit/>
          </a:bodyPr>
          <a:lstStyle>
            <a:lvl1pPr>
              <a:buSzPct val="120000"/>
              <a:buFontTx/>
              <a:buBlip>
                <a:blip r:embed="rId2"/>
              </a:buBlip>
              <a:defRPr sz="2000" baseline="0">
                <a:latin typeface="Arial" pitchFamily="34" charset="0"/>
                <a:cs typeface="Arial" pitchFamily="34" charset="0"/>
              </a:defRPr>
            </a:lvl1pPr>
            <a:lvl2pPr>
              <a:buClr>
                <a:srgbClr val="EE7F00"/>
              </a:buClr>
              <a:buSzPct val="100000"/>
              <a:buFont typeface="Arial" pitchFamily="34" charset="0"/>
              <a:buChar char="•"/>
              <a:defRPr sz="1600">
                <a:latin typeface="Arial" pitchFamily="34" charset="0"/>
                <a:cs typeface="Arial" pitchFamily="34" charset="0"/>
              </a:defRPr>
            </a:lvl2pPr>
            <a:lvl3pPr>
              <a:buClr>
                <a:srgbClr val="EE7F00"/>
              </a:buClr>
              <a:buSzPct val="100000"/>
              <a:buFont typeface="Arial" pitchFamily="34" charset="0"/>
              <a:buChar char="•"/>
              <a:defRPr sz="1400" b="0">
                <a:latin typeface="Arial" pitchFamily="34" charset="0"/>
                <a:cs typeface="Arial" pitchFamily="34" charset="0"/>
              </a:defRPr>
            </a:lvl3pPr>
          </a:lstStyle>
          <a:p>
            <a:pPr lvl="0"/>
            <a:r>
              <a:rPr lang="en-US" noProof="0" smtClean="0"/>
              <a:t>First bullet or body text (20pt Arial)</a:t>
            </a:r>
          </a:p>
          <a:p>
            <a:pPr lvl="1"/>
            <a:r>
              <a:rPr lang="en-US" noProof="0" smtClean="0"/>
              <a:t>Second bullet (16pt Arial)</a:t>
            </a:r>
          </a:p>
          <a:p>
            <a:pPr lvl="2"/>
            <a:r>
              <a:rPr lang="en-US" noProof="0" smtClean="0"/>
              <a:t>Third Bullet (14 Arial)</a:t>
            </a:r>
          </a:p>
        </p:txBody>
      </p:sp>
      <p:sp>
        <p:nvSpPr>
          <p:cNvPr id="12" name="Espace réservé de la date 11"/>
          <p:cNvSpPr>
            <a:spLocks noGrp="1"/>
          </p:cNvSpPr>
          <p:nvPr>
            <p:ph type="dt" sz="half" idx="13"/>
          </p:nvPr>
        </p:nvSpPr>
        <p:spPr>
          <a:xfrm>
            <a:off x="2332664" y="6463148"/>
            <a:ext cx="1152000" cy="252000"/>
          </a:xfrm>
          <a:prstGeom prst="rect">
            <a:avLst/>
          </a:prstGeom>
        </p:spPr>
        <p:txBody>
          <a:bodyPr/>
          <a:lstStyle/>
          <a:p>
            <a:fld id="{CCCD96F3-79E0-4EAB-BFC0-B274EED18326}" type="datetime1">
              <a:rPr lang="en-US" noProof="0" smtClean="0"/>
              <a:pPr/>
              <a:t>4/2/2013</a:t>
            </a:fld>
            <a:endParaRPr lang="en-US" noProof="0" dirty="0"/>
          </a:p>
        </p:txBody>
      </p:sp>
      <p:sp>
        <p:nvSpPr>
          <p:cNvPr id="13" name="Espace réservé du numéro de diapositive 12"/>
          <p:cNvSpPr>
            <a:spLocks noGrp="1"/>
          </p:cNvSpPr>
          <p:nvPr>
            <p:ph type="sldNum" sz="quarter" idx="14"/>
          </p:nvPr>
        </p:nvSpPr>
        <p:spPr/>
        <p:txBody>
          <a:bodyPr/>
          <a:lstStyle/>
          <a:p>
            <a:fld id="{541C4F74-3E80-478A-A9C6-C6801083CAF4}" type="slidenum">
              <a:rPr lang="en-US" noProof="0" smtClean="0"/>
              <a:pPr/>
              <a:t>‹#›</a:t>
            </a:fld>
            <a:endParaRPr lang="en-US" noProof="0" dirty="0"/>
          </a:p>
        </p:txBody>
      </p:sp>
      <p:sp>
        <p:nvSpPr>
          <p:cNvPr id="17" name="Espace réservé du pied de page 16"/>
          <p:cNvSpPr>
            <a:spLocks noGrp="1"/>
          </p:cNvSpPr>
          <p:nvPr>
            <p:ph type="ftr" sz="quarter" idx="15"/>
          </p:nvPr>
        </p:nvSpPr>
        <p:spPr>
          <a:xfrm>
            <a:off x="5406942" y="6463148"/>
            <a:ext cx="2895600" cy="252000"/>
          </a:xfrm>
          <a:prstGeom prst="rect">
            <a:avLst/>
          </a:prstGeom>
        </p:spPr>
        <p:txBody>
          <a:bodyPr/>
          <a:lstStyle/>
          <a:p>
            <a:r>
              <a:rPr lang="en-US" noProof="0" dirty="0" smtClean="0"/>
              <a:t>Presentation title – Security level Arial (10pt)</a:t>
            </a:r>
            <a:endParaRPr lang="en-US" noProof="0" dirty="0"/>
          </a:p>
        </p:txBody>
      </p:sp>
      <p:sp>
        <p:nvSpPr>
          <p:cNvPr id="19" name="Titre 18"/>
          <p:cNvSpPr>
            <a:spLocks noGrp="1"/>
          </p:cNvSpPr>
          <p:nvPr>
            <p:ph type="title" hasCustomPrompt="1"/>
          </p:nvPr>
        </p:nvSpPr>
        <p:spPr/>
        <p:txBody>
          <a:bodyPr/>
          <a:lstStyle/>
          <a:p>
            <a:r>
              <a:rPr lang="en-US" noProof="0" smtClean="0"/>
              <a:t>Page title (28pt Bold Arial)</a:t>
            </a:r>
            <a:endParaRPr lang="en-US"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smtClean="0"/>
            </a:lvl1pPr>
          </a:lstStyle>
          <a:p>
            <a:pPr>
              <a:defRPr/>
            </a:pPr>
            <a:fld id="{2D3AC816-F36F-408B-BA18-C90A22CEE70B}" type="slidenum">
              <a:rPr lang="en-GB"/>
              <a:pPr>
                <a:defRPr/>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smtClean="0"/>
            </a:lvl1pPr>
          </a:lstStyle>
          <a:p>
            <a:pPr>
              <a:defRPr/>
            </a:pPr>
            <a:fld id="{A8271497-C700-48EA-A589-D3C00EDC97C5}" type="slidenum">
              <a:rPr lang="en-GB"/>
              <a:pPr>
                <a:defRPr/>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smtClean="0"/>
            </a:lvl1pPr>
          </a:lstStyle>
          <a:p>
            <a:pPr>
              <a:defRPr/>
            </a:pPr>
            <a:fld id="{83ACB68A-565A-4A10-9C7C-D6740BD57F35}" type="slidenum">
              <a:rPr lang="en-GB"/>
              <a:pPr>
                <a:defRPr/>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smtClean="0"/>
            </a:lvl1pPr>
          </a:lstStyle>
          <a:p>
            <a:pPr>
              <a:defRPr/>
            </a:pPr>
            <a:fld id="{1524A6C3-6AF9-416A-8F47-51ECB9A877E3}" type="slidenum">
              <a:rPr lang="en-GB"/>
              <a:pPr>
                <a:defRPr/>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smtClean="0"/>
            </a:lvl1pPr>
          </a:lstStyle>
          <a:p>
            <a:pPr>
              <a:defRPr/>
            </a:pPr>
            <a:fld id="{2A4B7727-BA3A-4278-A551-1278B6A13D83}" type="slidenum">
              <a:rPr lang="en-GB"/>
              <a:pPr>
                <a:defRPr/>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smtClean="0"/>
            </a:lvl1pPr>
          </a:lstStyle>
          <a:p>
            <a:pPr>
              <a:defRPr/>
            </a:pPr>
            <a:fld id="{7F9F2F78-FFB9-4C7F-8A0D-530CA8005CEF}" type="slidenum">
              <a:rPr lang="en-GB"/>
              <a:pPr>
                <a:defRPr/>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0D0C4612-E901-4F5C-9001-10A1A809262C}" type="slidenum">
              <a:rPr lang="en-GB"/>
              <a:pPr>
                <a:defRPr/>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smtClean="0"/>
            </a:lvl1pPr>
          </a:lstStyle>
          <a:p>
            <a:pPr>
              <a:defRPr/>
            </a:pPr>
            <a:fld id="{845A8A16-CAB7-498F-8E9E-18CAE3420D8E}" type="slidenum">
              <a:rPr lang="en-GB"/>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6322" name="Picture 7" descr="green2.jpg"/>
          <p:cNvPicPr>
            <a:picLocks noChangeAspect="1"/>
          </p:cNvPicPr>
          <p:nvPr/>
        </p:nvPicPr>
        <p:blipFill>
          <a:blip r:embed="rId15" cstate="print"/>
          <a:srcRect/>
          <a:stretch>
            <a:fillRect/>
          </a:stretch>
        </p:blipFill>
        <p:spPr bwMode="auto">
          <a:xfrm>
            <a:off x="8562975" y="6475413"/>
            <a:ext cx="365125" cy="239712"/>
          </a:xfrm>
          <a:prstGeom prst="rect">
            <a:avLst/>
          </a:prstGeom>
          <a:noFill/>
          <a:ln w="9525">
            <a:noFill/>
            <a:miter lim="800000"/>
            <a:headEnd/>
            <a:tailEnd/>
          </a:ln>
        </p:spPr>
      </p:pic>
      <p:pic>
        <p:nvPicPr>
          <p:cNvPr id="56323" name="Picture 8" descr="green.jpg"/>
          <p:cNvPicPr>
            <a:picLocks noChangeAspect="1"/>
          </p:cNvPicPr>
          <p:nvPr/>
        </p:nvPicPr>
        <p:blipFill>
          <a:blip r:embed="rId16" cstate="print"/>
          <a:srcRect/>
          <a:stretch>
            <a:fillRect/>
          </a:stretch>
        </p:blipFill>
        <p:spPr bwMode="auto">
          <a:xfrm>
            <a:off x="438150" y="6456363"/>
            <a:ext cx="4641850" cy="273050"/>
          </a:xfrm>
          <a:prstGeom prst="rect">
            <a:avLst/>
          </a:prstGeom>
          <a:noFill/>
          <a:ln w="9525">
            <a:noFill/>
            <a:miter lim="800000"/>
            <a:headEnd/>
            <a:tailEnd/>
          </a:ln>
        </p:spPr>
      </p:pic>
      <p:sp>
        <p:nvSpPr>
          <p:cNvPr id="2" name="Title Placeholder 1"/>
          <p:cNvSpPr>
            <a:spLocks noGrp="1"/>
          </p:cNvSpPr>
          <p:nvPr>
            <p:ph type="title"/>
          </p:nvPr>
        </p:nvSpPr>
        <p:spPr>
          <a:xfrm>
            <a:off x="457200" y="274638"/>
            <a:ext cx="6834188" cy="1143000"/>
          </a:xfrm>
          <a:prstGeom prst="rect">
            <a:avLst/>
          </a:prstGeom>
        </p:spPr>
        <p:txBody>
          <a:bodyPr vert="horz" wrap="square" lIns="91440" tIns="45720" rIns="91440" bIns="45720" numCol="1" anchor="ctr" anchorCtr="0" compatLnSpc="1">
            <a:prstTxWarp prst="textNoShape">
              <a:avLst/>
            </a:prstTxWarp>
            <a:normAutofit/>
          </a:bodyPr>
          <a:lstStyle/>
          <a:p>
            <a:pPr lvl="0"/>
            <a:r>
              <a:rPr lang="en-US" smtClean="0"/>
              <a:t>Click to edit Master title style</a:t>
            </a:r>
          </a:p>
        </p:txBody>
      </p:sp>
      <p:sp>
        <p:nvSpPr>
          <p:cNvPr id="56325"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 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56326" name="Picture 6" descr="3GPP_TM_RD.jpg"/>
          <p:cNvPicPr>
            <a:picLocks noChangeAspect="1"/>
          </p:cNvPicPr>
          <p:nvPr/>
        </p:nvPicPr>
        <p:blipFill>
          <a:blip r:embed="rId17" cstate="print"/>
          <a:srcRect/>
          <a:stretch>
            <a:fillRect/>
          </a:stretch>
        </p:blipFill>
        <p:spPr bwMode="auto">
          <a:xfrm>
            <a:off x="7383463" y="188913"/>
            <a:ext cx="1493837" cy="869950"/>
          </a:xfrm>
          <a:prstGeom prst="rect">
            <a:avLst/>
          </a:prstGeom>
          <a:noFill/>
          <a:ln w="9525">
            <a:noFill/>
            <a:miter lim="800000"/>
            <a:headEnd/>
            <a:tailEnd/>
          </a:ln>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386C745D-9259-4016-A6DC-168C5FB206C0}" type="slidenum">
              <a:rPr lang="en-GB"/>
              <a:pPr>
                <a:defRPr/>
              </a:pPr>
              <a:t>‹#›</a:t>
            </a:fld>
            <a:endParaRPr lang="en-GB" dirty="0"/>
          </a:p>
        </p:txBody>
      </p:sp>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r>
              <a:rPr lang="en-US">
                <a:solidFill>
                  <a:schemeClr val="bg1"/>
                </a:solidFill>
              </a:rPr>
              <a:t>© 3GPP 2009     Mobile World Congress, Barcelona, 19</a:t>
            </a:r>
            <a:r>
              <a:rPr lang="en-US" baseline="30000">
                <a:solidFill>
                  <a:schemeClr val="bg1"/>
                </a:solidFill>
              </a:rPr>
              <a:t>th</a:t>
            </a:r>
            <a:r>
              <a:rPr lang="en-US">
                <a:solidFill>
                  <a:schemeClr val="bg1"/>
                </a:solidFill>
              </a:rPr>
              <a:t> February 2009</a:t>
            </a:r>
          </a:p>
        </p:txBody>
      </p:sp>
      <p:pic>
        <p:nvPicPr>
          <p:cNvPr id="56329" name="Picture 7" descr="green2.jpg"/>
          <p:cNvPicPr>
            <a:picLocks noChangeAspect="1"/>
          </p:cNvPicPr>
          <p:nvPr/>
        </p:nvPicPr>
        <p:blipFill>
          <a:blip r:embed="rId15" cstate="print"/>
          <a:srcRect/>
          <a:stretch>
            <a:fillRect/>
          </a:stretch>
        </p:blipFill>
        <p:spPr bwMode="auto">
          <a:xfrm>
            <a:off x="8562975" y="6475413"/>
            <a:ext cx="365125" cy="239712"/>
          </a:xfrm>
          <a:prstGeom prst="rect">
            <a:avLst/>
          </a:prstGeom>
          <a:noFill/>
          <a:ln w="9525">
            <a:noFill/>
            <a:miter lim="800000"/>
            <a:headEnd/>
            <a:tailEnd/>
          </a:ln>
        </p:spPr>
      </p:pic>
      <p:pic>
        <p:nvPicPr>
          <p:cNvPr id="56330" name="Picture 8" descr="green.jpg"/>
          <p:cNvPicPr>
            <a:picLocks noChangeAspect="1"/>
          </p:cNvPicPr>
          <p:nvPr/>
        </p:nvPicPr>
        <p:blipFill>
          <a:blip r:embed="rId16" cstate="print"/>
          <a:srcRect/>
          <a:stretch>
            <a:fillRect/>
          </a:stretch>
        </p:blipFill>
        <p:spPr bwMode="auto">
          <a:xfrm>
            <a:off x="438150" y="6456363"/>
            <a:ext cx="4641850" cy="273050"/>
          </a:xfrm>
          <a:prstGeom prst="rect">
            <a:avLst/>
          </a:prstGeom>
          <a:noFill/>
          <a:ln w="9525">
            <a:noFill/>
            <a:miter lim="800000"/>
            <a:headEnd/>
            <a:tailEnd/>
          </a:ln>
        </p:spPr>
      </p:pic>
      <p:pic>
        <p:nvPicPr>
          <p:cNvPr id="56331" name="Picture 6" descr="3GPP_TM_RD.jpg"/>
          <p:cNvPicPr>
            <a:picLocks noChangeAspect="1"/>
          </p:cNvPicPr>
          <p:nvPr/>
        </p:nvPicPr>
        <p:blipFill>
          <a:blip r:embed="rId17" cstate="print"/>
          <a:srcRect/>
          <a:stretch>
            <a:fillRect/>
          </a:stretch>
        </p:blipFill>
        <p:spPr bwMode="auto">
          <a:xfrm>
            <a:off x="7383463" y="188913"/>
            <a:ext cx="1493837" cy="869950"/>
          </a:xfrm>
          <a:prstGeom prst="rect">
            <a:avLst/>
          </a:prstGeom>
          <a:noFill/>
          <a:ln w="9525">
            <a:noFill/>
            <a:miter lim="800000"/>
            <a:headEnd/>
            <a:tailEnd/>
          </a:ln>
        </p:spPr>
      </p:pic>
      <p:pic>
        <p:nvPicPr>
          <p:cNvPr id="56332" name="Picture 13" descr="green2.jpg"/>
          <p:cNvPicPr>
            <a:picLocks noChangeAspect="1"/>
          </p:cNvPicPr>
          <p:nvPr/>
        </p:nvPicPr>
        <p:blipFill>
          <a:blip r:embed="rId15" cstate="print"/>
          <a:srcRect/>
          <a:stretch>
            <a:fillRect/>
          </a:stretch>
        </p:blipFill>
        <p:spPr bwMode="auto">
          <a:xfrm>
            <a:off x="8562975" y="6475413"/>
            <a:ext cx="365125" cy="239712"/>
          </a:xfrm>
          <a:prstGeom prst="rect">
            <a:avLst/>
          </a:prstGeom>
          <a:noFill/>
          <a:ln w="9525">
            <a:noFill/>
            <a:miter lim="800000"/>
            <a:headEnd/>
            <a:tailEnd/>
          </a:ln>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r>
              <a:rPr lang="en-US">
                <a:solidFill>
                  <a:schemeClr val="bg1"/>
                </a:solidFill>
              </a:rPr>
              <a:t>© 3GPP 2009     &lt;Title, date&gt;</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p>
            <a:pPr eaLnBrk="1" hangingPunct="1"/>
            <a:fld id="{23ADF6A2-EA6E-4A3C-B26A-37F1EE3C19CC}" type="slidenum">
              <a:rPr lang="en-US" sz="1100">
                <a:solidFill>
                  <a:schemeClr val="bg1"/>
                </a:solidFill>
              </a:rPr>
              <a:pPr eaLnBrk="1" hangingPunct="1"/>
              <a:t>‹#›</a:t>
            </a:fld>
            <a:endParaRPr lang="en-US" sz="1100">
              <a:solidFill>
                <a:schemeClr val="bg1"/>
              </a:solidFill>
            </a:endParaRPr>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3" r:id="rId13"/>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8"/>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50" name="Picture 6" descr="3GPP_TM_RD.jpg"/>
          <p:cNvPicPr>
            <a:picLocks noChangeAspect="1"/>
          </p:cNvPicPr>
          <p:nvPr/>
        </p:nvPicPr>
        <p:blipFill>
          <a:blip r:embed="rId3" cstate="print">
            <a:clrChange>
              <a:clrFrom>
                <a:srgbClr val="FEFEFE"/>
              </a:clrFrom>
              <a:clrTo>
                <a:srgbClr val="FEFEFE">
                  <a:alpha val="0"/>
                </a:srgbClr>
              </a:clrTo>
            </a:clrChange>
            <a:lum bright="70000" contrast="-70000"/>
          </a:blip>
          <a:srcRect/>
          <a:stretch>
            <a:fillRect/>
          </a:stretch>
        </p:blipFill>
        <p:spPr bwMode="auto">
          <a:xfrm>
            <a:off x="762000" y="1209675"/>
            <a:ext cx="7620000" cy="4438650"/>
          </a:xfrm>
          <a:prstGeom prst="rect">
            <a:avLst/>
          </a:prstGeom>
          <a:noFill/>
          <a:ln w="9525">
            <a:noFill/>
            <a:miter lim="800000"/>
            <a:headEnd/>
            <a:tailEnd/>
          </a:ln>
        </p:spPr>
      </p:pic>
      <p:sp>
        <p:nvSpPr>
          <p:cNvPr id="9219" name="Rectangle 2"/>
          <p:cNvSpPr>
            <a:spLocks noGrp="1" noChangeArrowheads="1"/>
          </p:cNvSpPr>
          <p:nvPr>
            <p:ph type="ctrTitle" idx="4294967295"/>
          </p:nvPr>
        </p:nvSpPr>
        <p:spPr>
          <a:xfrm>
            <a:off x="717550" y="1411288"/>
            <a:ext cx="7813675" cy="4100512"/>
          </a:xfrm>
        </p:spPr>
        <p:txBody>
          <a:bodyPr/>
          <a:lstStyle/>
          <a:p>
            <a:pPr eaLnBrk="1" hangingPunct="1"/>
            <a:r>
              <a:rPr lang="en-US">
                <a:effectLst>
                  <a:outerShdw blurRad="38100" dist="38100" dir="2700000" algn="tl">
                    <a:srgbClr val="C0C0C0"/>
                  </a:outerShdw>
                </a:effectLst>
              </a:rPr>
              <a:t/>
            </a:r>
            <a:br>
              <a:rPr lang="en-US">
                <a:effectLst>
                  <a:outerShdw blurRad="38100" dist="38100" dir="2700000" algn="tl">
                    <a:srgbClr val="C0C0C0"/>
                  </a:outerShdw>
                </a:effectLst>
              </a:rPr>
            </a:br>
            <a:r>
              <a:rPr lang="en-US" sz="2800">
                <a:effectLst>
                  <a:outerShdw blurRad="38100" dist="38100" dir="2700000" algn="tl">
                    <a:srgbClr val="C0C0C0"/>
                  </a:outerShdw>
                </a:effectLst>
              </a:rPr>
              <a:t/>
            </a:r>
            <a:br>
              <a:rPr lang="en-US" sz="2800">
                <a:effectLst>
                  <a:outerShdw blurRad="38100" dist="38100" dir="2700000" algn="tl">
                    <a:srgbClr val="C0C0C0"/>
                  </a:outerShdw>
                </a:effectLst>
              </a:rPr>
            </a:br>
            <a:endParaRPr lang="en-US" sz="2800">
              <a:effectLst>
                <a:outerShdw blurRad="38100" dist="38100" dir="2700000" algn="tl">
                  <a:srgbClr val="C0C0C0"/>
                </a:outerShdw>
              </a:effectLst>
            </a:endParaRPr>
          </a:p>
        </p:txBody>
      </p:sp>
      <p:sp>
        <p:nvSpPr>
          <p:cNvPr id="12291" name="Subtitle 6"/>
          <p:cNvSpPr>
            <a:spLocks noGrp="1"/>
          </p:cNvSpPr>
          <p:nvPr>
            <p:ph type="subTitle" idx="4294967295"/>
          </p:nvPr>
        </p:nvSpPr>
        <p:spPr>
          <a:xfrm>
            <a:off x="1371600" y="3886200"/>
            <a:ext cx="6400800" cy="1752600"/>
          </a:xfrm>
        </p:spPr>
        <p:txBody>
          <a:bodyPr/>
          <a:lstStyle/>
          <a:p>
            <a:pPr marL="0" indent="0" algn="ctr">
              <a:buFontTx/>
              <a:buNone/>
            </a:pPr>
            <a:r>
              <a:rPr lang="en-US" dirty="0" smtClean="0">
                <a:latin typeface="Arial" charset="0"/>
              </a:rPr>
              <a:t>DISCUSSION</a:t>
            </a:r>
          </a:p>
          <a:p>
            <a:pPr marL="0" indent="0" algn="ctr">
              <a:buFontTx/>
              <a:buNone/>
            </a:pPr>
            <a:r>
              <a:rPr lang="en-US" dirty="0" smtClean="0">
                <a:latin typeface="Arial" charset="0"/>
              </a:rPr>
              <a:t>Gemalto</a:t>
            </a:r>
            <a:endParaRPr lang="en-US" dirty="0">
              <a:latin typeface="Arial" charset="0"/>
            </a:endParaRPr>
          </a:p>
        </p:txBody>
      </p:sp>
      <p:sp>
        <p:nvSpPr>
          <p:cNvPr id="12351" name="Text Box 63"/>
          <p:cNvSpPr txBox="1">
            <a:spLocks noChangeArrowheads="1"/>
          </p:cNvSpPr>
          <p:nvPr/>
        </p:nvSpPr>
        <p:spPr bwMode="auto">
          <a:xfrm>
            <a:off x="1135922" y="1989138"/>
            <a:ext cx="6521336" cy="1446550"/>
          </a:xfrm>
          <a:prstGeom prst="rect">
            <a:avLst/>
          </a:prstGeom>
          <a:noFill/>
          <a:ln w="9525">
            <a:noFill/>
            <a:miter lim="800000"/>
            <a:headEnd/>
            <a:tailEnd/>
          </a:ln>
          <a:effectLst/>
        </p:spPr>
        <p:txBody>
          <a:bodyPr wrap="none">
            <a:spAutoFit/>
          </a:bodyPr>
          <a:lstStyle/>
          <a:p>
            <a:pPr algn="ctr"/>
            <a:r>
              <a:rPr lang="en-US" sz="4400" dirty="0" smtClean="0">
                <a:solidFill>
                  <a:srgbClr val="FF3300"/>
                </a:solidFill>
                <a:effectLst>
                  <a:outerShdw blurRad="38100" dist="38100" dir="2700000" algn="tl">
                    <a:srgbClr val="C0C0C0"/>
                  </a:outerShdw>
                </a:effectLst>
              </a:rPr>
              <a:t>UE Configuration used in</a:t>
            </a:r>
          </a:p>
          <a:p>
            <a:pPr algn="ctr"/>
            <a:r>
              <a:rPr lang="en-US" sz="4400" dirty="0" smtClean="0">
                <a:solidFill>
                  <a:srgbClr val="FF3300"/>
                </a:solidFill>
                <a:effectLst>
                  <a:outerShdw blurRad="38100" dist="38100" dir="2700000" algn="tl">
                    <a:srgbClr val="C0C0C0"/>
                  </a:outerShdw>
                </a:effectLst>
              </a:rPr>
              <a:t>WLAN Network Selection</a:t>
            </a:r>
            <a:endParaRPr lang="en-US" sz="4400" dirty="0">
              <a:solidFill>
                <a:srgbClr val="FF3300"/>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67804"/>
            <a:ext cx="6834188" cy="1143000"/>
          </a:xfrm>
        </p:spPr>
        <p:txBody>
          <a:bodyPr/>
          <a:lstStyle/>
          <a:p>
            <a:r>
              <a:rPr lang="en-US" dirty="0" smtClean="0"/>
              <a:t>PLMN Priority after I-WLAN network selection</a:t>
            </a:r>
            <a:endParaRPr lang="en-US" dirty="0"/>
          </a:p>
        </p:txBody>
      </p:sp>
      <p:sp>
        <p:nvSpPr>
          <p:cNvPr id="6" name="Rounded Rectangle 5"/>
          <p:cNvSpPr/>
          <p:nvPr/>
        </p:nvSpPr>
        <p:spPr>
          <a:xfrm>
            <a:off x="3347864" y="1310571"/>
            <a:ext cx="2304256" cy="534253"/>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 of available and allowable PLMN acquired</a:t>
            </a:r>
          </a:p>
        </p:txBody>
      </p:sp>
      <p:cxnSp>
        <p:nvCxnSpPr>
          <p:cNvPr id="7" name="Straight Arrow Connector 6"/>
          <p:cNvCxnSpPr>
            <a:stCxn id="6" idx="2"/>
            <a:endCxn id="9" idx="0"/>
          </p:cNvCxnSpPr>
          <p:nvPr/>
        </p:nvCxnSpPr>
        <p:spPr>
          <a:xfrm>
            <a:off x="4499992" y="1844824"/>
            <a:ext cx="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292080" y="2276872"/>
            <a:ext cx="277640" cy="246221"/>
          </a:xfrm>
          <a:prstGeom prst="rect">
            <a:avLst/>
          </a:prstGeom>
          <a:noFill/>
        </p:spPr>
        <p:txBody>
          <a:bodyPr wrap="none" rtlCol="0">
            <a:spAutoFit/>
          </a:bodyPr>
          <a:lstStyle/>
          <a:p>
            <a:r>
              <a:rPr lang="en-US" sz="1000" dirty="0" smtClean="0"/>
              <a:t>N</a:t>
            </a:r>
          </a:p>
        </p:txBody>
      </p:sp>
      <p:sp>
        <p:nvSpPr>
          <p:cNvPr id="9" name="Flowchart: Decision 8"/>
          <p:cNvSpPr/>
          <p:nvPr/>
        </p:nvSpPr>
        <p:spPr>
          <a:xfrm>
            <a:off x="3779912" y="2276872"/>
            <a:ext cx="1440160" cy="720080"/>
          </a:xfrm>
          <a:prstGeom prst="flowChartDecision">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I-WLAN HPLMN priority?</a:t>
            </a:r>
            <a:endParaRPr lang="en-US" sz="1000" dirty="0" err="1" smtClean="0">
              <a:solidFill>
                <a:schemeClr val="tx1"/>
              </a:solidFill>
            </a:endParaRPr>
          </a:p>
        </p:txBody>
      </p:sp>
      <p:cxnSp>
        <p:nvCxnSpPr>
          <p:cNvPr id="10" name="Straight Arrow Connector 9"/>
          <p:cNvCxnSpPr>
            <a:stCxn id="9" idx="1"/>
            <a:endCxn id="22" idx="3"/>
          </p:cNvCxnSpPr>
          <p:nvPr/>
        </p:nvCxnSpPr>
        <p:spPr>
          <a:xfrm flipH="1">
            <a:off x="3203848" y="2636912"/>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9" idx="3"/>
            <a:endCxn id="39" idx="1"/>
          </p:cNvCxnSpPr>
          <p:nvPr/>
        </p:nvCxnSpPr>
        <p:spPr>
          <a:xfrm>
            <a:off x="5220072" y="2636912"/>
            <a:ext cx="504056"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347864" y="2318683"/>
            <a:ext cx="269626" cy="246221"/>
          </a:xfrm>
          <a:prstGeom prst="rect">
            <a:avLst/>
          </a:prstGeom>
          <a:noFill/>
        </p:spPr>
        <p:txBody>
          <a:bodyPr wrap="none" rtlCol="0">
            <a:spAutoFit/>
          </a:bodyPr>
          <a:lstStyle/>
          <a:p>
            <a:r>
              <a:rPr lang="en-US" sz="1000" dirty="0" smtClean="0"/>
              <a:t>Y</a:t>
            </a:r>
          </a:p>
        </p:txBody>
      </p:sp>
      <p:sp>
        <p:nvSpPr>
          <p:cNvPr id="22" name="Rounded Rectangle 21"/>
          <p:cNvSpPr/>
          <p:nvPr/>
        </p:nvSpPr>
        <p:spPr>
          <a:xfrm>
            <a:off x="611560" y="2204864"/>
            <a:ext cx="2592288" cy="864096"/>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PLMN Priority list:</a:t>
            </a:r>
          </a:p>
          <a:p>
            <a:pPr>
              <a:buFont typeface="Arial" pitchFamily="34" charset="0"/>
              <a:buChar char="•"/>
            </a:pPr>
            <a:r>
              <a:rPr lang="en-US" sz="1000" dirty="0" smtClean="0">
                <a:solidFill>
                  <a:schemeClr val="tx1"/>
                </a:solidFill>
              </a:rPr>
              <a:t> Highest EHPLMN available </a:t>
            </a:r>
          </a:p>
          <a:p>
            <a:pPr>
              <a:buFont typeface="Arial" pitchFamily="34" charset="0"/>
              <a:buChar char="•"/>
            </a:pPr>
            <a:r>
              <a:rPr lang="en-US" sz="1000" dirty="0" smtClean="0">
                <a:solidFill>
                  <a:schemeClr val="tx1"/>
                </a:solidFill>
              </a:rPr>
              <a:t> HPLMN</a:t>
            </a:r>
          </a:p>
          <a:p>
            <a:pPr>
              <a:buFont typeface="Arial" pitchFamily="34" charset="0"/>
              <a:buChar char="•"/>
            </a:pPr>
            <a:r>
              <a:rPr lang="en-US" sz="1000" dirty="0" smtClean="0">
                <a:solidFill>
                  <a:schemeClr val="tx1"/>
                </a:solidFill>
              </a:rPr>
              <a:t> I-WLAN Last registered PLMN in USIM</a:t>
            </a:r>
          </a:p>
          <a:p>
            <a:pPr>
              <a:buFont typeface="Arial" pitchFamily="34" charset="0"/>
              <a:buChar char="•"/>
            </a:pPr>
            <a:r>
              <a:rPr lang="en-US" sz="1000" dirty="0" smtClean="0">
                <a:solidFill>
                  <a:schemeClr val="tx1"/>
                </a:solidFill>
              </a:rPr>
              <a:t> I-WLAN Last registered PLMN in ME</a:t>
            </a:r>
          </a:p>
        </p:txBody>
      </p:sp>
      <p:sp>
        <p:nvSpPr>
          <p:cNvPr id="39" name="Rounded Rectangle 38"/>
          <p:cNvSpPr/>
          <p:nvPr/>
        </p:nvSpPr>
        <p:spPr>
          <a:xfrm>
            <a:off x="5724128" y="2204864"/>
            <a:ext cx="2664222" cy="864096"/>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PLMN Priority list:</a:t>
            </a:r>
          </a:p>
          <a:p>
            <a:pPr>
              <a:buFont typeface="Arial" pitchFamily="34" charset="0"/>
              <a:buChar char="•"/>
            </a:pPr>
            <a:r>
              <a:rPr lang="en-US" sz="1000" dirty="0" smtClean="0">
                <a:solidFill>
                  <a:schemeClr val="tx1"/>
                </a:solidFill>
              </a:rPr>
              <a:t> I-WLAN Last registered PLMN in USIM</a:t>
            </a:r>
          </a:p>
          <a:p>
            <a:pPr>
              <a:buFont typeface="Arial" pitchFamily="34" charset="0"/>
              <a:buChar char="•"/>
            </a:pPr>
            <a:r>
              <a:rPr lang="en-US" sz="1000" dirty="0" smtClean="0">
                <a:solidFill>
                  <a:schemeClr val="tx1"/>
                </a:solidFill>
              </a:rPr>
              <a:t> I-WLAN Last registered PLMN in ME</a:t>
            </a:r>
          </a:p>
          <a:p>
            <a:pPr>
              <a:buFont typeface="Arial" pitchFamily="34" charset="0"/>
              <a:buChar char="•"/>
            </a:pPr>
            <a:r>
              <a:rPr lang="en-US" sz="1000" dirty="0" smtClean="0">
                <a:solidFill>
                  <a:schemeClr val="tx1"/>
                </a:solidFill>
              </a:rPr>
              <a:t> Highest EHPLMN available </a:t>
            </a:r>
          </a:p>
          <a:p>
            <a:pPr>
              <a:buFont typeface="Arial" pitchFamily="34" charset="0"/>
              <a:buChar char="•"/>
            </a:pPr>
            <a:r>
              <a:rPr lang="en-US" sz="1000" dirty="0" smtClean="0">
                <a:solidFill>
                  <a:schemeClr val="tx1"/>
                </a:solidFill>
              </a:rPr>
              <a:t> HPLMN</a:t>
            </a:r>
          </a:p>
        </p:txBody>
      </p:sp>
      <p:sp>
        <p:nvSpPr>
          <p:cNvPr id="41" name="Rounded Rectangle 40"/>
          <p:cNvSpPr/>
          <p:nvPr/>
        </p:nvSpPr>
        <p:spPr>
          <a:xfrm>
            <a:off x="2987824" y="3645024"/>
            <a:ext cx="2952328" cy="1512168"/>
          </a:xfrm>
          <a:prstGeom prst="roundRect">
            <a:avLst>
              <a:gd name="adj" fmla="val 7411"/>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PLMN Priority list:</a:t>
            </a:r>
          </a:p>
          <a:p>
            <a:pPr>
              <a:buFont typeface="Arial" pitchFamily="34" charset="0"/>
              <a:buChar char="•"/>
            </a:pPr>
            <a:r>
              <a:rPr lang="en-US" sz="1000" dirty="0" smtClean="0">
                <a:solidFill>
                  <a:schemeClr val="tx1"/>
                </a:solidFill>
              </a:rPr>
              <a:t> “User Controlled PLMN selector for I-WLAN access” file in USIM</a:t>
            </a:r>
          </a:p>
          <a:p>
            <a:pPr>
              <a:buFont typeface="Arial" pitchFamily="34" charset="0"/>
              <a:buChar char="•"/>
            </a:pPr>
            <a:r>
              <a:rPr lang="en-US" sz="1000" dirty="0" smtClean="0">
                <a:solidFill>
                  <a:schemeClr val="tx1"/>
                </a:solidFill>
              </a:rPr>
              <a:t> “Operator Controlled PLMN selector for I-WLAN access” file in USIM</a:t>
            </a:r>
          </a:p>
          <a:p>
            <a:pPr>
              <a:buFont typeface="Arial" pitchFamily="34" charset="0"/>
              <a:buChar char="•"/>
            </a:pPr>
            <a:r>
              <a:rPr lang="en-US" sz="1000" dirty="0" smtClean="0">
                <a:solidFill>
                  <a:schemeClr val="tx1"/>
                </a:solidFill>
              </a:rPr>
              <a:t> “User Controlled PLMN selector for I-WLAN access” file in ME</a:t>
            </a:r>
          </a:p>
          <a:p>
            <a:pPr>
              <a:buFont typeface="Arial" pitchFamily="34" charset="0"/>
              <a:buChar char="•"/>
            </a:pPr>
            <a:r>
              <a:rPr lang="en-US" sz="1000" dirty="0" smtClean="0">
                <a:solidFill>
                  <a:schemeClr val="tx1"/>
                </a:solidFill>
              </a:rPr>
              <a:t> “Operator Controlled PLMN selector for I-WLAN access” file in ME</a:t>
            </a:r>
          </a:p>
        </p:txBody>
      </p:sp>
      <p:cxnSp>
        <p:nvCxnSpPr>
          <p:cNvPr id="43" name="Elbow Connector 42"/>
          <p:cNvCxnSpPr>
            <a:stCxn id="22" idx="2"/>
            <a:endCxn id="41" idx="0"/>
          </p:cNvCxnSpPr>
          <p:nvPr/>
        </p:nvCxnSpPr>
        <p:spPr>
          <a:xfrm rot="16200000" flipH="1">
            <a:off x="2897814" y="2078850"/>
            <a:ext cx="576064" cy="2556284"/>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5" name="Elbow Connector 44"/>
          <p:cNvCxnSpPr>
            <a:stCxn id="39" idx="2"/>
            <a:endCxn id="41" idx="0"/>
          </p:cNvCxnSpPr>
          <p:nvPr/>
        </p:nvCxnSpPr>
        <p:spPr>
          <a:xfrm rot="5400000">
            <a:off x="5472082" y="2060867"/>
            <a:ext cx="576064" cy="2592251"/>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70" name="Rounded Rectangle 69"/>
          <p:cNvSpPr/>
          <p:nvPr/>
        </p:nvSpPr>
        <p:spPr>
          <a:xfrm>
            <a:off x="2987824" y="5444629"/>
            <a:ext cx="2952328" cy="864096"/>
          </a:xfrm>
          <a:prstGeom prst="roundRect">
            <a:avLst>
              <a:gd name="adj" fmla="val 7411"/>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smtClean="0">
                <a:solidFill>
                  <a:schemeClr val="tx1"/>
                </a:solidFill>
              </a:rPr>
              <a:t>PLMN Priority list:</a:t>
            </a:r>
          </a:p>
          <a:p>
            <a:pPr>
              <a:buFont typeface="Arial" pitchFamily="34" charset="0"/>
              <a:buChar char="•"/>
            </a:pPr>
            <a:r>
              <a:rPr lang="en-US" sz="1000" dirty="0" smtClean="0">
                <a:solidFill>
                  <a:schemeClr val="tx1"/>
                </a:solidFill>
              </a:rPr>
              <a:t> “User Controlled PLMN selector </a:t>
            </a:r>
            <a:r>
              <a:rPr lang="en-US" sz="1000" dirty="0" smtClean="0">
                <a:solidFill>
                  <a:srgbClr val="FF0000"/>
                </a:solidFill>
              </a:rPr>
              <a:t>with access technology</a:t>
            </a:r>
            <a:r>
              <a:rPr lang="en-US" sz="1000" dirty="0" smtClean="0">
                <a:solidFill>
                  <a:schemeClr val="tx1"/>
                </a:solidFill>
              </a:rPr>
              <a:t>” file in USIM</a:t>
            </a:r>
          </a:p>
          <a:p>
            <a:pPr>
              <a:buFont typeface="Arial" pitchFamily="34" charset="0"/>
              <a:buChar char="•"/>
            </a:pPr>
            <a:r>
              <a:rPr lang="en-US" sz="1000" dirty="0" smtClean="0">
                <a:solidFill>
                  <a:schemeClr val="tx1"/>
                </a:solidFill>
              </a:rPr>
              <a:t> “Operator Controlled PLMN selector </a:t>
            </a:r>
            <a:r>
              <a:rPr lang="en-US" sz="1000" dirty="0" smtClean="0">
                <a:solidFill>
                  <a:srgbClr val="FF0000"/>
                </a:solidFill>
              </a:rPr>
              <a:t>with access technology</a:t>
            </a:r>
            <a:r>
              <a:rPr lang="en-US" sz="1000" dirty="0" smtClean="0">
                <a:solidFill>
                  <a:schemeClr val="tx1"/>
                </a:solidFill>
              </a:rPr>
              <a:t>” file in USIM</a:t>
            </a:r>
          </a:p>
        </p:txBody>
      </p:sp>
      <p:cxnSp>
        <p:nvCxnSpPr>
          <p:cNvPr id="74" name="Straight Arrow Connector 73"/>
          <p:cNvCxnSpPr>
            <a:stCxn id="41" idx="2"/>
            <a:endCxn id="70" idx="0"/>
          </p:cNvCxnSpPr>
          <p:nvPr/>
        </p:nvCxnSpPr>
        <p:spPr>
          <a:xfrm>
            <a:off x="4463988" y="5157192"/>
            <a:ext cx="0" cy="287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251520" y="3573016"/>
            <a:ext cx="8064896" cy="1008112"/>
          </a:xfrm>
          <a:prstGeom prst="roundRect">
            <a:avLst/>
          </a:prstGeom>
          <a:solidFill>
            <a:schemeClr val="tx2"/>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5" name="Title 4"/>
          <p:cNvSpPr>
            <a:spLocks noGrp="1"/>
          </p:cNvSpPr>
          <p:nvPr>
            <p:ph type="title"/>
          </p:nvPr>
        </p:nvSpPr>
        <p:spPr>
          <a:xfrm>
            <a:off x="107348" y="141896"/>
            <a:ext cx="9001156" cy="550800"/>
          </a:xfrm>
        </p:spPr>
        <p:txBody>
          <a:bodyPr>
            <a:normAutofit fontScale="90000"/>
          </a:bodyPr>
          <a:lstStyle/>
          <a:p>
            <a:r>
              <a:rPr lang="en-US" dirty="0" smtClean="0"/>
              <a:t>WLAN Network Selection: Optional ANDSF step</a:t>
            </a:r>
            <a:endParaRPr lang="en-US" dirty="0"/>
          </a:p>
        </p:txBody>
      </p:sp>
      <p:sp>
        <p:nvSpPr>
          <p:cNvPr id="6" name="Rectangle 5"/>
          <p:cNvSpPr/>
          <p:nvPr/>
        </p:nvSpPr>
        <p:spPr>
          <a:xfrm>
            <a:off x="3240472" y="162880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WSIDs</a:t>
            </a:r>
          </a:p>
        </p:txBody>
      </p:sp>
      <p:sp>
        <p:nvSpPr>
          <p:cNvPr id="7" name="Rectangle 6"/>
          <p:cNvSpPr/>
          <p:nvPr/>
        </p:nvSpPr>
        <p:spPr>
          <a:xfrm>
            <a:off x="3240472" y="270892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PLMNs</a:t>
            </a:r>
          </a:p>
        </p:txBody>
      </p:sp>
      <p:sp>
        <p:nvSpPr>
          <p:cNvPr id="8" name="Rectangle 7"/>
          <p:cNvSpPr/>
          <p:nvPr/>
        </p:nvSpPr>
        <p:spPr>
          <a:xfrm>
            <a:off x="3240472" y="3717032"/>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Authenticate to “Network”</a:t>
            </a:r>
          </a:p>
        </p:txBody>
      </p:sp>
      <p:sp>
        <p:nvSpPr>
          <p:cNvPr id="10" name="Rectangle 9"/>
          <p:cNvSpPr/>
          <p:nvPr/>
        </p:nvSpPr>
        <p:spPr>
          <a:xfrm>
            <a:off x="3240472" y="4797152"/>
            <a:ext cx="1944216" cy="720080"/>
          </a:xfrm>
          <a:prstGeom prst="rect">
            <a:avLst/>
          </a:prstGeom>
          <a:noFill/>
          <a:ln>
            <a:solidFill>
              <a:srgbClr val="FA821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0000"/>
                </a:solidFill>
              </a:rPr>
              <a:t>Find Active ANDSF Rule and Apply</a:t>
            </a:r>
          </a:p>
        </p:txBody>
      </p:sp>
      <p:cxnSp>
        <p:nvCxnSpPr>
          <p:cNvPr id="12" name="Straight Arrow Connector 11"/>
          <p:cNvCxnSpPr>
            <a:stCxn id="6" idx="2"/>
            <a:endCxn id="7" idx="0"/>
          </p:cNvCxnSpPr>
          <p:nvPr/>
        </p:nvCxnSpPr>
        <p:spPr>
          <a:xfrm>
            <a:off x="4212580" y="23488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4212580" y="34290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10" idx="0"/>
          </p:cNvCxnSpPr>
          <p:nvPr/>
        </p:nvCxnSpPr>
        <p:spPr>
          <a:xfrm>
            <a:off x="4212580" y="443711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71550" y="1700808"/>
            <a:ext cx="1728788"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Scan of SSIDs</a:t>
            </a:r>
          </a:p>
        </p:txBody>
      </p:sp>
      <p:cxnSp>
        <p:nvCxnSpPr>
          <p:cNvPr id="21" name="Straight Arrow Connector 20"/>
          <p:cNvCxnSpPr>
            <a:stCxn id="19" idx="3"/>
            <a:endCxn id="6" idx="1"/>
          </p:cNvCxnSpPr>
          <p:nvPr/>
        </p:nvCxnSpPr>
        <p:spPr>
          <a:xfrm>
            <a:off x="2700338" y="1988840"/>
            <a:ext cx="5401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5940425" y="170080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WSIDs in USIM / ME</a:t>
            </a:r>
          </a:p>
        </p:txBody>
      </p:sp>
      <p:cxnSp>
        <p:nvCxnSpPr>
          <p:cNvPr id="25" name="Straight Arrow Connector 24"/>
          <p:cNvCxnSpPr>
            <a:stCxn id="24" idx="1"/>
            <a:endCxn id="6" idx="3"/>
          </p:cNvCxnSpPr>
          <p:nvPr/>
        </p:nvCxnSpPr>
        <p:spPr>
          <a:xfrm flipH="1">
            <a:off x="5184688" y="198884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971600" y="270892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list of available and allowed PLMN</a:t>
            </a:r>
          </a:p>
        </p:txBody>
      </p:sp>
      <p:cxnSp>
        <p:nvCxnSpPr>
          <p:cNvPr id="30" name="Straight Arrow Connector 29"/>
          <p:cNvCxnSpPr>
            <a:stCxn id="29" idx="3"/>
            <a:endCxn id="7" idx="1"/>
          </p:cNvCxnSpPr>
          <p:nvPr/>
        </p:nvCxnSpPr>
        <p:spPr>
          <a:xfrm>
            <a:off x="2699792" y="3068960"/>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940425" y="278092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PLMNs in USIM / ME</a:t>
            </a:r>
          </a:p>
        </p:txBody>
      </p:sp>
      <p:cxnSp>
        <p:nvCxnSpPr>
          <p:cNvPr id="37" name="Straight Arrow Connector 36"/>
          <p:cNvCxnSpPr>
            <a:stCxn id="36" idx="1"/>
            <a:endCxn id="7" idx="3"/>
          </p:cNvCxnSpPr>
          <p:nvPr/>
        </p:nvCxnSpPr>
        <p:spPr>
          <a:xfrm flipH="1">
            <a:off x="5184688" y="306896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971600" y="4797152"/>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00000"/>
                </a:solidFill>
              </a:rPr>
              <a:t>Acquire ANDSF rules from HPLMN/VPLMN</a:t>
            </a:r>
          </a:p>
        </p:txBody>
      </p:sp>
      <p:cxnSp>
        <p:nvCxnSpPr>
          <p:cNvPr id="41" name="Straight Arrow Connector 40"/>
          <p:cNvCxnSpPr>
            <a:stCxn id="40" idx="3"/>
            <a:endCxn id="10" idx="1"/>
          </p:cNvCxnSpPr>
          <p:nvPr/>
        </p:nvCxnSpPr>
        <p:spPr>
          <a:xfrm>
            <a:off x="2699792" y="515719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940152" y="486916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00000"/>
                </a:solidFill>
              </a:rPr>
              <a:t>Lists of ANDSF rules in ME</a:t>
            </a:r>
          </a:p>
        </p:txBody>
      </p:sp>
      <p:cxnSp>
        <p:nvCxnSpPr>
          <p:cNvPr id="45" name="Straight Arrow Connector 44"/>
          <p:cNvCxnSpPr>
            <a:stCxn id="44" idx="1"/>
            <a:endCxn id="10" idx="3"/>
          </p:cNvCxnSpPr>
          <p:nvPr/>
        </p:nvCxnSpPr>
        <p:spPr>
          <a:xfrm flipH="1">
            <a:off x="5184688" y="5157192"/>
            <a:ext cx="755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940425" y="378904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Credentials in USIM/ME</a:t>
            </a:r>
          </a:p>
        </p:txBody>
      </p:sp>
      <p:cxnSp>
        <p:nvCxnSpPr>
          <p:cNvPr id="50" name="Straight Arrow Connector 49"/>
          <p:cNvCxnSpPr>
            <a:stCxn id="49" idx="1"/>
            <a:endCxn id="8" idx="3"/>
          </p:cNvCxnSpPr>
          <p:nvPr/>
        </p:nvCxnSpPr>
        <p:spPr>
          <a:xfrm flipH="1">
            <a:off x="5184688" y="4077072"/>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971550" y="3789040"/>
            <a:ext cx="1728242"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Authentication process</a:t>
            </a:r>
          </a:p>
        </p:txBody>
      </p:sp>
      <p:cxnSp>
        <p:nvCxnSpPr>
          <p:cNvPr id="53" name="Straight Arrow Connector 52"/>
          <p:cNvCxnSpPr>
            <a:stCxn id="52" idx="3"/>
            <a:endCxn id="8" idx="1"/>
          </p:cNvCxnSpPr>
          <p:nvPr/>
        </p:nvCxnSpPr>
        <p:spPr>
          <a:xfrm>
            <a:off x="2699792" y="407707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419872" y="76470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UE Switch on</a:t>
            </a:r>
          </a:p>
        </p:txBody>
      </p:sp>
      <p:cxnSp>
        <p:nvCxnSpPr>
          <p:cNvPr id="67" name="Straight Arrow Connector 66"/>
          <p:cNvCxnSpPr>
            <a:stCxn id="65" idx="4"/>
            <a:endCxn id="6" idx="0"/>
          </p:cNvCxnSpPr>
          <p:nvPr/>
        </p:nvCxnSpPr>
        <p:spPr>
          <a:xfrm>
            <a:off x="4211960" y="1412776"/>
            <a:ext cx="62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419872" y="580526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selected</a:t>
            </a:r>
          </a:p>
        </p:txBody>
      </p:sp>
      <p:cxnSp>
        <p:nvCxnSpPr>
          <p:cNvPr id="69" name="Straight Arrow Connector 68"/>
          <p:cNvCxnSpPr>
            <a:stCxn id="10" idx="2"/>
            <a:endCxn id="68" idx="0"/>
          </p:cNvCxnSpPr>
          <p:nvPr/>
        </p:nvCxnSpPr>
        <p:spPr>
          <a:xfrm flipH="1">
            <a:off x="4211960" y="5517232"/>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41156" y="116632"/>
            <a:ext cx="8460000" cy="936104"/>
          </a:xfrm>
        </p:spPr>
        <p:txBody>
          <a:bodyPr>
            <a:normAutofit fontScale="90000"/>
          </a:bodyPr>
          <a:lstStyle/>
          <a:p>
            <a:r>
              <a:rPr lang="en-US" dirty="0" smtClean="0"/>
              <a:t>I-WLAN &amp; 3GPP Core Network Architecture (23.402)</a:t>
            </a:r>
            <a:br>
              <a:rPr lang="en-US" dirty="0" smtClean="0"/>
            </a:br>
            <a:r>
              <a:rPr lang="en-US" dirty="0" smtClean="0"/>
              <a:t>Which Algorithm for Authentication?</a:t>
            </a:r>
            <a:endParaRPr lang="en-US" dirty="0"/>
          </a:p>
        </p:txBody>
      </p:sp>
      <p:sp>
        <p:nvSpPr>
          <p:cNvPr id="6" name="Oval 5"/>
          <p:cNvSpPr/>
          <p:nvPr/>
        </p:nvSpPr>
        <p:spPr>
          <a:xfrm>
            <a:off x="2339752" y="1412776"/>
            <a:ext cx="3600400" cy="1656184"/>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2"/>
              </a:buBlip>
            </a:pPr>
            <a:endParaRPr lang="en-US" dirty="0" err="1" smtClean="0">
              <a:solidFill>
                <a:schemeClr val="tx1"/>
              </a:solidFill>
            </a:endParaRPr>
          </a:p>
        </p:txBody>
      </p:sp>
      <p:sp>
        <p:nvSpPr>
          <p:cNvPr id="7" name="TextBox 6"/>
          <p:cNvSpPr txBox="1"/>
          <p:nvPr/>
        </p:nvSpPr>
        <p:spPr>
          <a:xfrm>
            <a:off x="3563888" y="1484784"/>
            <a:ext cx="1193596" cy="369332"/>
          </a:xfrm>
          <a:prstGeom prst="rect">
            <a:avLst/>
          </a:prstGeom>
          <a:noFill/>
        </p:spPr>
        <p:txBody>
          <a:bodyPr wrap="none" rtlCol="0">
            <a:spAutoFit/>
          </a:bodyPr>
          <a:lstStyle/>
          <a:p>
            <a:r>
              <a:rPr lang="en-US" dirty="0" smtClean="0"/>
              <a:t>3GPP CN</a:t>
            </a:r>
          </a:p>
        </p:txBody>
      </p:sp>
      <p:sp>
        <p:nvSpPr>
          <p:cNvPr id="8" name="Oval 7"/>
          <p:cNvSpPr/>
          <p:nvPr/>
        </p:nvSpPr>
        <p:spPr>
          <a:xfrm>
            <a:off x="827584" y="4077072"/>
            <a:ext cx="2664296" cy="108012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2"/>
              </a:buBlip>
            </a:pPr>
            <a:endParaRPr lang="en-US" dirty="0" err="1" smtClean="0">
              <a:solidFill>
                <a:schemeClr val="tx1"/>
              </a:solidFill>
            </a:endParaRPr>
          </a:p>
        </p:txBody>
      </p:sp>
      <p:sp>
        <p:nvSpPr>
          <p:cNvPr id="9" name="TextBox 8"/>
          <p:cNvSpPr txBox="1"/>
          <p:nvPr/>
        </p:nvSpPr>
        <p:spPr>
          <a:xfrm>
            <a:off x="971600" y="4437112"/>
            <a:ext cx="1339982" cy="276999"/>
          </a:xfrm>
          <a:prstGeom prst="rect">
            <a:avLst/>
          </a:prstGeom>
          <a:noFill/>
        </p:spPr>
        <p:txBody>
          <a:bodyPr wrap="none" rtlCol="0">
            <a:spAutoFit/>
          </a:bodyPr>
          <a:lstStyle/>
          <a:p>
            <a:r>
              <a:rPr lang="en-US" sz="1200" b="1" dirty="0" smtClean="0"/>
              <a:t>Trusted I-WLAN</a:t>
            </a:r>
          </a:p>
        </p:txBody>
      </p:sp>
      <p:sp>
        <p:nvSpPr>
          <p:cNvPr id="10" name="Oval 9"/>
          <p:cNvSpPr/>
          <p:nvPr/>
        </p:nvSpPr>
        <p:spPr>
          <a:xfrm>
            <a:off x="4716016" y="4077072"/>
            <a:ext cx="2664296" cy="108012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2"/>
              </a:buBlip>
            </a:pPr>
            <a:endParaRPr lang="en-US" dirty="0" err="1" smtClean="0">
              <a:solidFill>
                <a:schemeClr val="tx1"/>
              </a:solidFill>
            </a:endParaRPr>
          </a:p>
        </p:txBody>
      </p:sp>
      <p:sp>
        <p:nvSpPr>
          <p:cNvPr id="11" name="TextBox 10"/>
          <p:cNvSpPr txBox="1"/>
          <p:nvPr/>
        </p:nvSpPr>
        <p:spPr>
          <a:xfrm>
            <a:off x="5746658" y="4365104"/>
            <a:ext cx="1561646" cy="276999"/>
          </a:xfrm>
          <a:prstGeom prst="rect">
            <a:avLst/>
          </a:prstGeom>
          <a:noFill/>
        </p:spPr>
        <p:txBody>
          <a:bodyPr wrap="none" rtlCol="0">
            <a:spAutoFit/>
          </a:bodyPr>
          <a:lstStyle/>
          <a:p>
            <a:r>
              <a:rPr lang="en-US" sz="1200" b="1" dirty="0" smtClean="0">
                <a:solidFill>
                  <a:srgbClr val="000000"/>
                </a:solidFill>
              </a:rPr>
              <a:t>Un-trusted I-WLAN</a:t>
            </a:r>
          </a:p>
        </p:txBody>
      </p:sp>
      <p:sp>
        <p:nvSpPr>
          <p:cNvPr id="12" name="Rounded Rectangle 11"/>
          <p:cNvSpPr/>
          <p:nvPr/>
        </p:nvSpPr>
        <p:spPr>
          <a:xfrm>
            <a:off x="6228184" y="5517232"/>
            <a:ext cx="432048" cy="432048"/>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solidFill>
                  <a:schemeClr val="tx1"/>
                </a:solidFill>
              </a:rPr>
              <a:t>UE</a:t>
            </a:r>
          </a:p>
        </p:txBody>
      </p:sp>
      <p:sp>
        <p:nvSpPr>
          <p:cNvPr id="13" name="Rectangle 12"/>
          <p:cNvSpPr/>
          <p:nvPr/>
        </p:nvSpPr>
        <p:spPr>
          <a:xfrm>
            <a:off x="4355976" y="2852936"/>
            <a:ext cx="648072" cy="432048"/>
          </a:xfrm>
          <a:prstGeom prst="rect">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err="1" smtClean="0">
                <a:solidFill>
                  <a:schemeClr val="tx1"/>
                </a:solidFill>
              </a:rPr>
              <a:t>ePDG</a:t>
            </a:r>
            <a:endParaRPr lang="en-US" sz="1200" dirty="0" smtClean="0">
              <a:solidFill>
                <a:schemeClr val="tx1"/>
              </a:solidFill>
            </a:endParaRPr>
          </a:p>
        </p:txBody>
      </p:sp>
      <p:sp>
        <p:nvSpPr>
          <p:cNvPr id="15" name="Rectangle 14"/>
          <p:cNvSpPr/>
          <p:nvPr/>
        </p:nvSpPr>
        <p:spPr>
          <a:xfrm>
            <a:off x="3635896" y="1916832"/>
            <a:ext cx="936104" cy="432048"/>
          </a:xfrm>
          <a:prstGeom prst="rect">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AAA/HSS</a:t>
            </a:r>
          </a:p>
        </p:txBody>
      </p:sp>
      <p:sp>
        <p:nvSpPr>
          <p:cNvPr id="20" name="Rectangle 19"/>
          <p:cNvSpPr/>
          <p:nvPr/>
        </p:nvSpPr>
        <p:spPr>
          <a:xfrm>
            <a:off x="2555776" y="4365104"/>
            <a:ext cx="648072" cy="432048"/>
          </a:xfrm>
          <a:prstGeom prst="rect">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AAA</a:t>
            </a:r>
          </a:p>
          <a:p>
            <a:pPr algn="ctr"/>
            <a:r>
              <a:rPr lang="en-US" sz="1200" dirty="0" smtClean="0">
                <a:solidFill>
                  <a:schemeClr val="tx1"/>
                </a:solidFill>
              </a:rPr>
              <a:t>proxy</a:t>
            </a:r>
          </a:p>
        </p:txBody>
      </p:sp>
      <p:sp>
        <p:nvSpPr>
          <p:cNvPr id="21" name="Rectangle 20"/>
          <p:cNvSpPr/>
          <p:nvPr/>
        </p:nvSpPr>
        <p:spPr>
          <a:xfrm>
            <a:off x="4932040" y="4365104"/>
            <a:ext cx="648072" cy="432048"/>
          </a:xfrm>
          <a:prstGeom prst="rect">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AAA</a:t>
            </a:r>
          </a:p>
          <a:p>
            <a:pPr algn="ctr"/>
            <a:r>
              <a:rPr lang="en-US" sz="1200" dirty="0" smtClean="0">
                <a:solidFill>
                  <a:schemeClr val="tx1"/>
                </a:solidFill>
              </a:rPr>
              <a:t>proxy</a:t>
            </a:r>
          </a:p>
        </p:txBody>
      </p:sp>
      <p:cxnSp>
        <p:nvCxnSpPr>
          <p:cNvPr id="23" name="Straight Connector 22"/>
          <p:cNvCxnSpPr>
            <a:stCxn id="15" idx="2"/>
            <a:endCxn id="13" idx="0"/>
          </p:cNvCxnSpPr>
          <p:nvPr/>
        </p:nvCxnSpPr>
        <p:spPr>
          <a:xfrm>
            <a:off x="4103948" y="2348880"/>
            <a:ext cx="576064" cy="504056"/>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21" idx="0"/>
            <a:endCxn id="13" idx="2"/>
          </p:cNvCxnSpPr>
          <p:nvPr/>
        </p:nvCxnSpPr>
        <p:spPr>
          <a:xfrm flipH="1" flipV="1">
            <a:off x="4680012" y="3284984"/>
            <a:ext cx="576064" cy="1080120"/>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a:stCxn id="20" idx="0"/>
            <a:endCxn id="15" idx="2"/>
          </p:cNvCxnSpPr>
          <p:nvPr/>
        </p:nvCxnSpPr>
        <p:spPr>
          <a:xfrm flipV="1">
            <a:off x="2879812" y="2348880"/>
            <a:ext cx="1224136" cy="2016224"/>
          </a:xfrm>
          <a:prstGeom prst="line">
            <a:avLst/>
          </a:prstGeom>
          <a:ln w="127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a:stCxn id="12" idx="0"/>
            <a:endCxn id="41" idx="3"/>
          </p:cNvCxnSpPr>
          <p:nvPr/>
        </p:nvCxnSpPr>
        <p:spPr>
          <a:xfrm flipH="1" flipV="1">
            <a:off x="6192180" y="5229200"/>
            <a:ext cx="252028" cy="288032"/>
          </a:xfrm>
          <a:prstGeom prst="line">
            <a:avLst/>
          </a:prstGeom>
        </p:spPr>
        <p:style>
          <a:lnRef idx="1">
            <a:schemeClr val="accent1"/>
          </a:lnRef>
          <a:fillRef idx="0">
            <a:schemeClr val="accent1"/>
          </a:fillRef>
          <a:effectRef idx="0">
            <a:schemeClr val="accent1"/>
          </a:effectRef>
          <a:fontRef idx="minor">
            <a:schemeClr val="tx1"/>
          </a:fontRef>
        </p:style>
      </p:cxnSp>
      <p:sp>
        <p:nvSpPr>
          <p:cNvPr id="46" name="Rounded Rectangle 45"/>
          <p:cNvSpPr/>
          <p:nvPr/>
        </p:nvSpPr>
        <p:spPr>
          <a:xfrm>
            <a:off x="2051720" y="5517654"/>
            <a:ext cx="432048" cy="432048"/>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smtClean="0">
                <a:solidFill>
                  <a:schemeClr val="tx1"/>
                </a:solidFill>
              </a:rPr>
              <a:t>UE</a:t>
            </a:r>
          </a:p>
        </p:txBody>
      </p:sp>
      <p:cxnSp>
        <p:nvCxnSpPr>
          <p:cNvPr id="47" name="Straight Connector 46"/>
          <p:cNvCxnSpPr>
            <a:stCxn id="46" idx="0"/>
            <a:endCxn id="67" idx="3"/>
          </p:cNvCxnSpPr>
          <p:nvPr/>
        </p:nvCxnSpPr>
        <p:spPr>
          <a:xfrm flipH="1" flipV="1">
            <a:off x="2087724" y="5237584"/>
            <a:ext cx="180020" cy="280070"/>
          </a:xfrm>
          <a:prstGeom prst="line">
            <a:avLst/>
          </a:prstGeom>
        </p:spPr>
        <p:style>
          <a:lnRef idx="1">
            <a:schemeClr val="accent1"/>
          </a:lnRef>
          <a:fillRef idx="0">
            <a:schemeClr val="accent1"/>
          </a:fillRef>
          <a:effectRef idx="0">
            <a:schemeClr val="accent1"/>
          </a:effectRef>
          <a:fontRef idx="minor">
            <a:schemeClr val="tx1"/>
          </a:fontRef>
        </p:style>
      </p:cxnSp>
      <p:sp>
        <p:nvSpPr>
          <p:cNvPr id="41" name="Isosceles Triangle 40"/>
          <p:cNvSpPr/>
          <p:nvPr/>
        </p:nvSpPr>
        <p:spPr>
          <a:xfrm>
            <a:off x="5868144" y="4797152"/>
            <a:ext cx="648072" cy="432048"/>
          </a:xfrm>
          <a:prstGeom prst="triangle">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solidFill>
                  <a:schemeClr val="tx1"/>
                </a:solidFill>
              </a:rPr>
              <a:t>AP</a:t>
            </a:r>
          </a:p>
        </p:txBody>
      </p:sp>
      <p:cxnSp>
        <p:nvCxnSpPr>
          <p:cNvPr id="55" name="Straight Connector 54"/>
          <p:cNvCxnSpPr>
            <a:stCxn id="41" idx="1"/>
            <a:endCxn id="21" idx="3"/>
          </p:cNvCxnSpPr>
          <p:nvPr/>
        </p:nvCxnSpPr>
        <p:spPr>
          <a:xfrm flipH="1" flipV="1">
            <a:off x="5580112" y="4581128"/>
            <a:ext cx="450050" cy="432048"/>
          </a:xfrm>
          <a:prstGeom prst="line">
            <a:avLst/>
          </a:prstGeom>
        </p:spPr>
        <p:style>
          <a:lnRef idx="1">
            <a:schemeClr val="accent1"/>
          </a:lnRef>
          <a:fillRef idx="0">
            <a:schemeClr val="accent1"/>
          </a:fillRef>
          <a:effectRef idx="0">
            <a:schemeClr val="accent1"/>
          </a:effectRef>
          <a:fontRef idx="minor">
            <a:schemeClr val="tx1"/>
          </a:fontRef>
        </p:style>
      </p:cxnSp>
      <p:sp>
        <p:nvSpPr>
          <p:cNvPr id="67" name="Isosceles Triangle 66"/>
          <p:cNvSpPr/>
          <p:nvPr/>
        </p:nvSpPr>
        <p:spPr>
          <a:xfrm>
            <a:off x="1763688" y="4805536"/>
            <a:ext cx="648072" cy="432048"/>
          </a:xfrm>
          <a:prstGeom prst="triangle">
            <a:avLst/>
          </a:prstGeom>
          <a:solidFill>
            <a:schemeClr val="bg1"/>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dirty="0" smtClean="0">
                <a:solidFill>
                  <a:schemeClr val="tx1"/>
                </a:solidFill>
              </a:rPr>
              <a:t>AP</a:t>
            </a:r>
          </a:p>
        </p:txBody>
      </p:sp>
      <p:cxnSp>
        <p:nvCxnSpPr>
          <p:cNvPr id="68" name="Straight Connector 67"/>
          <p:cNvCxnSpPr>
            <a:stCxn id="67" idx="5"/>
            <a:endCxn id="20" idx="1"/>
          </p:cNvCxnSpPr>
          <p:nvPr/>
        </p:nvCxnSpPr>
        <p:spPr>
          <a:xfrm flipV="1">
            <a:off x="2249742" y="4581128"/>
            <a:ext cx="306034" cy="440432"/>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67544" y="1628800"/>
            <a:ext cx="8208912" cy="4248472"/>
          </a:xfrm>
        </p:spPr>
        <p:txBody>
          <a:bodyPr>
            <a:normAutofit/>
          </a:bodyPr>
          <a:lstStyle/>
          <a:p>
            <a:r>
              <a:rPr lang="en-US" dirty="0" smtClean="0"/>
              <a:t>For</a:t>
            </a:r>
            <a:r>
              <a:rPr lang="en-US" b="1" dirty="0" smtClean="0"/>
              <a:t> </a:t>
            </a:r>
            <a:r>
              <a:rPr lang="en-US" b="1" dirty="0" smtClean="0">
                <a:solidFill>
                  <a:srgbClr val="FF0000"/>
                </a:solidFill>
              </a:rPr>
              <a:t>trusted</a:t>
            </a:r>
            <a:r>
              <a:rPr lang="en-US" dirty="0" smtClean="0"/>
              <a:t> non-3GPP access networks</a:t>
            </a:r>
          </a:p>
          <a:p>
            <a:pPr lvl="1"/>
            <a:r>
              <a:rPr lang="en-US" dirty="0" smtClean="0">
                <a:solidFill>
                  <a:srgbClr val="FF0000"/>
                </a:solidFill>
              </a:rPr>
              <a:t>EAP-AKA’, </a:t>
            </a:r>
            <a:r>
              <a:rPr lang="en-US" dirty="0" smtClean="0"/>
              <a:t>as defined in RFC 5448, shall be used for mutual authentication and key agreement between the UE and the 3GPP AAA Server. </a:t>
            </a:r>
          </a:p>
          <a:p>
            <a:pPr lvl="2"/>
            <a:r>
              <a:rPr lang="en-US" dirty="0" smtClean="0"/>
              <a:t>E.g. EAP-AKA’ is used for TWAN : Trusted WLAN Access Network (TWAN)</a:t>
            </a:r>
          </a:p>
          <a:p>
            <a:pPr lvl="1"/>
            <a:endParaRPr lang="en-US" dirty="0" smtClean="0"/>
          </a:p>
          <a:p>
            <a:r>
              <a:rPr lang="en-US" dirty="0" smtClean="0"/>
              <a:t>For </a:t>
            </a:r>
            <a:r>
              <a:rPr lang="en-US" b="1" dirty="0" smtClean="0">
                <a:solidFill>
                  <a:srgbClr val="FF0000"/>
                </a:solidFill>
              </a:rPr>
              <a:t>un-trusted</a:t>
            </a:r>
            <a:r>
              <a:rPr lang="en-US" dirty="0" smtClean="0"/>
              <a:t> access networks</a:t>
            </a:r>
          </a:p>
          <a:p>
            <a:pPr lvl="1"/>
            <a:r>
              <a:rPr lang="en-US" dirty="0" smtClean="0"/>
              <a:t>The UE and the </a:t>
            </a:r>
            <a:r>
              <a:rPr lang="en-US" dirty="0" err="1" smtClean="0"/>
              <a:t>ePDG</a:t>
            </a:r>
            <a:r>
              <a:rPr lang="en-US" dirty="0" smtClean="0"/>
              <a:t> shall perform mutual authentication during the </a:t>
            </a:r>
            <a:r>
              <a:rPr lang="en-US" dirty="0" err="1" smtClean="0"/>
              <a:t>IPsec</a:t>
            </a:r>
            <a:r>
              <a:rPr lang="en-US" dirty="0" smtClean="0"/>
              <a:t> tunnel establishment.</a:t>
            </a:r>
          </a:p>
          <a:p>
            <a:pPr lvl="1"/>
            <a:r>
              <a:rPr lang="en-US" dirty="0" smtClean="0"/>
              <a:t>The UE and the </a:t>
            </a:r>
            <a:r>
              <a:rPr lang="en-US" dirty="0" err="1" smtClean="0"/>
              <a:t>ePDG</a:t>
            </a:r>
            <a:r>
              <a:rPr lang="en-US" dirty="0" smtClean="0"/>
              <a:t> shall use IKEv2, as specified in RFC 5996, to establish </a:t>
            </a:r>
            <a:r>
              <a:rPr lang="en-US" dirty="0" err="1" smtClean="0"/>
              <a:t>IPsec</a:t>
            </a:r>
            <a:r>
              <a:rPr lang="en-US" dirty="0" smtClean="0"/>
              <a:t> security association.</a:t>
            </a:r>
          </a:p>
          <a:p>
            <a:pPr lvl="1"/>
            <a:r>
              <a:rPr lang="en-US" dirty="0" smtClean="0"/>
              <a:t>Public key signature-based authentication with certificates to authenticate the </a:t>
            </a:r>
            <a:r>
              <a:rPr lang="en-US" dirty="0" err="1" smtClean="0"/>
              <a:t>ePDG</a:t>
            </a:r>
            <a:r>
              <a:rPr lang="en-US" dirty="0" smtClean="0"/>
              <a:t> </a:t>
            </a:r>
          </a:p>
          <a:p>
            <a:pPr lvl="1"/>
            <a:r>
              <a:rPr lang="en-US" dirty="0" smtClean="0">
                <a:solidFill>
                  <a:srgbClr val="FF0000"/>
                </a:solidFill>
              </a:rPr>
              <a:t>EAP-AKA </a:t>
            </a:r>
            <a:r>
              <a:rPr lang="en-US" dirty="0" smtClean="0">
                <a:solidFill>
                  <a:srgbClr val="000000"/>
                </a:solidFill>
              </a:rPr>
              <a:t>(RFC 4187)</a:t>
            </a:r>
            <a:r>
              <a:rPr lang="en-US" dirty="0" smtClean="0">
                <a:solidFill>
                  <a:srgbClr val="FF0000"/>
                </a:solidFill>
              </a:rPr>
              <a:t>, within IKEv2</a:t>
            </a:r>
            <a:r>
              <a:rPr lang="en-US" dirty="0" smtClean="0"/>
              <a:t>, to authenticate the UEs. </a:t>
            </a:r>
          </a:p>
          <a:p>
            <a:pPr lvl="1"/>
            <a:endParaRPr lang="en-US" dirty="0" smtClean="0"/>
          </a:p>
        </p:txBody>
      </p:sp>
      <p:sp>
        <p:nvSpPr>
          <p:cNvPr id="3" name="Date Placeholder 2"/>
          <p:cNvSpPr>
            <a:spLocks noGrp="1"/>
          </p:cNvSpPr>
          <p:nvPr>
            <p:ph type="dt" sz="half" idx="13"/>
          </p:nvPr>
        </p:nvSpPr>
        <p:spPr/>
        <p:txBody>
          <a:bodyPr/>
          <a:lstStyle/>
          <a:p>
            <a:fld id="{CCCD96F3-79E0-4EAB-BFC0-B274EED18326}" type="datetime1">
              <a:rPr lang="en-US" noProof="0" smtClean="0"/>
              <a:pPr/>
              <a:t>4/2/2013</a:t>
            </a:fld>
            <a:endParaRPr lang="en-US" noProof="0" dirty="0"/>
          </a:p>
        </p:txBody>
      </p:sp>
      <p:sp>
        <p:nvSpPr>
          <p:cNvPr id="4" name="Slide Number Placeholder 3"/>
          <p:cNvSpPr>
            <a:spLocks noGrp="1"/>
          </p:cNvSpPr>
          <p:nvPr>
            <p:ph type="sldNum" sz="quarter" idx="14"/>
          </p:nvPr>
        </p:nvSpPr>
        <p:spPr/>
        <p:txBody>
          <a:bodyPr/>
          <a:lstStyle/>
          <a:p>
            <a:fld id="{541C4F74-3E80-478A-A9C6-C6801083CAF4}" type="slidenum">
              <a:rPr lang="en-US" noProof="0" smtClean="0"/>
              <a:pPr/>
              <a:t>13</a:t>
            </a:fld>
            <a:endParaRPr lang="en-US" noProof="0" dirty="0"/>
          </a:p>
        </p:txBody>
      </p:sp>
      <p:sp>
        <p:nvSpPr>
          <p:cNvPr id="5" name="Footer Placeholder 4"/>
          <p:cNvSpPr>
            <a:spLocks noGrp="1"/>
          </p:cNvSpPr>
          <p:nvPr>
            <p:ph type="ftr" sz="quarter" idx="15"/>
          </p:nvPr>
        </p:nvSpPr>
        <p:spPr/>
        <p:txBody>
          <a:bodyPr/>
          <a:lstStyle/>
          <a:p>
            <a:r>
              <a:rPr lang="en-US" noProof="0" smtClean="0"/>
              <a:t>Presentation title – Security level Arial (10pt)</a:t>
            </a:r>
            <a:endParaRPr lang="en-US" noProof="0" dirty="0"/>
          </a:p>
        </p:txBody>
      </p:sp>
      <p:sp>
        <p:nvSpPr>
          <p:cNvPr id="6" name="Title 5"/>
          <p:cNvSpPr>
            <a:spLocks noGrp="1"/>
          </p:cNvSpPr>
          <p:nvPr>
            <p:ph type="title"/>
          </p:nvPr>
        </p:nvSpPr>
        <p:spPr>
          <a:xfrm>
            <a:off x="541156" y="357920"/>
            <a:ext cx="8460000" cy="550800"/>
          </a:xfrm>
        </p:spPr>
        <p:txBody>
          <a:bodyPr>
            <a:normAutofit fontScale="90000"/>
          </a:bodyPr>
          <a:lstStyle/>
          <a:p>
            <a:r>
              <a:rPr lang="en-US" dirty="0"/>
              <a:t>Authentication </a:t>
            </a:r>
            <a:r>
              <a:rPr lang="en-US" dirty="0" smtClean="0"/>
              <a:t>and key agreement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251520" y="4653136"/>
            <a:ext cx="8064896" cy="1008112"/>
          </a:xfrm>
          <a:prstGeom prst="roundRect">
            <a:avLst/>
          </a:prstGeom>
          <a:solidFill>
            <a:schemeClr val="tx2"/>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2" name="Slide Number Placeholder 1"/>
          <p:cNvSpPr>
            <a:spLocks noGrp="1"/>
          </p:cNvSpPr>
          <p:nvPr>
            <p:ph type="sldNum" sz="quarter" idx="10"/>
          </p:nvPr>
        </p:nvSpPr>
        <p:spPr/>
        <p:txBody>
          <a:bodyPr/>
          <a:lstStyle/>
          <a:p>
            <a:fld id="{541C4F74-3E80-478A-A9C6-C6801083CAF4}" type="slidenum">
              <a:rPr lang="en-US" noProof="0" smtClean="0"/>
              <a:pPr/>
              <a:t>14</a:t>
            </a:fld>
            <a:endParaRPr lang="en-US" noProof="0"/>
          </a:p>
        </p:txBody>
      </p:sp>
      <p:sp>
        <p:nvSpPr>
          <p:cNvPr id="3" name="Date Placeholder 2"/>
          <p:cNvSpPr>
            <a:spLocks noGrp="1"/>
          </p:cNvSpPr>
          <p:nvPr>
            <p:ph type="dt" sz="half" idx="4294967295"/>
          </p:nvPr>
        </p:nvSpPr>
        <p:spPr>
          <a:xfrm>
            <a:off x="2332664" y="6463148"/>
            <a:ext cx="1152000" cy="252000"/>
          </a:xfrm>
          <a:prstGeom prst="rect">
            <a:avLst/>
          </a:prstGeom>
        </p:spPr>
        <p:txBody>
          <a:bodyPr/>
          <a:lstStyle/>
          <a:p>
            <a:fld id="{228CF7BB-69E3-4DCA-A26E-DCC52D7E48A3}" type="datetime1">
              <a:rPr lang="en-US" noProof="0" smtClean="0"/>
              <a:pPr/>
              <a:t>4/2/2013</a:t>
            </a:fld>
            <a:endParaRPr lang="en-US" noProof="0"/>
          </a:p>
        </p:txBody>
      </p:sp>
      <p:sp>
        <p:nvSpPr>
          <p:cNvPr id="4" name="Footer Placeholder 3"/>
          <p:cNvSpPr>
            <a:spLocks noGrp="1"/>
          </p:cNvSpPr>
          <p:nvPr>
            <p:ph type="ftr" sz="quarter" idx="4294967295"/>
          </p:nvPr>
        </p:nvSpPr>
        <p:spPr>
          <a:xfrm>
            <a:off x="5406942" y="6463148"/>
            <a:ext cx="2895600" cy="252000"/>
          </a:xfrm>
          <a:prstGeom prst="rect">
            <a:avLst/>
          </a:prstGeom>
        </p:spPr>
        <p:txBody>
          <a:bodyPr/>
          <a:lstStyle/>
          <a:p>
            <a:r>
              <a:rPr lang="en-US" noProof="0" smtClean="0"/>
              <a:t>Presentation title – Security level Arial (10pt)</a:t>
            </a:r>
            <a:endParaRPr lang="en-US" noProof="0"/>
          </a:p>
        </p:txBody>
      </p:sp>
      <p:sp>
        <p:nvSpPr>
          <p:cNvPr id="5" name="Title 4"/>
          <p:cNvSpPr>
            <a:spLocks noGrp="1"/>
          </p:cNvSpPr>
          <p:nvPr>
            <p:ph type="title"/>
          </p:nvPr>
        </p:nvSpPr>
        <p:spPr>
          <a:xfrm>
            <a:off x="107348" y="141896"/>
            <a:ext cx="7240509" cy="550800"/>
          </a:xfrm>
        </p:spPr>
        <p:txBody>
          <a:bodyPr>
            <a:normAutofit/>
          </a:bodyPr>
          <a:lstStyle/>
          <a:p>
            <a:r>
              <a:rPr lang="en-US" sz="2800" dirty="0" smtClean="0"/>
              <a:t>WLAN Network Selection: Optional ANDSF step</a:t>
            </a:r>
            <a:endParaRPr lang="en-US" sz="2800" dirty="0"/>
          </a:p>
        </p:txBody>
      </p:sp>
      <p:sp>
        <p:nvSpPr>
          <p:cNvPr id="6" name="Rectangle 5"/>
          <p:cNvSpPr/>
          <p:nvPr/>
        </p:nvSpPr>
        <p:spPr>
          <a:xfrm>
            <a:off x="3240472" y="162880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WSIDs</a:t>
            </a:r>
          </a:p>
        </p:txBody>
      </p:sp>
      <p:sp>
        <p:nvSpPr>
          <p:cNvPr id="7" name="Rectangle 6"/>
          <p:cNvSpPr/>
          <p:nvPr/>
        </p:nvSpPr>
        <p:spPr>
          <a:xfrm>
            <a:off x="3240472" y="270892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PLMNs</a:t>
            </a:r>
          </a:p>
        </p:txBody>
      </p:sp>
      <p:sp>
        <p:nvSpPr>
          <p:cNvPr id="8" name="Rectangle 7"/>
          <p:cNvSpPr/>
          <p:nvPr/>
        </p:nvSpPr>
        <p:spPr>
          <a:xfrm>
            <a:off x="3240472" y="3717032"/>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Authenticate to “Network”</a:t>
            </a:r>
          </a:p>
        </p:txBody>
      </p:sp>
      <p:sp>
        <p:nvSpPr>
          <p:cNvPr id="10" name="Rectangle 9"/>
          <p:cNvSpPr/>
          <p:nvPr/>
        </p:nvSpPr>
        <p:spPr>
          <a:xfrm>
            <a:off x="3240472" y="4797152"/>
            <a:ext cx="1944216" cy="720080"/>
          </a:xfrm>
          <a:prstGeom prst="rect">
            <a:avLst/>
          </a:prstGeom>
          <a:noFill/>
          <a:ln>
            <a:solidFill>
              <a:srgbClr val="FA821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Find Active ANDSF Rule and Apply</a:t>
            </a:r>
          </a:p>
        </p:txBody>
      </p:sp>
      <p:cxnSp>
        <p:nvCxnSpPr>
          <p:cNvPr id="12" name="Straight Arrow Connector 11"/>
          <p:cNvCxnSpPr>
            <a:stCxn id="6" idx="2"/>
            <a:endCxn id="7" idx="0"/>
          </p:cNvCxnSpPr>
          <p:nvPr/>
        </p:nvCxnSpPr>
        <p:spPr>
          <a:xfrm>
            <a:off x="4212580" y="23488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4212580" y="34290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10" idx="0"/>
          </p:cNvCxnSpPr>
          <p:nvPr/>
        </p:nvCxnSpPr>
        <p:spPr>
          <a:xfrm>
            <a:off x="4212580" y="443711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71550" y="1700808"/>
            <a:ext cx="1728788"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Scan of SSIDs</a:t>
            </a:r>
          </a:p>
        </p:txBody>
      </p:sp>
      <p:cxnSp>
        <p:nvCxnSpPr>
          <p:cNvPr id="21" name="Straight Arrow Connector 20"/>
          <p:cNvCxnSpPr>
            <a:stCxn id="19" idx="3"/>
            <a:endCxn id="6" idx="1"/>
          </p:cNvCxnSpPr>
          <p:nvPr/>
        </p:nvCxnSpPr>
        <p:spPr>
          <a:xfrm>
            <a:off x="2700338" y="1988840"/>
            <a:ext cx="5401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5940425" y="170080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WSIDs in USIM / ME</a:t>
            </a:r>
          </a:p>
        </p:txBody>
      </p:sp>
      <p:cxnSp>
        <p:nvCxnSpPr>
          <p:cNvPr id="25" name="Straight Arrow Connector 24"/>
          <p:cNvCxnSpPr>
            <a:stCxn id="24" idx="1"/>
            <a:endCxn id="6" idx="3"/>
          </p:cNvCxnSpPr>
          <p:nvPr/>
        </p:nvCxnSpPr>
        <p:spPr>
          <a:xfrm flipH="1">
            <a:off x="5184688" y="198884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971600" y="270892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list of available and allowed PLMN</a:t>
            </a:r>
          </a:p>
        </p:txBody>
      </p:sp>
      <p:cxnSp>
        <p:nvCxnSpPr>
          <p:cNvPr id="30" name="Straight Arrow Connector 29"/>
          <p:cNvCxnSpPr>
            <a:stCxn id="29" idx="3"/>
            <a:endCxn id="7" idx="1"/>
          </p:cNvCxnSpPr>
          <p:nvPr/>
        </p:nvCxnSpPr>
        <p:spPr>
          <a:xfrm>
            <a:off x="2699792" y="3068960"/>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940425" y="278092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PLMNs in USIM / ME</a:t>
            </a:r>
          </a:p>
        </p:txBody>
      </p:sp>
      <p:cxnSp>
        <p:nvCxnSpPr>
          <p:cNvPr id="37" name="Straight Arrow Connector 36"/>
          <p:cNvCxnSpPr>
            <a:stCxn id="36" idx="1"/>
            <a:endCxn id="7" idx="3"/>
          </p:cNvCxnSpPr>
          <p:nvPr/>
        </p:nvCxnSpPr>
        <p:spPr>
          <a:xfrm flipH="1">
            <a:off x="5184688" y="306896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971600" y="4797152"/>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Acquire ANDSF rules from HPLMN/VPLMN</a:t>
            </a:r>
          </a:p>
        </p:txBody>
      </p:sp>
      <p:cxnSp>
        <p:nvCxnSpPr>
          <p:cNvPr id="41" name="Straight Arrow Connector 40"/>
          <p:cNvCxnSpPr>
            <a:stCxn id="40" idx="3"/>
            <a:endCxn id="10" idx="1"/>
          </p:cNvCxnSpPr>
          <p:nvPr/>
        </p:nvCxnSpPr>
        <p:spPr>
          <a:xfrm>
            <a:off x="2699792" y="515719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940152" y="486916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Lists of ANDSF rules in ME</a:t>
            </a:r>
          </a:p>
        </p:txBody>
      </p:sp>
      <p:cxnSp>
        <p:nvCxnSpPr>
          <p:cNvPr id="45" name="Straight Arrow Connector 44"/>
          <p:cNvCxnSpPr>
            <a:stCxn id="44" idx="1"/>
            <a:endCxn id="10" idx="3"/>
          </p:cNvCxnSpPr>
          <p:nvPr/>
        </p:nvCxnSpPr>
        <p:spPr>
          <a:xfrm flipH="1">
            <a:off x="5184688" y="5157192"/>
            <a:ext cx="755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940425" y="378904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Credentials in USIM/ME</a:t>
            </a:r>
          </a:p>
        </p:txBody>
      </p:sp>
      <p:cxnSp>
        <p:nvCxnSpPr>
          <p:cNvPr id="50" name="Straight Arrow Connector 49"/>
          <p:cNvCxnSpPr>
            <a:stCxn id="49" idx="1"/>
            <a:endCxn id="8" idx="3"/>
          </p:cNvCxnSpPr>
          <p:nvPr/>
        </p:nvCxnSpPr>
        <p:spPr>
          <a:xfrm flipH="1">
            <a:off x="5184688" y="4077072"/>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971550" y="3789040"/>
            <a:ext cx="1728242"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Authentication process</a:t>
            </a:r>
          </a:p>
        </p:txBody>
      </p:sp>
      <p:cxnSp>
        <p:nvCxnSpPr>
          <p:cNvPr id="53" name="Straight Arrow Connector 52"/>
          <p:cNvCxnSpPr>
            <a:stCxn id="52" idx="3"/>
            <a:endCxn id="8" idx="1"/>
          </p:cNvCxnSpPr>
          <p:nvPr/>
        </p:nvCxnSpPr>
        <p:spPr>
          <a:xfrm>
            <a:off x="2699792" y="407707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419872" y="76470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UE Switch on</a:t>
            </a:r>
          </a:p>
        </p:txBody>
      </p:sp>
      <p:cxnSp>
        <p:nvCxnSpPr>
          <p:cNvPr id="67" name="Straight Arrow Connector 66"/>
          <p:cNvCxnSpPr>
            <a:stCxn id="65" idx="4"/>
            <a:endCxn id="6" idx="0"/>
          </p:cNvCxnSpPr>
          <p:nvPr/>
        </p:nvCxnSpPr>
        <p:spPr>
          <a:xfrm>
            <a:off x="4211960" y="1412776"/>
            <a:ext cx="62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419872" y="580526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selected</a:t>
            </a:r>
          </a:p>
        </p:txBody>
      </p:sp>
      <p:cxnSp>
        <p:nvCxnSpPr>
          <p:cNvPr id="69" name="Straight Arrow Connector 68"/>
          <p:cNvCxnSpPr>
            <a:stCxn id="10" idx="2"/>
            <a:endCxn id="68" idx="0"/>
          </p:cNvCxnSpPr>
          <p:nvPr/>
        </p:nvCxnSpPr>
        <p:spPr>
          <a:xfrm flipH="1">
            <a:off x="4211960" y="5517232"/>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bwMode="auto">
          <a:xfrm>
            <a:off x="457200" y="241980"/>
            <a:ext cx="6834188" cy="759505"/>
          </a:xfrm>
          <a:noFill/>
        </p:spPr>
        <p:txBody>
          <a:bodyPr/>
          <a:lstStyle/>
          <a:p>
            <a:r>
              <a:rPr lang="en-US" dirty="0" smtClean="0">
                <a:effectLst>
                  <a:outerShdw blurRad="38100" dist="38100" dir="2700000" algn="tl">
                    <a:srgbClr val="C0C0C0"/>
                  </a:outerShdw>
                </a:effectLst>
              </a:rPr>
              <a:t>Conclusion</a:t>
            </a:r>
            <a:endParaRPr lang="en-US" dirty="0">
              <a:effectLst>
                <a:outerShdw blurRad="38100" dist="38100" dir="2700000" algn="tl">
                  <a:srgbClr val="C0C0C0"/>
                </a:outerShdw>
              </a:effectLst>
            </a:endParaRPr>
          </a:p>
        </p:txBody>
      </p:sp>
      <p:sp>
        <p:nvSpPr>
          <p:cNvPr id="57347" name="Rectangle 3"/>
          <p:cNvSpPr>
            <a:spLocks noGrp="1"/>
          </p:cNvSpPr>
          <p:nvPr>
            <p:ph type="body" idx="1"/>
          </p:nvPr>
        </p:nvSpPr>
        <p:spPr>
          <a:xfrm>
            <a:off x="457200" y="1164771"/>
            <a:ext cx="8229600" cy="4961393"/>
          </a:xfrm>
        </p:spPr>
        <p:txBody>
          <a:bodyPr/>
          <a:lstStyle/>
          <a:p>
            <a:r>
              <a:rPr lang="en-US" sz="2400" dirty="0"/>
              <a:t> </a:t>
            </a:r>
            <a:r>
              <a:rPr lang="en-US" sz="2400" dirty="0" smtClean="0"/>
              <a:t> There are many configuration information available in the UE to order known WSIDs</a:t>
            </a:r>
          </a:p>
          <a:p>
            <a:r>
              <a:rPr lang="en-US" sz="2400" dirty="0" smtClean="0"/>
              <a:t> Main principles of WLAN NS are: </a:t>
            </a:r>
          </a:p>
          <a:p>
            <a:pPr lvl="1"/>
            <a:r>
              <a:rPr lang="en-US" sz="2000" dirty="0" smtClean="0"/>
              <a:t>The operator has the choice to use whether a UICC or ME based configuration to prioritize the WLAN Network Selection</a:t>
            </a:r>
          </a:p>
          <a:p>
            <a:pPr lvl="1"/>
            <a:r>
              <a:rPr lang="en-US" sz="2000" dirty="0" smtClean="0"/>
              <a:t>The operator may choose not to configure the UICC with WLAN Network Selection information thus give priority to the ME/ANDSF based information</a:t>
            </a:r>
            <a:endParaRPr lang="en-US" sz="2000" dirty="0"/>
          </a:p>
          <a:p>
            <a:r>
              <a:rPr lang="en-US" dirty="0" smtClean="0"/>
              <a:t> </a:t>
            </a:r>
            <a:r>
              <a:rPr lang="en-US" sz="2400" dirty="0" smtClean="0"/>
              <a:t>It is a natural process to improve WLAN NS to take into account new contextual information from the AP</a:t>
            </a:r>
          </a:p>
          <a:p>
            <a:pPr lvl="1"/>
            <a:r>
              <a:rPr lang="en-US" sz="2000" dirty="0" smtClean="0"/>
              <a:t>But this can be done also via UICC/ME configuration</a:t>
            </a:r>
          </a:p>
          <a:p>
            <a:pPr lvl="1"/>
            <a:r>
              <a:rPr lang="en-US" sz="2000" dirty="0" smtClean="0"/>
              <a:t>Shall allow the operator to choose whether to use a UICC or ME based configuration</a:t>
            </a:r>
          </a:p>
          <a:p>
            <a:endParaRPr lang="en-US" sz="2400" dirty="0"/>
          </a:p>
          <a:p>
            <a:pPr>
              <a:buNone/>
            </a:pPr>
            <a:endParaRPr lang="en-US"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2915816" y="4653136"/>
            <a:ext cx="2592288" cy="1008112"/>
          </a:xfrm>
          <a:prstGeom prst="rect">
            <a:avLst/>
          </a:prstGeom>
          <a:solidFill>
            <a:schemeClr val="accent5">
              <a:lumMod val="20000"/>
              <a:lumOff val="80000"/>
            </a:schemeClr>
          </a:solidFill>
          <a:ln>
            <a:solidFill>
              <a:schemeClr val="bg1">
                <a:lumMod val="75000"/>
              </a:schemeClr>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34" name="Rectangle 33"/>
          <p:cNvSpPr/>
          <p:nvPr/>
        </p:nvSpPr>
        <p:spPr>
          <a:xfrm>
            <a:off x="2915816" y="1484784"/>
            <a:ext cx="2592288" cy="3096344"/>
          </a:xfrm>
          <a:prstGeom prst="rect">
            <a:avLst/>
          </a:prstGeom>
          <a:solidFill>
            <a:srgbClr val="FFFF00"/>
          </a:solidFill>
          <a:ln>
            <a:solidFill>
              <a:schemeClr val="bg1">
                <a:lumMod val="75000"/>
              </a:schemeClr>
            </a:solidFill>
            <a:prstDash val="lg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5" name="Title 4"/>
          <p:cNvSpPr>
            <a:spLocks noGrp="1"/>
          </p:cNvSpPr>
          <p:nvPr>
            <p:ph type="title"/>
          </p:nvPr>
        </p:nvSpPr>
        <p:spPr>
          <a:xfrm>
            <a:off x="107348" y="69888"/>
            <a:ext cx="7164309" cy="550800"/>
          </a:xfrm>
        </p:spPr>
        <p:txBody>
          <a:bodyPr>
            <a:noAutofit/>
          </a:bodyPr>
          <a:lstStyle/>
          <a:p>
            <a:r>
              <a:rPr lang="en-US" sz="2400" dirty="0" smtClean="0"/>
              <a:t>WLAN Network Selection: A multiple steps process</a:t>
            </a:r>
            <a:endParaRPr lang="en-US" sz="2400" dirty="0"/>
          </a:p>
        </p:txBody>
      </p:sp>
      <p:sp>
        <p:nvSpPr>
          <p:cNvPr id="6" name="Rectangle 5"/>
          <p:cNvSpPr/>
          <p:nvPr/>
        </p:nvSpPr>
        <p:spPr>
          <a:xfrm>
            <a:off x="3240472" y="162880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WSIDs</a:t>
            </a:r>
          </a:p>
        </p:txBody>
      </p:sp>
      <p:sp>
        <p:nvSpPr>
          <p:cNvPr id="7" name="Rectangle 6"/>
          <p:cNvSpPr/>
          <p:nvPr/>
        </p:nvSpPr>
        <p:spPr>
          <a:xfrm>
            <a:off x="3240472" y="270892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PLMNs</a:t>
            </a:r>
          </a:p>
        </p:txBody>
      </p:sp>
      <p:sp>
        <p:nvSpPr>
          <p:cNvPr id="8" name="Rectangle 7"/>
          <p:cNvSpPr/>
          <p:nvPr/>
        </p:nvSpPr>
        <p:spPr>
          <a:xfrm>
            <a:off x="3240472" y="3717032"/>
            <a:ext cx="1944216" cy="720080"/>
          </a:xfrm>
          <a:prstGeom prst="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rgbClr val="000000"/>
                </a:solidFill>
              </a:rPr>
              <a:t>Authenticate to “Network”</a:t>
            </a:r>
          </a:p>
        </p:txBody>
      </p:sp>
      <p:sp>
        <p:nvSpPr>
          <p:cNvPr id="10" name="Rectangle 9"/>
          <p:cNvSpPr/>
          <p:nvPr/>
        </p:nvSpPr>
        <p:spPr>
          <a:xfrm>
            <a:off x="3240472" y="4797152"/>
            <a:ext cx="1944216" cy="720080"/>
          </a:xfrm>
          <a:prstGeom prst="rect">
            <a:avLst/>
          </a:prstGeom>
          <a:noFill/>
          <a:ln>
            <a:solidFill>
              <a:srgbClr val="FA821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Find Active ANDSF Rule and Apply</a:t>
            </a:r>
          </a:p>
        </p:txBody>
      </p:sp>
      <p:cxnSp>
        <p:nvCxnSpPr>
          <p:cNvPr id="12" name="Straight Arrow Connector 11"/>
          <p:cNvCxnSpPr>
            <a:stCxn id="6" idx="2"/>
            <a:endCxn id="7" idx="0"/>
          </p:cNvCxnSpPr>
          <p:nvPr/>
        </p:nvCxnSpPr>
        <p:spPr>
          <a:xfrm>
            <a:off x="4212580" y="23488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4212580" y="34290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10" idx="0"/>
          </p:cNvCxnSpPr>
          <p:nvPr/>
        </p:nvCxnSpPr>
        <p:spPr>
          <a:xfrm>
            <a:off x="4212580" y="443711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71550" y="1700808"/>
            <a:ext cx="1728788"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Scan of SSIDs</a:t>
            </a:r>
          </a:p>
        </p:txBody>
      </p:sp>
      <p:cxnSp>
        <p:nvCxnSpPr>
          <p:cNvPr id="21" name="Straight Arrow Connector 20"/>
          <p:cNvCxnSpPr>
            <a:stCxn id="19" idx="3"/>
            <a:endCxn id="6" idx="1"/>
          </p:cNvCxnSpPr>
          <p:nvPr/>
        </p:nvCxnSpPr>
        <p:spPr>
          <a:xfrm>
            <a:off x="2700338" y="1988840"/>
            <a:ext cx="5401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5940425" y="170080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WSIDs in USIM / ME</a:t>
            </a:r>
          </a:p>
        </p:txBody>
      </p:sp>
      <p:cxnSp>
        <p:nvCxnSpPr>
          <p:cNvPr id="25" name="Straight Arrow Connector 24"/>
          <p:cNvCxnSpPr>
            <a:stCxn id="24" idx="1"/>
            <a:endCxn id="6" idx="3"/>
          </p:cNvCxnSpPr>
          <p:nvPr/>
        </p:nvCxnSpPr>
        <p:spPr>
          <a:xfrm flipH="1">
            <a:off x="5184688" y="198884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971600" y="270892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list of available and allowed PLMN</a:t>
            </a:r>
          </a:p>
        </p:txBody>
      </p:sp>
      <p:cxnSp>
        <p:nvCxnSpPr>
          <p:cNvPr id="30" name="Straight Arrow Connector 29"/>
          <p:cNvCxnSpPr>
            <a:stCxn id="29" idx="3"/>
            <a:endCxn id="7" idx="1"/>
          </p:cNvCxnSpPr>
          <p:nvPr/>
        </p:nvCxnSpPr>
        <p:spPr>
          <a:xfrm>
            <a:off x="2699792" y="3068960"/>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940425" y="278092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PLMNs in USIM / ME</a:t>
            </a:r>
          </a:p>
        </p:txBody>
      </p:sp>
      <p:cxnSp>
        <p:nvCxnSpPr>
          <p:cNvPr id="37" name="Straight Arrow Connector 36"/>
          <p:cNvCxnSpPr>
            <a:stCxn id="36" idx="1"/>
            <a:endCxn id="7" idx="3"/>
          </p:cNvCxnSpPr>
          <p:nvPr/>
        </p:nvCxnSpPr>
        <p:spPr>
          <a:xfrm flipH="1">
            <a:off x="5184688" y="306896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971600" y="4797152"/>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ANDSF rules from HPLMN/VPLMN</a:t>
            </a:r>
          </a:p>
        </p:txBody>
      </p:sp>
      <p:cxnSp>
        <p:nvCxnSpPr>
          <p:cNvPr id="41" name="Straight Arrow Connector 40"/>
          <p:cNvCxnSpPr>
            <a:stCxn id="40" idx="3"/>
            <a:endCxn id="10" idx="1"/>
          </p:cNvCxnSpPr>
          <p:nvPr/>
        </p:nvCxnSpPr>
        <p:spPr>
          <a:xfrm>
            <a:off x="2699792" y="515719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940152" y="486916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ANDSF rules in ME</a:t>
            </a:r>
          </a:p>
        </p:txBody>
      </p:sp>
      <p:cxnSp>
        <p:nvCxnSpPr>
          <p:cNvPr id="45" name="Straight Arrow Connector 44"/>
          <p:cNvCxnSpPr>
            <a:stCxn id="44" idx="1"/>
            <a:endCxn id="10" idx="3"/>
          </p:cNvCxnSpPr>
          <p:nvPr/>
        </p:nvCxnSpPr>
        <p:spPr>
          <a:xfrm flipH="1">
            <a:off x="5184688" y="5157192"/>
            <a:ext cx="755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940425" y="3789040"/>
            <a:ext cx="1801440" cy="576064"/>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00000"/>
                </a:solidFill>
              </a:rPr>
              <a:t>Credentials in USIM / ME</a:t>
            </a:r>
          </a:p>
        </p:txBody>
      </p:sp>
      <p:cxnSp>
        <p:nvCxnSpPr>
          <p:cNvPr id="50" name="Straight Arrow Connector 49"/>
          <p:cNvCxnSpPr>
            <a:stCxn id="49" idx="1"/>
            <a:endCxn id="8" idx="3"/>
          </p:cNvCxnSpPr>
          <p:nvPr/>
        </p:nvCxnSpPr>
        <p:spPr>
          <a:xfrm flipH="1">
            <a:off x="5184688" y="4077072"/>
            <a:ext cx="755737" cy="0"/>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971550" y="3789040"/>
            <a:ext cx="1728242" cy="576064"/>
          </a:xfrm>
          <a:prstGeom prst="roundRect">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rgbClr val="000000"/>
                </a:solidFill>
              </a:rPr>
              <a:t>Authentication process</a:t>
            </a:r>
          </a:p>
        </p:txBody>
      </p:sp>
      <p:cxnSp>
        <p:nvCxnSpPr>
          <p:cNvPr id="53" name="Straight Arrow Connector 52"/>
          <p:cNvCxnSpPr>
            <a:stCxn id="52" idx="3"/>
            <a:endCxn id="8" idx="1"/>
          </p:cNvCxnSpPr>
          <p:nvPr/>
        </p:nvCxnSpPr>
        <p:spPr>
          <a:xfrm>
            <a:off x="2699792" y="4077072"/>
            <a:ext cx="540680" cy="0"/>
          </a:xfrm>
          <a:prstGeom prst="straightConnector1">
            <a:avLst/>
          </a:prstGeom>
          <a:ln>
            <a:solidFill>
              <a:schemeClr val="bg2">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419872" y="692696"/>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UE Switch on</a:t>
            </a:r>
          </a:p>
        </p:txBody>
      </p:sp>
      <p:cxnSp>
        <p:nvCxnSpPr>
          <p:cNvPr id="67" name="Straight Arrow Connector 66"/>
          <p:cNvCxnSpPr>
            <a:stCxn id="65" idx="4"/>
            <a:endCxn id="6" idx="0"/>
          </p:cNvCxnSpPr>
          <p:nvPr/>
        </p:nvCxnSpPr>
        <p:spPr>
          <a:xfrm>
            <a:off x="4211960" y="1340768"/>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419872" y="580526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selected</a:t>
            </a:r>
          </a:p>
        </p:txBody>
      </p:sp>
      <p:cxnSp>
        <p:nvCxnSpPr>
          <p:cNvPr id="69" name="Straight Arrow Connector 68"/>
          <p:cNvCxnSpPr>
            <a:stCxn id="10" idx="2"/>
            <a:endCxn id="68" idx="0"/>
          </p:cNvCxnSpPr>
          <p:nvPr/>
        </p:nvCxnSpPr>
        <p:spPr>
          <a:xfrm flipH="1">
            <a:off x="4211960" y="5517232"/>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5" name="Line Callout 2 34"/>
          <p:cNvSpPr/>
          <p:nvPr/>
        </p:nvSpPr>
        <p:spPr>
          <a:xfrm>
            <a:off x="7595890" y="836712"/>
            <a:ext cx="1440160" cy="504056"/>
          </a:xfrm>
          <a:prstGeom prst="borderCallout2">
            <a:avLst>
              <a:gd name="adj1" fmla="val 68324"/>
              <a:gd name="adj2" fmla="val -8333"/>
              <a:gd name="adj3" fmla="val 77040"/>
              <a:gd name="adj4" fmla="val -76727"/>
              <a:gd name="adj5" fmla="val 128025"/>
              <a:gd name="adj6" fmla="val -146196"/>
            </a:avLst>
          </a:prstGeom>
          <a:solidFill>
            <a:srgbClr val="FFFF00"/>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Mandatory steps</a:t>
            </a:r>
          </a:p>
        </p:txBody>
      </p:sp>
      <p:sp>
        <p:nvSpPr>
          <p:cNvPr id="39" name="Line Callout 2 38"/>
          <p:cNvSpPr/>
          <p:nvPr/>
        </p:nvSpPr>
        <p:spPr>
          <a:xfrm>
            <a:off x="7595890" y="5661248"/>
            <a:ext cx="1440160" cy="504056"/>
          </a:xfrm>
          <a:prstGeom prst="borderCallout2">
            <a:avLst>
              <a:gd name="adj1" fmla="val 68324"/>
              <a:gd name="adj2" fmla="val -8333"/>
              <a:gd name="adj3" fmla="val 64783"/>
              <a:gd name="adj4" fmla="val -69863"/>
              <a:gd name="adj5" fmla="val 549"/>
              <a:gd name="adj6" fmla="val -145339"/>
            </a:avLst>
          </a:prstGeom>
          <a:solidFill>
            <a:schemeClr val="accent5">
              <a:lumMod val="20000"/>
              <a:lumOff val="8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Optional</a:t>
            </a:r>
          </a:p>
          <a:p>
            <a:pPr algn="ctr"/>
            <a:r>
              <a:rPr lang="en-US" sz="1600" dirty="0" smtClean="0">
                <a:solidFill>
                  <a:schemeClr val="tx1"/>
                </a:solidFill>
              </a:rPr>
              <a:t>step</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251520" y="1484784"/>
            <a:ext cx="8064896" cy="1008112"/>
          </a:xfrm>
          <a:prstGeom prst="roundRect">
            <a:avLst/>
          </a:prstGeom>
          <a:solidFill>
            <a:schemeClr val="tx2"/>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5" name="Title 4"/>
          <p:cNvSpPr>
            <a:spLocks noGrp="1"/>
          </p:cNvSpPr>
          <p:nvPr>
            <p:ph type="title"/>
          </p:nvPr>
        </p:nvSpPr>
        <p:spPr>
          <a:xfrm>
            <a:off x="107348" y="141896"/>
            <a:ext cx="7109881" cy="550800"/>
          </a:xfrm>
        </p:spPr>
        <p:txBody>
          <a:bodyPr>
            <a:normAutofit fontScale="90000"/>
          </a:bodyPr>
          <a:lstStyle/>
          <a:p>
            <a:r>
              <a:rPr lang="en-US" dirty="0" smtClean="0"/>
              <a:t>WLAN Network Selection: WSID Ordering</a:t>
            </a:r>
            <a:endParaRPr lang="en-US" dirty="0"/>
          </a:p>
        </p:txBody>
      </p:sp>
      <p:sp>
        <p:nvSpPr>
          <p:cNvPr id="6" name="Rectangle 5"/>
          <p:cNvSpPr/>
          <p:nvPr/>
        </p:nvSpPr>
        <p:spPr>
          <a:xfrm>
            <a:off x="3240472" y="162880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Generate Ordered list of WSIDs</a:t>
            </a:r>
          </a:p>
        </p:txBody>
      </p:sp>
      <p:sp>
        <p:nvSpPr>
          <p:cNvPr id="7" name="Rectangle 6"/>
          <p:cNvSpPr/>
          <p:nvPr/>
        </p:nvSpPr>
        <p:spPr>
          <a:xfrm>
            <a:off x="3240472" y="270892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PLMNs</a:t>
            </a:r>
          </a:p>
        </p:txBody>
      </p:sp>
      <p:sp>
        <p:nvSpPr>
          <p:cNvPr id="8" name="Rectangle 7"/>
          <p:cNvSpPr/>
          <p:nvPr/>
        </p:nvSpPr>
        <p:spPr>
          <a:xfrm>
            <a:off x="3240472" y="3717032"/>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Authenticate to “Network”</a:t>
            </a:r>
          </a:p>
        </p:txBody>
      </p:sp>
      <p:sp>
        <p:nvSpPr>
          <p:cNvPr id="10" name="Rectangle 9"/>
          <p:cNvSpPr/>
          <p:nvPr/>
        </p:nvSpPr>
        <p:spPr>
          <a:xfrm>
            <a:off x="3240472" y="4797152"/>
            <a:ext cx="1944216" cy="720080"/>
          </a:xfrm>
          <a:prstGeom prst="rect">
            <a:avLst/>
          </a:prstGeom>
          <a:noFill/>
          <a:ln>
            <a:solidFill>
              <a:srgbClr val="FA821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Find Active ANDSF Rule and Apply</a:t>
            </a:r>
          </a:p>
        </p:txBody>
      </p:sp>
      <p:cxnSp>
        <p:nvCxnSpPr>
          <p:cNvPr id="12" name="Straight Arrow Connector 11"/>
          <p:cNvCxnSpPr>
            <a:stCxn id="6" idx="2"/>
            <a:endCxn id="7" idx="0"/>
          </p:cNvCxnSpPr>
          <p:nvPr/>
        </p:nvCxnSpPr>
        <p:spPr>
          <a:xfrm>
            <a:off x="4212580" y="23488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4212580" y="34290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10" idx="0"/>
          </p:cNvCxnSpPr>
          <p:nvPr/>
        </p:nvCxnSpPr>
        <p:spPr>
          <a:xfrm>
            <a:off x="4212580" y="443711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71550" y="1700808"/>
            <a:ext cx="1728788"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Scan of SSIDs</a:t>
            </a:r>
          </a:p>
        </p:txBody>
      </p:sp>
      <p:cxnSp>
        <p:nvCxnSpPr>
          <p:cNvPr id="21" name="Straight Arrow Connector 20"/>
          <p:cNvCxnSpPr>
            <a:stCxn id="19" idx="3"/>
            <a:endCxn id="6" idx="1"/>
          </p:cNvCxnSpPr>
          <p:nvPr/>
        </p:nvCxnSpPr>
        <p:spPr>
          <a:xfrm>
            <a:off x="2700338" y="1988840"/>
            <a:ext cx="5401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5940425" y="170080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Lists of WSIDs in USIM / ME</a:t>
            </a:r>
          </a:p>
        </p:txBody>
      </p:sp>
      <p:cxnSp>
        <p:nvCxnSpPr>
          <p:cNvPr id="25" name="Straight Arrow Connector 24"/>
          <p:cNvCxnSpPr>
            <a:stCxn id="24" idx="1"/>
            <a:endCxn id="6" idx="3"/>
          </p:cNvCxnSpPr>
          <p:nvPr/>
        </p:nvCxnSpPr>
        <p:spPr>
          <a:xfrm flipH="1">
            <a:off x="5184688" y="198884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971600" y="270892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list of available and allowed PLMN</a:t>
            </a:r>
          </a:p>
        </p:txBody>
      </p:sp>
      <p:cxnSp>
        <p:nvCxnSpPr>
          <p:cNvPr id="30" name="Straight Arrow Connector 29"/>
          <p:cNvCxnSpPr>
            <a:stCxn id="29" idx="3"/>
            <a:endCxn id="7" idx="1"/>
          </p:cNvCxnSpPr>
          <p:nvPr/>
        </p:nvCxnSpPr>
        <p:spPr>
          <a:xfrm>
            <a:off x="2699792" y="3068960"/>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940425" y="278092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PLMNs in USIM / ME</a:t>
            </a:r>
          </a:p>
        </p:txBody>
      </p:sp>
      <p:cxnSp>
        <p:nvCxnSpPr>
          <p:cNvPr id="37" name="Straight Arrow Connector 36"/>
          <p:cNvCxnSpPr>
            <a:stCxn id="36" idx="1"/>
            <a:endCxn id="7" idx="3"/>
          </p:cNvCxnSpPr>
          <p:nvPr/>
        </p:nvCxnSpPr>
        <p:spPr>
          <a:xfrm flipH="1">
            <a:off x="5184688" y="306896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971600" y="4797152"/>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ANDSF rules from HPLMN/VPLMN</a:t>
            </a:r>
          </a:p>
        </p:txBody>
      </p:sp>
      <p:cxnSp>
        <p:nvCxnSpPr>
          <p:cNvPr id="41" name="Straight Arrow Connector 40"/>
          <p:cNvCxnSpPr>
            <a:stCxn id="40" idx="3"/>
            <a:endCxn id="10" idx="1"/>
          </p:cNvCxnSpPr>
          <p:nvPr/>
        </p:nvCxnSpPr>
        <p:spPr>
          <a:xfrm>
            <a:off x="2699792" y="515719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940152" y="486916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ANDSF rules in ME</a:t>
            </a:r>
          </a:p>
        </p:txBody>
      </p:sp>
      <p:cxnSp>
        <p:nvCxnSpPr>
          <p:cNvPr id="45" name="Straight Arrow Connector 44"/>
          <p:cNvCxnSpPr>
            <a:stCxn id="44" idx="1"/>
            <a:endCxn id="10" idx="3"/>
          </p:cNvCxnSpPr>
          <p:nvPr/>
        </p:nvCxnSpPr>
        <p:spPr>
          <a:xfrm flipH="1">
            <a:off x="5184688" y="5157192"/>
            <a:ext cx="755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940425" y="378904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Credentials in USIM/ME</a:t>
            </a:r>
          </a:p>
        </p:txBody>
      </p:sp>
      <p:cxnSp>
        <p:nvCxnSpPr>
          <p:cNvPr id="50" name="Straight Arrow Connector 49"/>
          <p:cNvCxnSpPr>
            <a:stCxn id="49" idx="1"/>
            <a:endCxn id="8" idx="3"/>
          </p:cNvCxnSpPr>
          <p:nvPr/>
        </p:nvCxnSpPr>
        <p:spPr>
          <a:xfrm flipH="1">
            <a:off x="5184688" y="4077072"/>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971550" y="3789040"/>
            <a:ext cx="1728242"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Authentication process</a:t>
            </a:r>
          </a:p>
        </p:txBody>
      </p:sp>
      <p:cxnSp>
        <p:nvCxnSpPr>
          <p:cNvPr id="53" name="Straight Arrow Connector 52"/>
          <p:cNvCxnSpPr>
            <a:stCxn id="52" idx="3"/>
            <a:endCxn id="8" idx="1"/>
          </p:cNvCxnSpPr>
          <p:nvPr/>
        </p:nvCxnSpPr>
        <p:spPr>
          <a:xfrm>
            <a:off x="2699792" y="407707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419872" y="76470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UE Switch on</a:t>
            </a:r>
          </a:p>
        </p:txBody>
      </p:sp>
      <p:cxnSp>
        <p:nvCxnSpPr>
          <p:cNvPr id="67" name="Straight Arrow Connector 66"/>
          <p:cNvCxnSpPr>
            <a:stCxn id="65" idx="4"/>
            <a:endCxn id="6" idx="0"/>
          </p:cNvCxnSpPr>
          <p:nvPr/>
        </p:nvCxnSpPr>
        <p:spPr>
          <a:xfrm>
            <a:off x="4211960" y="1412776"/>
            <a:ext cx="62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419872" y="580526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selected</a:t>
            </a:r>
          </a:p>
        </p:txBody>
      </p:sp>
      <p:cxnSp>
        <p:nvCxnSpPr>
          <p:cNvPr id="69" name="Straight Arrow Connector 68"/>
          <p:cNvCxnSpPr>
            <a:stCxn id="10" idx="2"/>
            <a:endCxn id="68" idx="0"/>
          </p:cNvCxnSpPr>
          <p:nvPr/>
        </p:nvCxnSpPr>
        <p:spPr>
          <a:xfrm flipH="1">
            <a:off x="4211960" y="5517232"/>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63286" y="44624"/>
            <a:ext cx="7043057" cy="550800"/>
          </a:xfrm>
        </p:spPr>
        <p:txBody>
          <a:bodyPr>
            <a:noAutofit/>
          </a:bodyPr>
          <a:lstStyle/>
          <a:p>
            <a:r>
              <a:rPr lang="en-US" sz="2400" dirty="0" smtClean="0"/>
              <a:t>Ordering of available WSIDs for PLMN Discovery</a:t>
            </a:r>
            <a:endParaRPr lang="en-US" sz="2400" dirty="0"/>
          </a:p>
        </p:txBody>
      </p:sp>
      <p:sp>
        <p:nvSpPr>
          <p:cNvPr id="6" name="Rounded Rectangle 5"/>
          <p:cNvSpPr/>
          <p:nvPr/>
        </p:nvSpPr>
        <p:spPr>
          <a:xfrm>
            <a:off x="828204" y="1268760"/>
            <a:ext cx="4032448" cy="534253"/>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WLAN UE scanning procedure </a:t>
            </a:r>
          </a:p>
          <a:p>
            <a:pPr algn="ctr"/>
            <a:r>
              <a:rPr lang="en-US" sz="1400" dirty="0" smtClean="0">
                <a:solidFill>
                  <a:schemeClr val="tx1"/>
                </a:solidFill>
              </a:rPr>
              <a:t>To find available WSIDs</a:t>
            </a:r>
          </a:p>
        </p:txBody>
      </p:sp>
      <p:sp>
        <p:nvSpPr>
          <p:cNvPr id="9" name="Oval 8"/>
          <p:cNvSpPr/>
          <p:nvPr/>
        </p:nvSpPr>
        <p:spPr>
          <a:xfrm>
            <a:off x="2304058" y="2924944"/>
            <a:ext cx="1080740" cy="576064"/>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smtClean="0">
                <a:solidFill>
                  <a:schemeClr val="tx1"/>
                </a:solidFill>
              </a:rPr>
              <a:t>Ordering WSIDs</a:t>
            </a:r>
          </a:p>
        </p:txBody>
      </p:sp>
      <p:cxnSp>
        <p:nvCxnSpPr>
          <p:cNvPr id="11" name="Straight Arrow Connector 10"/>
          <p:cNvCxnSpPr>
            <a:stCxn id="6" idx="2"/>
            <a:endCxn id="9" idx="0"/>
          </p:cNvCxnSpPr>
          <p:nvPr/>
        </p:nvCxnSpPr>
        <p:spPr>
          <a:xfrm>
            <a:off x="2844428" y="1803013"/>
            <a:ext cx="0" cy="112193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572001" y="1988840"/>
            <a:ext cx="4464050" cy="2462213"/>
          </a:xfrm>
          <a:prstGeom prst="rect">
            <a:avLst/>
          </a:prstGeom>
          <a:solidFill>
            <a:srgbClr val="FECE1B"/>
          </a:solidFill>
          <a:ln>
            <a:solidFill>
              <a:srgbClr val="FA821E"/>
            </a:solidFill>
          </a:ln>
        </p:spPr>
        <p:txBody>
          <a:bodyPr wrap="square" rtlCol="0">
            <a:spAutoFit/>
          </a:bodyPr>
          <a:lstStyle/>
          <a:p>
            <a:r>
              <a:rPr lang="en-US" sz="1400" dirty="0" smtClean="0"/>
              <a:t>Priority Order data file in USIM (DF WLAN in 31.102):</a:t>
            </a:r>
          </a:p>
          <a:p>
            <a:pPr>
              <a:buFontTx/>
              <a:buChar char="-"/>
            </a:pPr>
            <a:r>
              <a:rPr lang="en-US" sz="1400" dirty="0" smtClean="0"/>
              <a:t>Home I-WLAN Specific Identifier list</a:t>
            </a:r>
          </a:p>
          <a:p>
            <a:pPr>
              <a:buFontTx/>
              <a:buChar char="-"/>
            </a:pPr>
            <a:r>
              <a:rPr lang="en-US" sz="1400" dirty="0" smtClean="0"/>
              <a:t>User Controlled WLAN Specific Identifier list</a:t>
            </a:r>
          </a:p>
          <a:p>
            <a:pPr>
              <a:buFontTx/>
              <a:buChar char="-"/>
            </a:pPr>
            <a:r>
              <a:rPr lang="en-US" sz="1400" dirty="0" smtClean="0"/>
              <a:t>Operator Controlled WLAN Specific Identifier list</a:t>
            </a:r>
          </a:p>
          <a:p>
            <a:endParaRPr lang="en-US" sz="1400" dirty="0" smtClean="0"/>
          </a:p>
          <a:p>
            <a:r>
              <a:rPr lang="en-US" sz="1400" dirty="0" smtClean="0"/>
              <a:t>Priority Order data file in ME (I-WLAN MO in 24.235):</a:t>
            </a:r>
          </a:p>
          <a:p>
            <a:pPr>
              <a:buFontTx/>
              <a:buChar char="-"/>
            </a:pPr>
            <a:r>
              <a:rPr lang="en-US" sz="1400" dirty="0" smtClean="0"/>
              <a:t>Home I-WLAN Specific Identifier list</a:t>
            </a:r>
          </a:p>
          <a:p>
            <a:pPr>
              <a:buFontTx/>
              <a:buChar char="-"/>
            </a:pPr>
            <a:r>
              <a:rPr lang="en-US" sz="1400" dirty="0" smtClean="0"/>
              <a:t>User Controlled WLAN Specific Identifier list</a:t>
            </a:r>
          </a:p>
          <a:p>
            <a:pPr>
              <a:buFontTx/>
              <a:buChar char="-"/>
            </a:pPr>
            <a:r>
              <a:rPr lang="en-US" sz="1400" dirty="0" smtClean="0"/>
              <a:t>Operator Controlled WLAN Specific Identifier list</a:t>
            </a:r>
          </a:p>
          <a:p>
            <a:endParaRPr lang="en-US" sz="1400" dirty="0" smtClean="0"/>
          </a:p>
          <a:p>
            <a:pPr>
              <a:buFontTx/>
              <a:buChar char="-"/>
            </a:pPr>
            <a:r>
              <a:rPr lang="en-US" sz="1400" dirty="0" smtClean="0"/>
              <a:t>Other WSIDs supporting 3GPP-WLAN interworking</a:t>
            </a:r>
          </a:p>
        </p:txBody>
      </p:sp>
      <p:cxnSp>
        <p:nvCxnSpPr>
          <p:cNvPr id="14" name="Straight Arrow Connector 13"/>
          <p:cNvCxnSpPr>
            <a:stCxn id="12" idx="1"/>
            <a:endCxn id="9" idx="6"/>
          </p:cNvCxnSpPr>
          <p:nvPr/>
        </p:nvCxnSpPr>
        <p:spPr>
          <a:xfrm flipH="1" flipV="1">
            <a:off x="3384798" y="3212976"/>
            <a:ext cx="1187203" cy="697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9" idx="4"/>
            <a:endCxn id="43" idx="0"/>
          </p:cNvCxnSpPr>
          <p:nvPr/>
        </p:nvCxnSpPr>
        <p:spPr>
          <a:xfrm flipH="1">
            <a:off x="2843808" y="3501008"/>
            <a:ext cx="620" cy="119393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3" name="Rounded Rectangle 42"/>
          <p:cNvSpPr/>
          <p:nvPr/>
        </p:nvSpPr>
        <p:spPr>
          <a:xfrm>
            <a:off x="827584" y="4694947"/>
            <a:ext cx="4032448" cy="534253"/>
          </a:xfrm>
          <a:prstGeom prst="round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PLMN for each WSID in priority order</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323529" y="1124744"/>
            <a:ext cx="8450584" cy="4970056"/>
          </a:xfrm>
        </p:spPr>
        <p:txBody>
          <a:bodyPr>
            <a:normAutofit lnSpcReduction="10000"/>
          </a:bodyPr>
          <a:lstStyle/>
          <a:p>
            <a:r>
              <a:rPr lang="en-US" sz="1800" dirty="0" smtClean="0">
                <a:solidFill>
                  <a:srgbClr val="FA821E"/>
                </a:solidFill>
              </a:rPr>
              <a:t>HPLMN Direct Access Indicator (WLAN UE may attempt to select HPLMN via WLANs that support non IEEE 802.1x authentication mechanism)</a:t>
            </a:r>
          </a:p>
          <a:p>
            <a:r>
              <a:rPr lang="en-US" sz="1800" dirty="0" smtClean="0">
                <a:solidFill>
                  <a:srgbClr val="FA821E"/>
                </a:solidFill>
              </a:rPr>
              <a:t>Home I-WLAN Specific Identifier List (WSIDs related to I-WLANs that have direct relationship with the HPLMN)</a:t>
            </a:r>
          </a:p>
          <a:p>
            <a:r>
              <a:rPr lang="en-US" sz="1800" dirty="0" smtClean="0">
                <a:solidFill>
                  <a:srgbClr val="FA821E"/>
                </a:solidFill>
              </a:rPr>
              <a:t>User Controlled WLAN Specific Identifier list (WSIDs)</a:t>
            </a:r>
          </a:p>
          <a:p>
            <a:r>
              <a:rPr lang="en-US" sz="1800" dirty="0" smtClean="0">
                <a:solidFill>
                  <a:srgbClr val="FA821E"/>
                </a:solidFill>
              </a:rPr>
              <a:t>Operator Controlled WLAN Specific Identifier list (WSIDs)</a:t>
            </a:r>
          </a:p>
          <a:p>
            <a:endParaRPr lang="en-US" sz="1800" dirty="0" smtClean="0"/>
          </a:p>
          <a:p>
            <a:r>
              <a:rPr lang="en-US" sz="1800" dirty="0" smtClean="0"/>
              <a:t>Pseudonym (format specified in 33.234)</a:t>
            </a:r>
          </a:p>
          <a:p>
            <a:r>
              <a:rPr lang="en-US" sz="1800" dirty="0" smtClean="0"/>
              <a:t>Re-authentication identity</a:t>
            </a:r>
          </a:p>
          <a:p>
            <a:r>
              <a:rPr lang="en-US" sz="1800" dirty="0" smtClean="0"/>
              <a:t>I-WLAN Equivalent HPLMN </a:t>
            </a:r>
            <a:r>
              <a:rPr lang="en-US" sz="1800" dirty="0" smtClean="0">
                <a:solidFill>
                  <a:srgbClr val="FA821E"/>
                </a:solidFill>
              </a:rPr>
              <a:t>Presentation Indication </a:t>
            </a:r>
            <a:r>
              <a:rPr lang="en-US" sz="1800" dirty="0" smtClean="0"/>
              <a:t>(presentation of highest priority EHPLMN or all EHPLMNs to user)</a:t>
            </a:r>
          </a:p>
          <a:p>
            <a:r>
              <a:rPr lang="en-US" sz="1800" dirty="0" smtClean="0"/>
              <a:t>I-WLAN HPLMN </a:t>
            </a:r>
            <a:r>
              <a:rPr lang="en-US" sz="1800" dirty="0" smtClean="0">
                <a:solidFill>
                  <a:srgbClr val="FA821E"/>
                </a:solidFill>
              </a:rPr>
              <a:t>Priority Indication </a:t>
            </a:r>
            <a:r>
              <a:rPr lang="en-US" sz="1800" dirty="0" smtClean="0"/>
              <a:t>(HPLMN preferred over “I-WLAN Last Registered PLMN”)</a:t>
            </a:r>
          </a:p>
          <a:p>
            <a:r>
              <a:rPr lang="en-US" sz="1800" dirty="0" smtClean="0"/>
              <a:t>I-WLAN Last registered PLMN (last successfully registered PLMN via I-WLQAN)</a:t>
            </a:r>
          </a:p>
          <a:p>
            <a:r>
              <a:rPr lang="en-US" sz="1800" dirty="0" smtClean="0"/>
              <a:t>User Controlled PLMN Selector for I-WLAN access</a:t>
            </a:r>
          </a:p>
          <a:p>
            <a:r>
              <a:rPr lang="en-US" sz="1800" dirty="0" smtClean="0"/>
              <a:t>Operator Controlled PLMN Selector for I-WLAN access</a:t>
            </a:r>
          </a:p>
        </p:txBody>
      </p:sp>
      <p:sp>
        <p:nvSpPr>
          <p:cNvPr id="6" name="Title 5"/>
          <p:cNvSpPr>
            <a:spLocks noGrp="1"/>
          </p:cNvSpPr>
          <p:nvPr>
            <p:ph type="title"/>
          </p:nvPr>
        </p:nvSpPr>
        <p:spPr>
          <a:xfrm>
            <a:off x="107504" y="130629"/>
            <a:ext cx="7142382" cy="752827"/>
          </a:xfrm>
        </p:spPr>
        <p:txBody>
          <a:bodyPr>
            <a:normAutofit fontScale="90000"/>
          </a:bodyPr>
          <a:lstStyle/>
          <a:p>
            <a:r>
              <a:rPr lang="en-US" dirty="0" smtClean="0"/>
              <a:t>Parameters for WLAN Network Selection in USIM (24.234)</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418716" y="1403657"/>
            <a:ext cx="8306568" cy="4647600"/>
          </a:xfrm>
        </p:spPr>
        <p:txBody>
          <a:bodyPr>
            <a:normAutofit/>
          </a:bodyPr>
          <a:lstStyle/>
          <a:p>
            <a:pPr hangingPunct="0"/>
            <a:r>
              <a:rPr lang="en-GB" dirty="0" err="1" smtClean="0"/>
              <a:t>EF</a:t>
            </a:r>
            <a:r>
              <a:rPr lang="en-GB" baseline="-25000" dirty="0" err="1" smtClean="0"/>
              <a:t>Pseudo</a:t>
            </a:r>
            <a:r>
              <a:rPr lang="en-GB" dirty="0" smtClean="0"/>
              <a:t> (Pseudonym)</a:t>
            </a:r>
            <a:endParaRPr lang="en-US" dirty="0" smtClean="0"/>
          </a:p>
          <a:p>
            <a:pPr hangingPunct="0"/>
            <a:r>
              <a:rPr lang="en-GB" dirty="0" smtClean="0"/>
              <a:t>EF</a:t>
            </a:r>
            <a:r>
              <a:rPr lang="en-GB" baseline="-25000" dirty="0" smtClean="0"/>
              <a:t>UPLMNWLAN</a:t>
            </a:r>
            <a:r>
              <a:rPr lang="en-GB" dirty="0" smtClean="0"/>
              <a:t> (User controlled PLMN selector for I-WLAN Access)</a:t>
            </a:r>
            <a:endParaRPr lang="en-US" dirty="0" smtClean="0"/>
          </a:p>
          <a:p>
            <a:pPr hangingPunct="0"/>
            <a:r>
              <a:rPr lang="en-GB" dirty="0" smtClean="0"/>
              <a:t>EF</a:t>
            </a:r>
            <a:r>
              <a:rPr lang="en-GB" baseline="-25000" dirty="0" smtClean="0"/>
              <a:t>OPLMNWLAN</a:t>
            </a:r>
            <a:r>
              <a:rPr lang="en-GB" dirty="0" smtClean="0"/>
              <a:t> (Operator controlled PLMN selector for I-WLAN Access)</a:t>
            </a:r>
            <a:endParaRPr lang="en-US" dirty="0" smtClean="0"/>
          </a:p>
          <a:p>
            <a:pPr hangingPunct="0"/>
            <a:r>
              <a:rPr lang="en-GB" dirty="0" smtClean="0"/>
              <a:t>EF</a:t>
            </a:r>
            <a:r>
              <a:rPr lang="en-GB" baseline="-25000" dirty="0" smtClean="0"/>
              <a:t>UWSIDL</a:t>
            </a:r>
            <a:r>
              <a:rPr lang="en-GB" dirty="0" smtClean="0"/>
              <a:t> (</a:t>
            </a:r>
            <a:r>
              <a:rPr lang="en-US" dirty="0" smtClean="0"/>
              <a:t>User controlled WLAN Specific Identifier List</a:t>
            </a:r>
            <a:r>
              <a:rPr lang="en-GB" dirty="0" smtClean="0"/>
              <a:t>)</a:t>
            </a:r>
            <a:endParaRPr lang="en-US" dirty="0" smtClean="0"/>
          </a:p>
          <a:p>
            <a:pPr hangingPunct="0"/>
            <a:r>
              <a:rPr lang="en-GB" dirty="0" smtClean="0"/>
              <a:t>EF</a:t>
            </a:r>
            <a:r>
              <a:rPr lang="en-GB" baseline="-25000" dirty="0" smtClean="0"/>
              <a:t>OWSIDL</a:t>
            </a:r>
            <a:r>
              <a:rPr lang="en-GB" dirty="0" smtClean="0"/>
              <a:t> (</a:t>
            </a:r>
            <a:r>
              <a:rPr lang="en-US" dirty="0" smtClean="0"/>
              <a:t>Operator controlled WLAN Specific Identifier List</a:t>
            </a:r>
            <a:r>
              <a:rPr lang="en-GB" dirty="0" smtClean="0"/>
              <a:t>)</a:t>
            </a:r>
            <a:endParaRPr lang="en-US" dirty="0" smtClean="0"/>
          </a:p>
          <a:p>
            <a:pPr hangingPunct="0"/>
            <a:r>
              <a:rPr lang="en-GB" dirty="0" smtClean="0"/>
              <a:t>EF</a:t>
            </a:r>
            <a:r>
              <a:rPr lang="en-GB" baseline="-25000" dirty="0" smtClean="0"/>
              <a:t>WRI</a:t>
            </a:r>
            <a:r>
              <a:rPr lang="en-GB" dirty="0" smtClean="0"/>
              <a:t> (WLAN Re-authentication Identity)</a:t>
            </a:r>
            <a:endParaRPr lang="en-US" dirty="0" smtClean="0"/>
          </a:p>
          <a:p>
            <a:pPr hangingPunct="0"/>
            <a:r>
              <a:rPr lang="en-GB" dirty="0" smtClean="0"/>
              <a:t>EF</a:t>
            </a:r>
            <a:r>
              <a:rPr lang="en-GB" baseline="-25000" dirty="0" smtClean="0"/>
              <a:t>HWSIDL</a:t>
            </a:r>
            <a:r>
              <a:rPr lang="en-GB" dirty="0" smtClean="0"/>
              <a:t> (Home I-WLAN Specific Identifier List)</a:t>
            </a:r>
            <a:endParaRPr lang="en-US" dirty="0" smtClean="0"/>
          </a:p>
          <a:p>
            <a:pPr hangingPunct="0"/>
            <a:r>
              <a:rPr lang="en-GB" dirty="0" smtClean="0"/>
              <a:t>EF</a:t>
            </a:r>
            <a:r>
              <a:rPr lang="en-GB" baseline="-25000" dirty="0" smtClean="0"/>
              <a:t>WEHPLMNPI</a:t>
            </a:r>
            <a:r>
              <a:rPr lang="en-GB" dirty="0" smtClean="0"/>
              <a:t> (I-WLAN Equivalent HPLMN Presentation Indication)</a:t>
            </a:r>
            <a:endParaRPr lang="en-US" dirty="0" smtClean="0"/>
          </a:p>
          <a:p>
            <a:pPr hangingPunct="0"/>
            <a:r>
              <a:rPr lang="en-GB" dirty="0" smtClean="0"/>
              <a:t>EF</a:t>
            </a:r>
            <a:r>
              <a:rPr lang="en-GB" baseline="-25000" dirty="0" smtClean="0"/>
              <a:t>WHPI</a:t>
            </a:r>
            <a:r>
              <a:rPr lang="en-GB" dirty="0" smtClean="0"/>
              <a:t> (I-WLAN HPLMN Priority Indication)</a:t>
            </a:r>
            <a:endParaRPr lang="en-US" dirty="0" smtClean="0"/>
          </a:p>
          <a:p>
            <a:pPr hangingPunct="0"/>
            <a:r>
              <a:rPr lang="en-GB" dirty="0" smtClean="0"/>
              <a:t>EF</a:t>
            </a:r>
            <a:r>
              <a:rPr lang="en-GB" baseline="-25000" dirty="0" smtClean="0"/>
              <a:t>WLRPLMN</a:t>
            </a:r>
            <a:r>
              <a:rPr lang="en-GB" dirty="0" smtClean="0"/>
              <a:t> (I-WLAN Last Registered PLMN)</a:t>
            </a:r>
            <a:endParaRPr lang="en-US" dirty="0" smtClean="0"/>
          </a:p>
          <a:p>
            <a:pPr hangingPunct="0"/>
            <a:r>
              <a:rPr lang="en-GB" dirty="0" smtClean="0"/>
              <a:t>EF</a:t>
            </a:r>
            <a:r>
              <a:rPr lang="en-GB" baseline="-25000" dirty="0" smtClean="0"/>
              <a:t>HPLMNDAI</a:t>
            </a:r>
            <a:r>
              <a:rPr lang="en-GB" dirty="0" smtClean="0"/>
              <a:t> (HPLMN Direct Access Indicator)</a:t>
            </a:r>
            <a:endParaRPr lang="en-US" dirty="0"/>
          </a:p>
        </p:txBody>
      </p:sp>
      <p:sp>
        <p:nvSpPr>
          <p:cNvPr id="6" name="Title 5"/>
          <p:cNvSpPr>
            <a:spLocks noGrp="1"/>
          </p:cNvSpPr>
          <p:nvPr>
            <p:ph type="title"/>
          </p:nvPr>
        </p:nvSpPr>
        <p:spPr>
          <a:xfrm>
            <a:off x="163286" y="144009"/>
            <a:ext cx="6834188" cy="901020"/>
          </a:xfrm>
        </p:spPr>
        <p:txBody>
          <a:bodyPr>
            <a:normAutofit fontScale="90000"/>
          </a:bodyPr>
          <a:lstStyle/>
          <a:p>
            <a:r>
              <a:rPr lang="en-GB" dirty="0"/>
              <a:t>Contents of files at the DF WLAN </a:t>
            </a:r>
            <a:r>
              <a:rPr lang="en-GB" dirty="0" smtClean="0"/>
              <a:t>level (31.102)</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2"/>
          </p:nvPr>
        </p:nvSpPr>
        <p:spPr>
          <a:xfrm>
            <a:off x="251520" y="620688"/>
            <a:ext cx="8712967" cy="5760640"/>
          </a:xfrm>
        </p:spPr>
        <p:txBody>
          <a:bodyPr>
            <a:noAutofit/>
          </a:bodyPr>
          <a:lstStyle/>
          <a:p>
            <a:pPr hangingPunct="0"/>
            <a:r>
              <a:rPr lang="en-GB" sz="1600" b="1" dirty="0" smtClean="0"/>
              <a:t>WLAN Selection related Procedures </a:t>
            </a:r>
            <a:endParaRPr lang="en-US" sz="1600" b="1" dirty="0" smtClean="0"/>
          </a:p>
          <a:p>
            <a:pPr lvl="1" hangingPunct="0"/>
            <a:r>
              <a:rPr lang="en-GB" sz="1400" dirty="0" smtClean="0"/>
              <a:t>The ME shall read the User, Home and Operator controlled WSIDs, the I-WLAN Equivalent HPLMN Presentation Indication, I-WLAN HPLMN Priority Indication, the I-WLAN Last Registered PLMN and the HPLMN Direct Access Indication from the corresponding list files (i.e. EF</a:t>
            </a:r>
            <a:r>
              <a:rPr lang="en-GB" sz="1400" baseline="-25000" dirty="0" smtClean="0"/>
              <a:t>UWSIDL</a:t>
            </a:r>
            <a:r>
              <a:rPr lang="en-GB" sz="1400" dirty="0" smtClean="0"/>
              <a:t>, EF</a:t>
            </a:r>
            <a:r>
              <a:rPr lang="en-GB" sz="1400" baseline="-25000" dirty="0" smtClean="0"/>
              <a:t>HWSIDL</a:t>
            </a:r>
            <a:r>
              <a:rPr lang="en-GB" sz="1400" dirty="0" smtClean="0"/>
              <a:t>, EF</a:t>
            </a:r>
            <a:r>
              <a:rPr lang="en-GB" sz="1400" baseline="-25000" dirty="0" smtClean="0"/>
              <a:t>OWSIDL</a:t>
            </a:r>
            <a:r>
              <a:rPr lang="en-GB" sz="1400" dirty="0" smtClean="0"/>
              <a:t>, EF</a:t>
            </a:r>
            <a:r>
              <a:rPr lang="en-GB" sz="1400" baseline="-25000" dirty="0" smtClean="0"/>
              <a:t>WEHPLMNPI </a:t>
            </a:r>
            <a:r>
              <a:rPr lang="en-GB" sz="1400" dirty="0" smtClean="0"/>
              <a:t>, EF</a:t>
            </a:r>
            <a:r>
              <a:rPr lang="en-GB" sz="1400" baseline="-25000" dirty="0" smtClean="0"/>
              <a:t>WLRPLMN</a:t>
            </a:r>
            <a:r>
              <a:rPr lang="en-GB" sz="1400" dirty="0" smtClean="0"/>
              <a:t>, EF</a:t>
            </a:r>
            <a:r>
              <a:rPr lang="en-GB" sz="1400" baseline="-25000" dirty="0" smtClean="0"/>
              <a:t>WHPI </a:t>
            </a:r>
            <a:r>
              <a:rPr lang="en-GB" sz="1400" dirty="0" smtClean="0"/>
              <a:t> and EF</a:t>
            </a:r>
            <a:r>
              <a:rPr lang="en-GB" sz="1400" baseline="-25000" dirty="0" smtClean="0"/>
              <a:t>HPLMDAI</a:t>
            </a:r>
            <a:r>
              <a:rPr lang="en-GB" sz="1400" dirty="0" smtClean="0"/>
              <a:t>)to perform WLAN selection procedures as described in TS 24.234.</a:t>
            </a:r>
            <a:endParaRPr lang="en-US" sz="1400" dirty="0" smtClean="0"/>
          </a:p>
          <a:p>
            <a:pPr lvl="1" hangingPunct="0"/>
            <a:r>
              <a:rPr lang="en-GB" sz="1400" dirty="0" smtClean="0"/>
              <a:t>The user may change the User controlled WSIDs.</a:t>
            </a:r>
            <a:endParaRPr lang="en-US" sz="1400" dirty="0" smtClean="0"/>
          </a:p>
          <a:p>
            <a:pPr hangingPunct="0"/>
            <a:r>
              <a:rPr lang="en-GB" sz="1600" b="1" dirty="0" smtClean="0"/>
              <a:t>WLAN PLMN Selection related procedures</a:t>
            </a:r>
            <a:endParaRPr lang="en-US" sz="1600" b="1" dirty="0" smtClean="0"/>
          </a:p>
          <a:p>
            <a:pPr lvl="1" hangingPunct="0"/>
            <a:r>
              <a:rPr lang="en-GB" sz="1400" dirty="0" smtClean="0"/>
              <a:t>The ME shall read the User controlled PLMN selector and/or Operator controlled PLMN selector in EF</a:t>
            </a:r>
            <a:r>
              <a:rPr lang="en-GB" sz="1400" baseline="-25000" dirty="0" smtClean="0"/>
              <a:t>PLMNWLAN </a:t>
            </a:r>
            <a:r>
              <a:rPr lang="en-GB" sz="1400" dirty="0" smtClean="0"/>
              <a:t> and EF</a:t>
            </a:r>
            <a:r>
              <a:rPr lang="en-GB" sz="1400" baseline="-25000" dirty="0" smtClean="0"/>
              <a:t>OPLMNWLAN </a:t>
            </a:r>
            <a:r>
              <a:rPr lang="en-GB" sz="1400" dirty="0" smtClean="0"/>
              <a:t>respectively for WLAN PLMN Selection procedures as described in TS 24.234.</a:t>
            </a:r>
            <a:endParaRPr lang="en-US" sz="1400" dirty="0" smtClean="0"/>
          </a:p>
          <a:p>
            <a:pPr lvl="1" hangingPunct="0"/>
            <a:r>
              <a:rPr lang="en-GB" sz="1400" dirty="0" smtClean="0"/>
              <a:t>The user may change the User controlled PLMN selector for WLAN.</a:t>
            </a:r>
            <a:endParaRPr lang="en-US" sz="1400" dirty="0" smtClean="0"/>
          </a:p>
          <a:p>
            <a:pPr hangingPunct="0"/>
            <a:r>
              <a:rPr lang="en-GB" sz="1600" b="1" dirty="0" smtClean="0"/>
              <a:t>WLAN access authentication related procedures</a:t>
            </a:r>
            <a:endParaRPr lang="en-US" sz="1600" b="1" dirty="0" smtClean="0"/>
          </a:p>
          <a:p>
            <a:pPr lvl="1" hangingPunct="0"/>
            <a:r>
              <a:rPr lang="en-GB" sz="1400" dirty="0" smtClean="0"/>
              <a:t>When the ME tries a full authentication, it shall inspect if a valid Pseudonym is available in </a:t>
            </a:r>
            <a:r>
              <a:rPr lang="en-GB" sz="1400" dirty="0" err="1" smtClean="0"/>
              <a:t>EF</a:t>
            </a:r>
            <a:r>
              <a:rPr lang="en-GB" sz="1400" baseline="-25000" dirty="0" err="1" smtClean="0"/>
              <a:t>Pseudo.</a:t>
            </a:r>
            <a:r>
              <a:rPr lang="en-GB" sz="1400" dirty="0" err="1" smtClean="0"/>
              <a:t>and</a:t>
            </a:r>
            <a:r>
              <a:rPr lang="en-GB" sz="1400" dirty="0" smtClean="0"/>
              <a:t> use it as the user name portion of the NAI for WLAN access authentication following the procedures described in TS 24.234.</a:t>
            </a:r>
            <a:endParaRPr lang="en-US" sz="1400" dirty="0" smtClean="0"/>
          </a:p>
          <a:p>
            <a:pPr lvl="1" hangingPunct="0"/>
            <a:r>
              <a:rPr lang="en-GB" sz="1400" dirty="0" smtClean="0"/>
              <a:t>The ME shall manage pseudonyms as defined in TS 24.234.</a:t>
            </a:r>
            <a:endParaRPr lang="en-US" sz="1400" dirty="0" smtClean="0"/>
          </a:p>
          <a:p>
            <a:pPr hangingPunct="0"/>
            <a:r>
              <a:rPr lang="en-GB" sz="1600" b="1" dirty="0" smtClean="0"/>
              <a:t>WLAN access re-authentication related procedures</a:t>
            </a:r>
            <a:endParaRPr lang="en-US" sz="1600" b="1" dirty="0" smtClean="0"/>
          </a:p>
          <a:p>
            <a:pPr lvl="1" hangingPunct="0"/>
            <a:r>
              <a:rPr lang="en-GB" sz="1400" dirty="0" smtClean="0"/>
              <a:t>When the ME tries a fast re-authentication, it shall inspect if a valid </a:t>
            </a:r>
            <a:r>
              <a:rPr lang="en-GB" sz="1400" dirty="0" err="1" smtClean="0"/>
              <a:t>reauthentication</a:t>
            </a:r>
            <a:r>
              <a:rPr lang="en-GB" sz="1400" dirty="0" smtClean="0"/>
              <a:t> identity is available in EF</a:t>
            </a:r>
            <a:r>
              <a:rPr lang="en-GB" sz="1400" baseline="-25000" dirty="0" smtClean="0"/>
              <a:t>WRI</a:t>
            </a:r>
            <a:r>
              <a:rPr lang="en-GB" sz="1400" dirty="0" smtClean="0"/>
              <a:t> and use it as the user name portion of the NAI for WLAN access re-authentication following the procedures described in </a:t>
            </a:r>
            <a:r>
              <a:rPr lang="en-US" sz="1400" dirty="0" smtClean="0"/>
              <a:t>TS 24.234</a:t>
            </a:r>
            <a:r>
              <a:rPr lang="en-GB" sz="1400" dirty="0" smtClean="0"/>
              <a:t>.</a:t>
            </a:r>
            <a:endParaRPr lang="en-US" sz="1400" dirty="0" smtClean="0"/>
          </a:p>
          <a:p>
            <a:pPr lvl="1" hangingPunct="0"/>
            <a:r>
              <a:rPr lang="en-GB" sz="1400" dirty="0" smtClean="0"/>
              <a:t>The ME shall manage re-</a:t>
            </a:r>
            <a:r>
              <a:rPr lang="en-GB" sz="1400" dirty="0" err="1" smtClean="0"/>
              <a:t>authentiction</a:t>
            </a:r>
            <a:r>
              <a:rPr lang="en-GB" sz="1400" dirty="0" smtClean="0"/>
              <a:t> identities, Master Key and counter values as described in </a:t>
            </a:r>
            <a:r>
              <a:rPr lang="en-US" sz="1400" dirty="0" smtClean="0"/>
              <a:t>TS 24.234</a:t>
            </a:r>
            <a:r>
              <a:rPr lang="en-GB" sz="1400" dirty="0" smtClean="0"/>
              <a:t>.</a:t>
            </a:r>
            <a:endParaRPr lang="en-US" sz="1400" dirty="0" smtClean="0"/>
          </a:p>
          <a:p>
            <a:endParaRPr lang="en-US" sz="1800" dirty="0"/>
          </a:p>
        </p:txBody>
      </p:sp>
      <p:sp>
        <p:nvSpPr>
          <p:cNvPr id="6" name="Title 5"/>
          <p:cNvSpPr>
            <a:spLocks noGrp="1"/>
          </p:cNvSpPr>
          <p:nvPr>
            <p:ph type="title"/>
          </p:nvPr>
        </p:nvSpPr>
        <p:spPr>
          <a:xfrm>
            <a:off x="541156" y="-2120"/>
            <a:ext cx="8460000" cy="550800"/>
          </a:xfrm>
        </p:spPr>
        <p:txBody>
          <a:bodyPr>
            <a:normAutofit fontScale="90000"/>
          </a:bodyPr>
          <a:lstStyle/>
          <a:p>
            <a:r>
              <a:rPr lang="en-GB" dirty="0"/>
              <a:t>WLAN related </a:t>
            </a:r>
            <a:r>
              <a:rPr lang="en-GB" dirty="0" smtClean="0"/>
              <a:t>procedures (31.102)</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251520" y="2564904"/>
            <a:ext cx="8064896" cy="936104"/>
          </a:xfrm>
          <a:prstGeom prst="roundRect">
            <a:avLst/>
          </a:prstGeom>
          <a:solidFill>
            <a:schemeClr val="tx2"/>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Blip>
                <a:blip r:embed="rId3"/>
              </a:buBlip>
            </a:pPr>
            <a:endParaRPr lang="en-US" dirty="0" err="1" smtClean="0">
              <a:solidFill>
                <a:schemeClr val="tx1"/>
              </a:solidFill>
            </a:endParaRPr>
          </a:p>
        </p:txBody>
      </p:sp>
      <p:sp>
        <p:nvSpPr>
          <p:cNvPr id="5" name="Title 4"/>
          <p:cNvSpPr>
            <a:spLocks noGrp="1"/>
          </p:cNvSpPr>
          <p:nvPr>
            <p:ph type="title"/>
          </p:nvPr>
        </p:nvSpPr>
        <p:spPr>
          <a:xfrm>
            <a:off x="107348" y="141896"/>
            <a:ext cx="9001156" cy="550800"/>
          </a:xfrm>
        </p:spPr>
        <p:txBody>
          <a:bodyPr>
            <a:normAutofit fontScale="90000"/>
          </a:bodyPr>
          <a:lstStyle/>
          <a:p>
            <a:r>
              <a:rPr lang="en-US" dirty="0" smtClean="0"/>
              <a:t>WLAN Network Selection: PLMN ordering</a:t>
            </a:r>
            <a:endParaRPr lang="en-US" dirty="0"/>
          </a:p>
        </p:txBody>
      </p:sp>
      <p:sp>
        <p:nvSpPr>
          <p:cNvPr id="6" name="Rectangle 5"/>
          <p:cNvSpPr/>
          <p:nvPr/>
        </p:nvSpPr>
        <p:spPr>
          <a:xfrm>
            <a:off x="3240472" y="162880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Generate Ordered list of WSIDs</a:t>
            </a:r>
          </a:p>
        </p:txBody>
      </p:sp>
      <p:sp>
        <p:nvSpPr>
          <p:cNvPr id="7" name="Rectangle 6"/>
          <p:cNvSpPr/>
          <p:nvPr/>
        </p:nvSpPr>
        <p:spPr>
          <a:xfrm>
            <a:off x="3240472" y="2708920"/>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bg1"/>
                </a:solidFill>
              </a:rPr>
              <a:t>Generate Ordered list of PLMNs</a:t>
            </a:r>
          </a:p>
        </p:txBody>
      </p:sp>
      <p:sp>
        <p:nvSpPr>
          <p:cNvPr id="8" name="Rectangle 7"/>
          <p:cNvSpPr/>
          <p:nvPr/>
        </p:nvSpPr>
        <p:spPr>
          <a:xfrm>
            <a:off x="3240472" y="3717032"/>
            <a:ext cx="1944216" cy="720080"/>
          </a:xfrm>
          <a:prstGeom prst="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Authenticate to “Network”</a:t>
            </a:r>
          </a:p>
        </p:txBody>
      </p:sp>
      <p:sp>
        <p:nvSpPr>
          <p:cNvPr id="10" name="Rectangle 9"/>
          <p:cNvSpPr/>
          <p:nvPr/>
        </p:nvSpPr>
        <p:spPr>
          <a:xfrm>
            <a:off x="3240472" y="4797152"/>
            <a:ext cx="1944216" cy="720080"/>
          </a:xfrm>
          <a:prstGeom prst="rect">
            <a:avLst/>
          </a:prstGeom>
          <a:noFill/>
          <a:ln>
            <a:solidFill>
              <a:srgbClr val="FA821E"/>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Find Active ANDSF Rule and Apply</a:t>
            </a:r>
          </a:p>
        </p:txBody>
      </p:sp>
      <p:cxnSp>
        <p:nvCxnSpPr>
          <p:cNvPr id="12" name="Straight Arrow Connector 11"/>
          <p:cNvCxnSpPr>
            <a:stCxn id="6" idx="2"/>
            <a:endCxn id="7" idx="0"/>
          </p:cNvCxnSpPr>
          <p:nvPr/>
        </p:nvCxnSpPr>
        <p:spPr>
          <a:xfrm>
            <a:off x="4212580" y="2348880"/>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4212580" y="3429000"/>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a:stCxn id="8" idx="2"/>
            <a:endCxn id="10" idx="0"/>
          </p:cNvCxnSpPr>
          <p:nvPr/>
        </p:nvCxnSpPr>
        <p:spPr>
          <a:xfrm>
            <a:off x="4212580" y="4437112"/>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ounded Rectangle 18"/>
          <p:cNvSpPr/>
          <p:nvPr/>
        </p:nvSpPr>
        <p:spPr>
          <a:xfrm>
            <a:off x="971550" y="1700808"/>
            <a:ext cx="1728788"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Scan of SSIDs</a:t>
            </a:r>
          </a:p>
        </p:txBody>
      </p:sp>
      <p:cxnSp>
        <p:nvCxnSpPr>
          <p:cNvPr id="21" name="Straight Arrow Connector 20"/>
          <p:cNvCxnSpPr>
            <a:stCxn id="19" idx="3"/>
            <a:endCxn id="6" idx="1"/>
          </p:cNvCxnSpPr>
          <p:nvPr/>
        </p:nvCxnSpPr>
        <p:spPr>
          <a:xfrm>
            <a:off x="2700338" y="1988840"/>
            <a:ext cx="54013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Rounded Rectangle 23"/>
          <p:cNvSpPr/>
          <p:nvPr/>
        </p:nvSpPr>
        <p:spPr>
          <a:xfrm>
            <a:off x="5940425" y="170080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WSIDs in USIM / ME</a:t>
            </a:r>
          </a:p>
        </p:txBody>
      </p:sp>
      <p:cxnSp>
        <p:nvCxnSpPr>
          <p:cNvPr id="25" name="Straight Arrow Connector 24"/>
          <p:cNvCxnSpPr>
            <a:stCxn id="24" idx="1"/>
            <a:endCxn id="6" idx="3"/>
          </p:cNvCxnSpPr>
          <p:nvPr/>
        </p:nvCxnSpPr>
        <p:spPr>
          <a:xfrm flipH="1">
            <a:off x="5184688" y="198884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9" name="Rounded Rectangle 28"/>
          <p:cNvSpPr/>
          <p:nvPr/>
        </p:nvSpPr>
        <p:spPr>
          <a:xfrm>
            <a:off x="971600" y="270892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Acquire list of available and allowed PLMN</a:t>
            </a:r>
          </a:p>
        </p:txBody>
      </p:sp>
      <p:cxnSp>
        <p:nvCxnSpPr>
          <p:cNvPr id="30" name="Straight Arrow Connector 29"/>
          <p:cNvCxnSpPr>
            <a:stCxn id="29" idx="3"/>
            <a:endCxn id="7" idx="1"/>
          </p:cNvCxnSpPr>
          <p:nvPr/>
        </p:nvCxnSpPr>
        <p:spPr>
          <a:xfrm>
            <a:off x="2699792" y="3068960"/>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6" name="Rounded Rectangle 35"/>
          <p:cNvSpPr/>
          <p:nvPr/>
        </p:nvSpPr>
        <p:spPr>
          <a:xfrm>
            <a:off x="5940425" y="2780928"/>
            <a:ext cx="1800225"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bg1"/>
                </a:solidFill>
              </a:rPr>
              <a:t>Lists of PLMNs in USIM / ME</a:t>
            </a:r>
          </a:p>
        </p:txBody>
      </p:sp>
      <p:cxnSp>
        <p:nvCxnSpPr>
          <p:cNvPr id="37" name="Straight Arrow Connector 36"/>
          <p:cNvCxnSpPr>
            <a:stCxn id="36" idx="1"/>
            <a:endCxn id="7" idx="3"/>
          </p:cNvCxnSpPr>
          <p:nvPr/>
        </p:nvCxnSpPr>
        <p:spPr>
          <a:xfrm flipH="1">
            <a:off x="5184688" y="3068960"/>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0" name="Rounded Rectangle 39"/>
          <p:cNvSpPr/>
          <p:nvPr/>
        </p:nvSpPr>
        <p:spPr>
          <a:xfrm>
            <a:off x="971600" y="4797152"/>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Acquire ANDSF rules from HPLMN/VPLMN</a:t>
            </a:r>
          </a:p>
        </p:txBody>
      </p:sp>
      <p:cxnSp>
        <p:nvCxnSpPr>
          <p:cNvPr id="41" name="Straight Arrow Connector 40"/>
          <p:cNvCxnSpPr>
            <a:stCxn id="40" idx="3"/>
            <a:endCxn id="10" idx="1"/>
          </p:cNvCxnSpPr>
          <p:nvPr/>
        </p:nvCxnSpPr>
        <p:spPr>
          <a:xfrm>
            <a:off x="2699792" y="515719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4" name="Rounded Rectangle 43"/>
          <p:cNvSpPr/>
          <p:nvPr/>
        </p:nvSpPr>
        <p:spPr>
          <a:xfrm>
            <a:off x="5940152" y="486916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Lists of ANDSF rules in ME</a:t>
            </a:r>
          </a:p>
        </p:txBody>
      </p:sp>
      <p:cxnSp>
        <p:nvCxnSpPr>
          <p:cNvPr id="45" name="Straight Arrow Connector 44"/>
          <p:cNvCxnSpPr>
            <a:stCxn id="44" idx="1"/>
            <a:endCxn id="10" idx="3"/>
          </p:cNvCxnSpPr>
          <p:nvPr/>
        </p:nvCxnSpPr>
        <p:spPr>
          <a:xfrm flipH="1">
            <a:off x="5184688" y="5157192"/>
            <a:ext cx="7554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9" name="Rounded Rectangle 48"/>
          <p:cNvSpPr/>
          <p:nvPr/>
        </p:nvSpPr>
        <p:spPr>
          <a:xfrm>
            <a:off x="5940425" y="3789040"/>
            <a:ext cx="1801440"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Credentials in USIM/ME</a:t>
            </a:r>
          </a:p>
        </p:txBody>
      </p:sp>
      <p:cxnSp>
        <p:nvCxnSpPr>
          <p:cNvPr id="50" name="Straight Arrow Connector 49"/>
          <p:cNvCxnSpPr>
            <a:stCxn id="49" idx="1"/>
            <a:endCxn id="8" idx="3"/>
          </p:cNvCxnSpPr>
          <p:nvPr/>
        </p:nvCxnSpPr>
        <p:spPr>
          <a:xfrm flipH="1">
            <a:off x="5184688" y="4077072"/>
            <a:ext cx="75573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Rounded Rectangle 51"/>
          <p:cNvSpPr/>
          <p:nvPr/>
        </p:nvSpPr>
        <p:spPr>
          <a:xfrm>
            <a:off x="971550" y="3789040"/>
            <a:ext cx="1728242" cy="576064"/>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Authentication process</a:t>
            </a:r>
          </a:p>
        </p:txBody>
      </p:sp>
      <p:cxnSp>
        <p:nvCxnSpPr>
          <p:cNvPr id="53" name="Straight Arrow Connector 52"/>
          <p:cNvCxnSpPr>
            <a:stCxn id="52" idx="3"/>
            <a:endCxn id="8" idx="1"/>
          </p:cNvCxnSpPr>
          <p:nvPr/>
        </p:nvCxnSpPr>
        <p:spPr>
          <a:xfrm>
            <a:off x="2699792" y="4077072"/>
            <a:ext cx="5406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 name="Oval 64"/>
          <p:cNvSpPr/>
          <p:nvPr/>
        </p:nvSpPr>
        <p:spPr>
          <a:xfrm>
            <a:off x="3419872" y="76470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UE Switch on</a:t>
            </a:r>
          </a:p>
        </p:txBody>
      </p:sp>
      <p:cxnSp>
        <p:nvCxnSpPr>
          <p:cNvPr id="67" name="Straight Arrow Connector 66"/>
          <p:cNvCxnSpPr>
            <a:stCxn id="65" idx="4"/>
            <a:endCxn id="6" idx="0"/>
          </p:cNvCxnSpPr>
          <p:nvPr/>
        </p:nvCxnSpPr>
        <p:spPr>
          <a:xfrm>
            <a:off x="4211960" y="1412776"/>
            <a:ext cx="620" cy="216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Oval 67"/>
          <p:cNvSpPr/>
          <p:nvPr/>
        </p:nvSpPr>
        <p:spPr>
          <a:xfrm>
            <a:off x="3419872" y="5805264"/>
            <a:ext cx="1584176" cy="648072"/>
          </a:xfrm>
          <a:prstGeom prst="ellipse">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WLAN selected</a:t>
            </a:r>
          </a:p>
        </p:txBody>
      </p:sp>
      <p:cxnSp>
        <p:nvCxnSpPr>
          <p:cNvPr id="69" name="Straight Arrow Connector 68"/>
          <p:cNvCxnSpPr>
            <a:stCxn id="10" idx="2"/>
            <a:endCxn id="68" idx="0"/>
          </p:cNvCxnSpPr>
          <p:nvPr/>
        </p:nvCxnSpPr>
        <p:spPr>
          <a:xfrm flipH="1">
            <a:off x="4211960" y="5517232"/>
            <a:ext cx="62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37067" y="188640"/>
            <a:ext cx="6976533" cy="804782"/>
          </a:xfrm>
        </p:spPr>
        <p:txBody>
          <a:bodyPr>
            <a:normAutofit fontScale="90000"/>
          </a:bodyPr>
          <a:lstStyle/>
          <a:p>
            <a:r>
              <a:rPr lang="en-US" dirty="0"/>
              <a:t>WLAN UE Acquires available and </a:t>
            </a:r>
            <a:r>
              <a:rPr lang="en-US" dirty="0" smtClean="0"/>
              <a:t>allowable </a:t>
            </a:r>
            <a:r>
              <a:rPr lang="en-US" dirty="0"/>
              <a:t>PLMN list for each </a:t>
            </a:r>
            <a:r>
              <a:rPr lang="en-US" dirty="0" smtClean="0"/>
              <a:t>WSID</a:t>
            </a:r>
            <a:endParaRPr lang="en-US" dirty="0"/>
          </a:p>
        </p:txBody>
      </p:sp>
      <p:sp>
        <p:nvSpPr>
          <p:cNvPr id="6" name="Rounded Rectangle 5"/>
          <p:cNvSpPr/>
          <p:nvPr/>
        </p:nvSpPr>
        <p:spPr>
          <a:xfrm>
            <a:off x="3851920" y="1310571"/>
            <a:ext cx="2304256" cy="534253"/>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For each WSID in order of priority</a:t>
            </a:r>
          </a:p>
        </p:txBody>
      </p:sp>
      <p:cxnSp>
        <p:nvCxnSpPr>
          <p:cNvPr id="7" name="Straight Arrow Connector 6"/>
          <p:cNvCxnSpPr>
            <a:stCxn id="6" idx="2"/>
            <a:endCxn id="35" idx="0"/>
          </p:cNvCxnSpPr>
          <p:nvPr/>
        </p:nvCxnSpPr>
        <p:spPr>
          <a:xfrm>
            <a:off x="5004048" y="1844824"/>
            <a:ext cx="0" cy="43204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Flowchart: Decision 15"/>
          <p:cNvSpPr/>
          <p:nvPr/>
        </p:nvSpPr>
        <p:spPr>
          <a:xfrm>
            <a:off x="4283968" y="3212976"/>
            <a:ext cx="1440160" cy="720080"/>
          </a:xfrm>
          <a:prstGeom prst="flowChartDecision">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IEEE 802.1x auth?</a:t>
            </a:r>
            <a:endParaRPr lang="en-US" sz="1000" dirty="0" err="1" smtClean="0">
              <a:solidFill>
                <a:schemeClr val="tx1"/>
              </a:solidFill>
            </a:endParaRPr>
          </a:p>
        </p:txBody>
      </p:sp>
      <p:sp>
        <p:nvSpPr>
          <p:cNvPr id="20" name="TextBox 19"/>
          <p:cNvSpPr txBox="1"/>
          <p:nvPr/>
        </p:nvSpPr>
        <p:spPr>
          <a:xfrm>
            <a:off x="5076056" y="3933056"/>
            <a:ext cx="277640" cy="246221"/>
          </a:xfrm>
          <a:prstGeom prst="rect">
            <a:avLst/>
          </a:prstGeom>
          <a:noFill/>
        </p:spPr>
        <p:txBody>
          <a:bodyPr wrap="none" rtlCol="0">
            <a:spAutoFit/>
          </a:bodyPr>
          <a:lstStyle/>
          <a:p>
            <a:r>
              <a:rPr lang="en-US" sz="1000" dirty="0" smtClean="0"/>
              <a:t>N</a:t>
            </a:r>
          </a:p>
        </p:txBody>
      </p:sp>
      <p:cxnSp>
        <p:nvCxnSpPr>
          <p:cNvPr id="21" name="Straight Arrow Connector 20"/>
          <p:cNvCxnSpPr>
            <a:stCxn id="16" idx="1"/>
            <a:endCxn id="31" idx="3"/>
          </p:cNvCxnSpPr>
          <p:nvPr/>
        </p:nvCxnSpPr>
        <p:spPr>
          <a:xfrm flipH="1">
            <a:off x="3707904" y="3573016"/>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58" idx="3"/>
            <a:endCxn id="71" idx="1"/>
          </p:cNvCxnSpPr>
          <p:nvPr/>
        </p:nvCxnSpPr>
        <p:spPr>
          <a:xfrm>
            <a:off x="5724128" y="4653136"/>
            <a:ext cx="72008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851920" y="3284984"/>
            <a:ext cx="277640" cy="246221"/>
          </a:xfrm>
          <a:prstGeom prst="rect">
            <a:avLst/>
          </a:prstGeom>
          <a:noFill/>
        </p:spPr>
        <p:txBody>
          <a:bodyPr wrap="none" rtlCol="0">
            <a:spAutoFit/>
          </a:bodyPr>
          <a:lstStyle/>
          <a:p>
            <a:r>
              <a:rPr lang="en-US" sz="1000" dirty="0" smtClean="0"/>
              <a:t>Y</a:t>
            </a:r>
          </a:p>
        </p:txBody>
      </p:sp>
      <p:sp>
        <p:nvSpPr>
          <p:cNvPr id="31" name="Rounded Rectangle 30"/>
          <p:cNvSpPr/>
          <p:nvPr/>
        </p:nvSpPr>
        <p:spPr>
          <a:xfrm>
            <a:off x="1979712" y="3140968"/>
            <a:ext cx="1728192" cy="864096"/>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US" sz="1000" dirty="0" smtClean="0">
                <a:solidFill>
                  <a:schemeClr val="tx1"/>
                </a:solidFill>
              </a:rPr>
              <a:t> WLAN UE issues an EAP-Response/Identity to WLAN (“alternative NAI”). RFC 4284 (Identity Selection Hints for EAP)</a:t>
            </a:r>
          </a:p>
        </p:txBody>
      </p:sp>
      <p:cxnSp>
        <p:nvCxnSpPr>
          <p:cNvPr id="32" name="Straight Arrow Connector 31"/>
          <p:cNvCxnSpPr>
            <a:stCxn id="16" idx="2"/>
            <a:endCxn id="58" idx="0"/>
          </p:cNvCxnSpPr>
          <p:nvPr/>
        </p:nvCxnSpPr>
        <p:spPr>
          <a:xfrm>
            <a:off x="5004048" y="3933056"/>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220072" y="2924944"/>
            <a:ext cx="277640" cy="246221"/>
          </a:xfrm>
          <a:prstGeom prst="rect">
            <a:avLst/>
          </a:prstGeom>
          <a:noFill/>
        </p:spPr>
        <p:txBody>
          <a:bodyPr wrap="none" rtlCol="0">
            <a:spAutoFit/>
          </a:bodyPr>
          <a:lstStyle/>
          <a:p>
            <a:r>
              <a:rPr lang="en-US" sz="1000" dirty="0" smtClean="0"/>
              <a:t>N</a:t>
            </a:r>
          </a:p>
        </p:txBody>
      </p:sp>
      <p:sp>
        <p:nvSpPr>
          <p:cNvPr id="34" name="Rounded Rectangle 33"/>
          <p:cNvSpPr/>
          <p:nvPr/>
        </p:nvSpPr>
        <p:spPr>
          <a:xfrm>
            <a:off x="4139952" y="5374010"/>
            <a:ext cx="1728192" cy="720080"/>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US" sz="1000" dirty="0" smtClean="0">
                <a:solidFill>
                  <a:schemeClr val="tx1"/>
                </a:solidFill>
              </a:rPr>
              <a:t> Perform association</a:t>
            </a:r>
          </a:p>
          <a:p>
            <a:pPr>
              <a:buFont typeface="Arial" pitchFamily="34" charset="0"/>
              <a:buChar char="•"/>
            </a:pPr>
            <a:r>
              <a:rPr lang="en-US" sz="1000" dirty="0" smtClean="0">
                <a:solidFill>
                  <a:schemeClr val="tx1"/>
                </a:solidFill>
              </a:rPr>
              <a:t> Perform tunnel management , clause 8</a:t>
            </a:r>
          </a:p>
        </p:txBody>
      </p:sp>
      <p:sp>
        <p:nvSpPr>
          <p:cNvPr id="35" name="Flowchart: Decision 34"/>
          <p:cNvSpPr/>
          <p:nvPr/>
        </p:nvSpPr>
        <p:spPr>
          <a:xfrm>
            <a:off x="4283968" y="2276872"/>
            <a:ext cx="1440160" cy="648072"/>
          </a:xfrm>
          <a:prstGeom prst="flowChartDecision">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IEEE 802.11u?</a:t>
            </a:r>
            <a:endParaRPr lang="en-US" sz="1000" dirty="0" err="1" smtClean="0">
              <a:solidFill>
                <a:schemeClr val="tx1"/>
              </a:solidFill>
            </a:endParaRPr>
          </a:p>
        </p:txBody>
      </p:sp>
      <p:sp>
        <p:nvSpPr>
          <p:cNvPr id="36" name="Rounded Rectangle 35"/>
          <p:cNvSpPr/>
          <p:nvPr/>
        </p:nvSpPr>
        <p:spPr>
          <a:xfrm>
            <a:off x="1979712" y="2204864"/>
            <a:ext cx="1728192" cy="792088"/>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buFont typeface="Arial" pitchFamily="34" charset="0"/>
              <a:buChar char="•"/>
            </a:pPr>
            <a:r>
              <a:rPr lang="en-US" sz="1000" dirty="0" smtClean="0">
                <a:solidFill>
                  <a:schemeClr val="tx1"/>
                </a:solidFill>
              </a:rPr>
              <a:t> UE requests PLMN list via ANQP procedure</a:t>
            </a:r>
          </a:p>
          <a:p>
            <a:pPr>
              <a:buFont typeface="Arial" pitchFamily="34" charset="0"/>
              <a:buChar char="•"/>
            </a:pPr>
            <a:r>
              <a:rPr lang="en-US" sz="1000" dirty="0" smtClean="0">
                <a:solidFill>
                  <a:schemeClr val="tx1"/>
                </a:solidFill>
              </a:rPr>
              <a:t> WLAN sends to UE list of supported PLMNs</a:t>
            </a:r>
          </a:p>
        </p:txBody>
      </p:sp>
      <p:cxnSp>
        <p:nvCxnSpPr>
          <p:cNvPr id="37" name="Straight Arrow Connector 36"/>
          <p:cNvCxnSpPr>
            <a:stCxn id="35" idx="1"/>
            <a:endCxn id="36" idx="3"/>
          </p:cNvCxnSpPr>
          <p:nvPr/>
        </p:nvCxnSpPr>
        <p:spPr>
          <a:xfrm flipH="1">
            <a:off x="3707904" y="2600908"/>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5" idx="2"/>
            <a:endCxn id="16" idx="0"/>
          </p:cNvCxnSpPr>
          <p:nvPr/>
        </p:nvCxnSpPr>
        <p:spPr>
          <a:xfrm>
            <a:off x="5004048" y="2924944"/>
            <a:ext cx="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3851920" y="2318683"/>
            <a:ext cx="269626" cy="246221"/>
          </a:xfrm>
          <a:prstGeom prst="rect">
            <a:avLst/>
          </a:prstGeom>
          <a:noFill/>
        </p:spPr>
        <p:txBody>
          <a:bodyPr wrap="none" rtlCol="0">
            <a:spAutoFit/>
          </a:bodyPr>
          <a:lstStyle/>
          <a:p>
            <a:r>
              <a:rPr lang="en-US" sz="1000" dirty="0" smtClean="0"/>
              <a:t>Y</a:t>
            </a:r>
          </a:p>
        </p:txBody>
      </p:sp>
      <p:sp>
        <p:nvSpPr>
          <p:cNvPr id="58" name="Flowchart: Decision 57"/>
          <p:cNvSpPr/>
          <p:nvPr/>
        </p:nvSpPr>
        <p:spPr>
          <a:xfrm>
            <a:off x="4283968" y="4293096"/>
            <a:ext cx="1440160" cy="720080"/>
          </a:xfrm>
          <a:prstGeom prst="flowChartDecision">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HPLMN Direct Access?</a:t>
            </a:r>
            <a:endParaRPr lang="en-US" sz="1000" dirty="0" err="1" smtClean="0">
              <a:solidFill>
                <a:schemeClr val="tx1"/>
              </a:solidFill>
            </a:endParaRPr>
          </a:p>
        </p:txBody>
      </p:sp>
      <p:sp>
        <p:nvSpPr>
          <p:cNvPr id="59" name="TextBox 58"/>
          <p:cNvSpPr txBox="1"/>
          <p:nvPr/>
        </p:nvSpPr>
        <p:spPr>
          <a:xfrm>
            <a:off x="5076056" y="5013176"/>
            <a:ext cx="269626" cy="246221"/>
          </a:xfrm>
          <a:prstGeom prst="rect">
            <a:avLst/>
          </a:prstGeom>
          <a:noFill/>
        </p:spPr>
        <p:txBody>
          <a:bodyPr wrap="none" rtlCol="0">
            <a:spAutoFit/>
          </a:bodyPr>
          <a:lstStyle/>
          <a:p>
            <a:r>
              <a:rPr lang="en-US" sz="1000" dirty="0" smtClean="0"/>
              <a:t>Y</a:t>
            </a:r>
          </a:p>
        </p:txBody>
      </p:sp>
      <p:cxnSp>
        <p:nvCxnSpPr>
          <p:cNvPr id="60" name="Straight Arrow Connector 59"/>
          <p:cNvCxnSpPr>
            <a:stCxn id="58" idx="2"/>
          </p:cNvCxnSpPr>
          <p:nvPr/>
        </p:nvCxnSpPr>
        <p:spPr>
          <a:xfrm>
            <a:off x="5004048" y="5013176"/>
            <a:ext cx="0" cy="36004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a:off x="5868144" y="4437112"/>
            <a:ext cx="277640" cy="246221"/>
          </a:xfrm>
          <a:prstGeom prst="rect">
            <a:avLst/>
          </a:prstGeom>
          <a:noFill/>
        </p:spPr>
        <p:txBody>
          <a:bodyPr wrap="none" rtlCol="0">
            <a:spAutoFit/>
          </a:bodyPr>
          <a:lstStyle/>
          <a:p>
            <a:r>
              <a:rPr lang="en-US" sz="1000" dirty="0" smtClean="0"/>
              <a:t>N</a:t>
            </a:r>
          </a:p>
        </p:txBody>
      </p:sp>
      <p:sp>
        <p:nvSpPr>
          <p:cNvPr id="71" name="Flowchart: Decision 70"/>
          <p:cNvSpPr/>
          <p:nvPr/>
        </p:nvSpPr>
        <p:spPr>
          <a:xfrm>
            <a:off x="6444208" y="4293096"/>
            <a:ext cx="1440160" cy="720080"/>
          </a:xfrm>
          <a:prstGeom prst="flowChartDecision">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More  WSID?</a:t>
            </a:r>
            <a:endParaRPr lang="en-US" sz="1000" dirty="0" err="1" smtClean="0">
              <a:solidFill>
                <a:schemeClr val="tx1"/>
              </a:solidFill>
            </a:endParaRPr>
          </a:p>
        </p:txBody>
      </p:sp>
      <p:cxnSp>
        <p:nvCxnSpPr>
          <p:cNvPr id="74" name="Shape 73"/>
          <p:cNvCxnSpPr>
            <a:stCxn id="71" idx="0"/>
            <a:endCxn id="6" idx="3"/>
          </p:cNvCxnSpPr>
          <p:nvPr/>
        </p:nvCxnSpPr>
        <p:spPr>
          <a:xfrm rot="16200000" flipV="1">
            <a:off x="5302533" y="2431341"/>
            <a:ext cx="2715398" cy="1008112"/>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6732240" y="5482022"/>
            <a:ext cx="864096" cy="504056"/>
          </a:xfrm>
          <a:prstGeom prst="ellipse">
            <a:avLst/>
          </a:prstGeom>
          <a:solidFill>
            <a:schemeClr val="bg1">
              <a:lumMod val="65000"/>
            </a:schemeClr>
          </a:solid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smtClean="0">
                <a:solidFill>
                  <a:schemeClr val="bg1"/>
                </a:solidFill>
              </a:rPr>
              <a:t>Failed</a:t>
            </a:r>
          </a:p>
        </p:txBody>
      </p:sp>
      <p:cxnSp>
        <p:nvCxnSpPr>
          <p:cNvPr id="77" name="Straight Arrow Connector 76"/>
          <p:cNvCxnSpPr>
            <a:stCxn id="71" idx="2"/>
            <a:endCxn id="75" idx="0"/>
          </p:cNvCxnSpPr>
          <p:nvPr/>
        </p:nvCxnSpPr>
        <p:spPr>
          <a:xfrm>
            <a:off x="7164288" y="5013176"/>
            <a:ext cx="0" cy="4688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174680" y="5126995"/>
            <a:ext cx="277640" cy="246221"/>
          </a:xfrm>
          <a:prstGeom prst="rect">
            <a:avLst/>
          </a:prstGeom>
          <a:noFill/>
        </p:spPr>
        <p:txBody>
          <a:bodyPr wrap="none" rtlCol="0">
            <a:spAutoFit/>
          </a:bodyPr>
          <a:lstStyle/>
          <a:p>
            <a:r>
              <a:rPr lang="en-US" sz="1000" dirty="0" smtClean="0"/>
              <a:t>N</a:t>
            </a:r>
          </a:p>
        </p:txBody>
      </p:sp>
      <p:sp>
        <p:nvSpPr>
          <p:cNvPr id="83" name="TextBox 82"/>
          <p:cNvSpPr txBox="1"/>
          <p:nvPr/>
        </p:nvSpPr>
        <p:spPr>
          <a:xfrm>
            <a:off x="7174680" y="3974867"/>
            <a:ext cx="269626" cy="246221"/>
          </a:xfrm>
          <a:prstGeom prst="rect">
            <a:avLst/>
          </a:prstGeom>
          <a:noFill/>
        </p:spPr>
        <p:txBody>
          <a:bodyPr wrap="none" rtlCol="0">
            <a:spAutoFit/>
          </a:bodyPr>
          <a:lstStyle/>
          <a:p>
            <a:r>
              <a:rPr lang="en-US" sz="1000" dirty="0" smtClean="0"/>
              <a:t>Y</a:t>
            </a:r>
          </a:p>
        </p:txBody>
      </p:sp>
      <p:sp>
        <p:nvSpPr>
          <p:cNvPr id="84" name="Rounded Rectangle 83"/>
          <p:cNvSpPr/>
          <p:nvPr/>
        </p:nvSpPr>
        <p:spPr>
          <a:xfrm>
            <a:off x="467544" y="5466923"/>
            <a:ext cx="1872208" cy="534253"/>
          </a:xfrm>
          <a:prstGeom prst="roundRect">
            <a:avLst/>
          </a:prstGeom>
          <a:noFill/>
          <a:ln>
            <a:solidFill>
              <a:srgbClr val="FA821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WLAN UE got the list of supported PLMNs</a:t>
            </a:r>
          </a:p>
        </p:txBody>
      </p:sp>
      <p:cxnSp>
        <p:nvCxnSpPr>
          <p:cNvPr id="87" name="Shape 86"/>
          <p:cNvCxnSpPr>
            <a:stCxn id="36" idx="1"/>
            <a:endCxn id="84" idx="0"/>
          </p:cNvCxnSpPr>
          <p:nvPr/>
        </p:nvCxnSpPr>
        <p:spPr>
          <a:xfrm rot="10800000" flipV="1">
            <a:off x="1403648" y="2600907"/>
            <a:ext cx="576064" cy="286601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9" name="Shape 88"/>
          <p:cNvCxnSpPr>
            <a:stCxn id="31" idx="1"/>
            <a:endCxn id="84" idx="0"/>
          </p:cNvCxnSpPr>
          <p:nvPr/>
        </p:nvCxnSpPr>
        <p:spPr>
          <a:xfrm rot="10800000" flipV="1">
            <a:off x="1403648" y="3573015"/>
            <a:ext cx="576064" cy="189390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353</TotalTime>
  <Words>1480</Words>
  <Application>Microsoft Office PowerPoint</Application>
  <PresentationFormat>On-screen Show (4:3)</PresentationFormat>
  <Paragraphs>277</Paragraphs>
  <Slides>15</Slides>
  <Notes>11</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3gpp</vt:lpstr>
      <vt:lpstr>  </vt:lpstr>
      <vt:lpstr>WLAN Network Selection: A multiple steps process</vt:lpstr>
      <vt:lpstr>WLAN Network Selection: WSID Ordering</vt:lpstr>
      <vt:lpstr>Ordering of available WSIDs for PLMN Discovery</vt:lpstr>
      <vt:lpstr>Parameters for WLAN Network Selection in USIM (24.234)</vt:lpstr>
      <vt:lpstr>Contents of files at the DF WLAN level (31.102)</vt:lpstr>
      <vt:lpstr>WLAN related procedures (31.102)</vt:lpstr>
      <vt:lpstr>WLAN Network Selection: PLMN ordering</vt:lpstr>
      <vt:lpstr>WLAN UE Acquires available and allowable PLMN list for each WSID</vt:lpstr>
      <vt:lpstr>PLMN Priority after I-WLAN network selection</vt:lpstr>
      <vt:lpstr>WLAN Network Selection: Optional ANDSF step</vt:lpstr>
      <vt:lpstr>I-WLAN &amp; 3GPP Core Network Architecture (23.402) Which Algorithm for Authentication?</vt:lpstr>
      <vt:lpstr>Authentication and key agreement</vt:lpstr>
      <vt:lpstr>WLAN Network Selection: Optional ANDSF step</vt:lpstr>
      <vt:lpstr>Conclusion</vt:lpstr>
    </vt:vector>
  </TitlesOfParts>
  <Company>Gemalto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phan</dc:creator>
  <dc:description>©3GPP 2009. All rights reserved</dc:description>
  <cp:lastModifiedBy>phan</cp:lastModifiedBy>
  <cp:revision>6</cp:revision>
  <dcterms:created xsi:type="dcterms:W3CDTF">2013-04-02T08:07:44Z</dcterms:created>
  <dcterms:modified xsi:type="dcterms:W3CDTF">2013-04-02T14:03:23Z</dcterms:modified>
</cp:coreProperties>
</file>