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8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BCAE-4BAC-40D1-85C5-61231F053A7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0AD63-6349-423B-8052-C950BB6744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0339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BCAE-4BAC-40D1-85C5-61231F053A7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0AD63-6349-423B-8052-C950BB6744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4821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BCAE-4BAC-40D1-85C5-61231F053A7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0AD63-6349-423B-8052-C950BB6744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3088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BCAE-4BAC-40D1-85C5-61231F053A7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0AD63-6349-423B-8052-C950BB6744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5227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BCAE-4BAC-40D1-85C5-61231F053A7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0AD63-6349-423B-8052-C950BB6744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1397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BCAE-4BAC-40D1-85C5-61231F053A7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0AD63-6349-423B-8052-C950BB6744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440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BCAE-4BAC-40D1-85C5-61231F053A7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0AD63-6349-423B-8052-C950BB6744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5301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BCAE-4BAC-40D1-85C5-61231F053A7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0AD63-6349-423B-8052-C950BB6744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2676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BCAE-4BAC-40D1-85C5-61231F053A7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0AD63-6349-423B-8052-C950BB6744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697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BCAE-4BAC-40D1-85C5-61231F053A7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0AD63-6349-423B-8052-C950BB6744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354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BCAE-4BAC-40D1-85C5-61231F053A7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0AD63-6349-423B-8052-C950BB6744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1888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EBCAE-4BAC-40D1-85C5-61231F053A7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0AD63-6349-423B-8052-C950BB6744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4791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Autofit/>
          </a:bodyPr>
          <a:lstStyle/>
          <a:p>
            <a:r>
              <a:rPr lang="en-GB" sz="3600" dirty="0" smtClean="0"/>
              <a:t>S2-122051 </a:t>
            </a:r>
            <a:r>
              <a:rPr lang="en-GB" sz="3600" dirty="0" smtClean="0"/>
              <a:t>breakout session d</a:t>
            </a:r>
            <a:r>
              <a:rPr lang="en-GB" sz="3600" dirty="0" smtClean="0"/>
              <a:t>iscussion.</a:t>
            </a:r>
            <a:r>
              <a:rPr lang="en-GB" sz="3600" dirty="0" smtClean="0"/>
              <a:t/>
            </a:r>
            <a:br>
              <a:rPr lang="en-GB" sz="3600" dirty="0" smtClean="0"/>
            </a:br>
            <a:r>
              <a:rPr lang="en-GB" sz="3600" dirty="0" smtClean="0"/>
              <a:t>Chris Pudney: Vodafone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 smtClean="0"/>
              <a:t>Situation: </a:t>
            </a:r>
            <a:br>
              <a:rPr lang="en-GB" dirty="0" smtClean="0"/>
            </a:br>
            <a:r>
              <a:rPr lang="en-GB" dirty="0" smtClean="0"/>
              <a:t>- LTE </a:t>
            </a:r>
            <a:r>
              <a:rPr lang="en-GB" dirty="0" smtClean="0"/>
              <a:t>capable device roaming in 3G &amp; LTE </a:t>
            </a:r>
            <a:r>
              <a:rPr lang="en-GB" dirty="0" smtClean="0"/>
              <a:t>network;</a:t>
            </a:r>
            <a:br>
              <a:rPr lang="en-GB" dirty="0" smtClean="0"/>
            </a:br>
            <a:r>
              <a:rPr lang="en-GB" dirty="0" smtClean="0"/>
              <a:t>- No </a:t>
            </a:r>
            <a:r>
              <a:rPr lang="en-GB" dirty="0" smtClean="0"/>
              <a:t>LTE </a:t>
            </a:r>
            <a:r>
              <a:rPr lang="en-GB" dirty="0" smtClean="0"/>
              <a:t>subscription</a:t>
            </a:r>
          </a:p>
          <a:p>
            <a:r>
              <a:rPr lang="en-GB" dirty="0"/>
              <a:t>In subsequent slides:</a:t>
            </a:r>
          </a:p>
          <a:p>
            <a:pPr lvl="1"/>
            <a:r>
              <a:rPr lang="en-GB" dirty="0"/>
              <a:t>black text is from S2-122051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Red text is meant to reflect the drafting session discussion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Green text are additional post-session thoughts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Summary: discuss at next SA2 meeting and then potentially liaise to August CT x and/or RAN y meetings</a:t>
            </a:r>
            <a:endParaRPr lang="en-GB" dirty="0" smtClean="0">
              <a:solidFill>
                <a:srgbClr val="FF0000"/>
              </a:solidFill>
            </a:endParaRPr>
          </a:p>
          <a:p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75982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3GPP SA2 Kyoto, May 2012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7606568" y="117174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S2-122617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3632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/>
              <a:t>1: Inter RAT handover from UTRAN to E-UTRAN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hangingPunct="0"/>
            <a:r>
              <a:rPr lang="en-GB" dirty="0" smtClean="0"/>
              <a:t>(</a:t>
            </a:r>
            <a:r>
              <a:rPr lang="en-GB" dirty="0"/>
              <a:t>1) For the UE, the source RNC initiates an Inter-RAT handover to E-UTRAN and sends a Relocation Required message to the source SGSN. (2) The source SGSN recognizes it’s an Inter-RAT handover to E-UTRAN from the Target </a:t>
            </a:r>
            <a:r>
              <a:rPr lang="en-GB" dirty="0" err="1"/>
              <a:t>eNB</a:t>
            </a:r>
            <a:r>
              <a:rPr lang="en-GB" dirty="0"/>
              <a:t>-ID IE. The source SGSN, knowing the roaming agreement, aborts the procedure. (3) The steps (1) and (2) repeat.</a:t>
            </a:r>
          </a:p>
          <a:p>
            <a:pPr hangingPunct="0"/>
            <a:r>
              <a:rPr lang="en-GB" dirty="0"/>
              <a:t>The above problematic scenario causes unnecessary signalling traffic for RNC and SGSN of VPLMN</a:t>
            </a:r>
            <a:r>
              <a:rPr lang="en-GB" dirty="0" smtClean="0"/>
              <a:t>.</a:t>
            </a:r>
          </a:p>
          <a:p>
            <a:pPr hangingPunct="0"/>
            <a:endParaRPr lang="en-GB" dirty="0"/>
          </a:p>
          <a:p>
            <a:pPr hangingPunct="0"/>
            <a:r>
              <a:rPr lang="en-GB" dirty="0" smtClean="0">
                <a:solidFill>
                  <a:srgbClr val="FF0000"/>
                </a:solidFill>
              </a:rPr>
              <a:t>If the SGSN sees the RNC-ID as </a:t>
            </a:r>
            <a:r>
              <a:rPr lang="en-GB" dirty="0" smtClean="0">
                <a:solidFill>
                  <a:srgbClr val="FF0000"/>
                </a:solidFill>
              </a:rPr>
              <a:t>that of an LTE target, the </a:t>
            </a:r>
            <a:r>
              <a:rPr lang="en-GB" dirty="0" smtClean="0">
                <a:solidFill>
                  <a:srgbClr val="FF0000"/>
                </a:solidFill>
              </a:rPr>
              <a:t>SGSN can return a ‘permanent failure’ cause.</a:t>
            </a:r>
          </a:p>
          <a:p>
            <a:pPr hangingPunct="0"/>
            <a:r>
              <a:rPr lang="en-GB" dirty="0" smtClean="0">
                <a:solidFill>
                  <a:srgbClr val="FF0000"/>
                </a:solidFill>
              </a:rPr>
              <a:t>‘</a:t>
            </a:r>
            <a:r>
              <a:rPr lang="en-GB" dirty="0" smtClean="0">
                <a:solidFill>
                  <a:srgbClr val="FF0000"/>
                </a:solidFill>
              </a:rPr>
              <a:t>service handover</a:t>
            </a:r>
            <a:r>
              <a:rPr lang="en-GB" dirty="0" smtClean="0">
                <a:solidFill>
                  <a:srgbClr val="FF0000"/>
                </a:solidFill>
              </a:rPr>
              <a:t>’ information in the </a:t>
            </a:r>
            <a:r>
              <a:rPr lang="en-GB" dirty="0" err="1" smtClean="0">
                <a:solidFill>
                  <a:srgbClr val="FF0000"/>
                </a:solidFill>
              </a:rPr>
              <a:t>Iu</a:t>
            </a:r>
            <a:r>
              <a:rPr lang="en-GB" dirty="0" smtClean="0">
                <a:solidFill>
                  <a:srgbClr val="FF0000"/>
                </a:solidFill>
              </a:rPr>
              <a:t> Assignment Request can be used to stop the UMTS RNC initiating a handover to LTE. </a:t>
            </a:r>
            <a:r>
              <a:rPr lang="en-GB" dirty="0" smtClean="0">
                <a:solidFill>
                  <a:srgbClr val="FF0000"/>
                </a:solidFill>
              </a:rPr>
              <a:t/>
            </a:r>
            <a:br>
              <a:rPr lang="en-GB" dirty="0" smtClean="0">
                <a:solidFill>
                  <a:srgbClr val="FF0000"/>
                </a:solidFill>
              </a:rPr>
            </a:br>
            <a:r>
              <a:rPr lang="en-GB" dirty="0" smtClean="0">
                <a:solidFill>
                  <a:srgbClr val="FF0000"/>
                </a:solidFill>
              </a:rPr>
              <a:t/>
            </a:r>
            <a:br>
              <a:rPr lang="en-GB" dirty="0" smtClean="0">
                <a:solidFill>
                  <a:srgbClr val="FF0000"/>
                </a:solidFill>
              </a:rPr>
            </a:br>
            <a:r>
              <a:rPr lang="en-GB" dirty="0" smtClean="0">
                <a:solidFill>
                  <a:srgbClr val="FF0000"/>
                </a:solidFill>
                <a:sym typeface="Wingdings" pitchFamily="2" charset="2"/>
              </a:rPr>
              <a:t> BUT does </a:t>
            </a:r>
            <a:r>
              <a:rPr lang="en-GB" dirty="0" smtClean="0">
                <a:solidFill>
                  <a:srgbClr val="FF0000"/>
                </a:solidFill>
                <a:sym typeface="Wingdings" pitchFamily="2" charset="2"/>
              </a:rPr>
              <a:t>the SGSN know that the UE does not have an LTE subscription? -&gt; </a:t>
            </a:r>
            <a:r>
              <a:rPr lang="en-GB" dirty="0" smtClean="0">
                <a:solidFill>
                  <a:srgbClr val="FF0000"/>
                </a:solidFill>
                <a:sym typeface="Wingdings" pitchFamily="2" charset="2"/>
              </a:rPr>
              <a:t>‘Access </a:t>
            </a:r>
            <a:r>
              <a:rPr lang="en-GB" dirty="0" smtClean="0">
                <a:solidFill>
                  <a:srgbClr val="FF0000"/>
                </a:solidFill>
                <a:sym typeface="Wingdings" pitchFamily="2" charset="2"/>
              </a:rPr>
              <a:t>Restriction </a:t>
            </a:r>
            <a:r>
              <a:rPr lang="en-GB" dirty="0" smtClean="0">
                <a:solidFill>
                  <a:srgbClr val="FF0000"/>
                </a:solidFill>
                <a:sym typeface="Wingdings" pitchFamily="2" charset="2"/>
              </a:rPr>
              <a:t>Data’ (see clause 2.4.18 </a:t>
            </a:r>
            <a:r>
              <a:rPr lang="en-GB" dirty="0" smtClean="0">
                <a:solidFill>
                  <a:srgbClr val="FF0000"/>
                </a:solidFill>
                <a:sym typeface="Wingdings" pitchFamily="2" charset="2"/>
              </a:rPr>
              <a:t>in </a:t>
            </a:r>
            <a:r>
              <a:rPr lang="en-GB" dirty="0" smtClean="0">
                <a:solidFill>
                  <a:srgbClr val="FF0000"/>
                </a:solidFill>
                <a:sym typeface="Wingdings" pitchFamily="2" charset="2"/>
              </a:rPr>
              <a:t>23.008) might not be support</a:t>
            </a:r>
            <a:r>
              <a:rPr lang="en-GB" dirty="0" smtClean="0">
                <a:solidFill>
                  <a:srgbClr val="FF0000"/>
                </a:solidFill>
                <a:sym typeface="Wingdings" pitchFamily="2" charset="2"/>
              </a:rPr>
              <a:t>ed by a legacy HSS.</a:t>
            </a:r>
          </a:p>
          <a:p>
            <a:pPr lvl="1" hangingPunct="0"/>
            <a:r>
              <a:rPr lang="en-GB" i="1" dirty="0" smtClean="0">
                <a:solidFill>
                  <a:srgbClr val="00B050"/>
                </a:solidFill>
                <a:sym typeface="Wingdings" pitchFamily="2" charset="2"/>
              </a:rPr>
              <a:t> the SGSN could use IMSI analysis to ‘know’ that the HPLMN does not use LTE</a:t>
            </a:r>
          </a:p>
          <a:p>
            <a:pPr lvl="2" hangingPunct="0"/>
            <a:r>
              <a:rPr lang="en-GB" i="1" dirty="0" smtClean="0">
                <a:solidFill>
                  <a:srgbClr val="00B050"/>
                </a:solidFill>
                <a:sym typeface="Wingdings" pitchFamily="2" charset="2"/>
              </a:rPr>
              <a:t>-	 this gets more complex if the HPLMN has some HLRs that support LTE and some HLRs that do not support LTE</a:t>
            </a:r>
            <a:endParaRPr lang="en-GB" i="1" dirty="0">
              <a:solidFill>
                <a:srgbClr val="00B050"/>
              </a:solidFill>
              <a:sym typeface="Wingdings" pitchFamily="2" charset="2"/>
            </a:endParaRPr>
          </a:p>
          <a:p>
            <a:pPr hangingPunct="0"/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145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/>
              <a:t>2: Inter RAT handover from UTRAN to E-UTRAN, 23.401 Annex D type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hangingPunct="0"/>
            <a:r>
              <a:rPr lang="en-GB" sz="1600" dirty="0" smtClean="0"/>
              <a:t>(</a:t>
            </a:r>
            <a:r>
              <a:rPr lang="en-GB" sz="1600" dirty="0"/>
              <a:t>1) For the UE, the source RNC initiates an Inter-RAT handover to E-UTRAN. The source RNC may be configured to use RNC IDs instead of </a:t>
            </a:r>
            <a:r>
              <a:rPr lang="en-GB" sz="1600" dirty="0" err="1"/>
              <a:t>eNodeB</a:t>
            </a:r>
            <a:r>
              <a:rPr lang="en-GB" sz="1600" dirty="0"/>
              <a:t> IDs to identify a target </a:t>
            </a:r>
            <a:r>
              <a:rPr lang="en-GB" sz="1600" dirty="0" err="1"/>
              <a:t>eNodeB</a:t>
            </a:r>
            <a:r>
              <a:rPr lang="en-GB" sz="1600" dirty="0"/>
              <a:t>. The source RNC sends a Relocation Required message to the old </a:t>
            </a:r>
            <a:r>
              <a:rPr lang="en-GB" sz="1600" dirty="0" err="1"/>
              <a:t>Gn</a:t>
            </a:r>
            <a:r>
              <a:rPr lang="en-GB" sz="1600" dirty="0"/>
              <a:t>/</a:t>
            </a:r>
            <a:r>
              <a:rPr lang="en-GB" sz="1600" dirty="0" err="1"/>
              <a:t>Gp</a:t>
            </a:r>
            <a:r>
              <a:rPr lang="en-GB" sz="1600" dirty="0"/>
              <a:t> SGSN of pre-Rel-8. (Note: For the old </a:t>
            </a:r>
            <a:r>
              <a:rPr lang="en-GB" sz="1600" dirty="0" err="1"/>
              <a:t>Gn</a:t>
            </a:r>
            <a:r>
              <a:rPr lang="en-GB" sz="1600" dirty="0"/>
              <a:t>/</a:t>
            </a:r>
            <a:r>
              <a:rPr lang="en-GB" sz="1600" dirty="0" err="1"/>
              <a:t>Gp</a:t>
            </a:r>
            <a:r>
              <a:rPr lang="en-GB" sz="1600" dirty="0"/>
              <a:t> SGSN of Rel-8 onwards, the same discussion with the above scenario 1 applies.) (2) The old </a:t>
            </a:r>
            <a:r>
              <a:rPr lang="en-GB" sz="1600" dirty="0" err="1"/>
              <a:t>Gn</a:t>
            </a:r>
            <a:r>
              <a:rPr lang="en-GB" sz="1600" dirty="0"/>
              <a:t>/</a:t>
            </a:r>
            <a:r>
              <a:rPr lang="en-GB" sz="1600" dirty="0" err="1"/>
              <a:t>Gp</a:t>
            </a:r>
            <a:r>
              <a:rPr lang="en-GB" sz="1600" dirty="0"/>
              <a:t> SGSN sends a Forward Relocation Request message to the new MME. (3) The new MME sends a Create Session Request message, with P-GW related IEs being replaced by GGSN equivalents, to the S-GW. (4) The Inter-RAT handover continues. The UE sends a HO to E-UTRAN Complete message to the target </a:t>
            </a:r>
            <a:r>
              <a:rPr lang="en-GB" sz="1600" dirty="0" err="1"/>
              <a:t>eNodeB</a:t>
            </a:r>
            <a:r>
              <a:rPr lang="en-GB" sz="1600" dirty="0"/>
              <a:t>. (5) The Inter-RAT handover further continues. The S-GW sends a Modify Bearer Request message to the GGSN. That request fails. (6) The steps from (1) to (5) repeat.</a:t>
            </a:r>
          </a:p>
          <a:p>
            <a:pPr hangingPunct="0"/>
            <a:r>
              <a:rPr lang="en-GB" sz="1600" dirty="0"/>
              <a:t>The above problematic scenario causes frequent service disruptions for an inbound roamer and unnecessary signalling traffic for RNC, SGSN, MME, and S-GW of VPLMN.</a:t>
            </a:r>
          </a:p>
          <a:p>
            <a:endParaRPr lang="en-GB" sz="1600" dirty="0" smtClean="0"/>
          </a:p>
          <a:p>
            <a:r>
              <a:rPr lang="en-GB" sz="1600" dirty="0" smtClean="0">
                <a:solidFill>
                  <a:srgbClr val="FF0000"/>
                </a:solidFill>
              </a:rPr>
              <a:t>Target MME does not access HSS until after </a:t>
            </a:r>
            <a:r>
              <a:rPr lang="en-GB" sz="1600" dirty="0" smtClean="0">
                <a:solidFill>
                  <a:srgbClr val="FF0000"/>
                </a:solidFill>
              </a:rPr>
              <a:t>the handover </a:t>
            </a:r>
            <a:r>
              <a:rPr lang="en-GB" sz="1600" dirty="0" smtClean="0">
                <a:solidFill>
                  <a:srgbClr val="FF0000"/>
                </a:solidFill>
              </a:rPr>
              <a:t>completes -&gt; </a:t>
            </a:r>
            <a:r>
              <a:rPr lang="en-GB" sz="1600" dirty="0" smtClean="0">
                <a:solidFill>
                  <a:srgbClr val="FF0000"/>
                </a:solidFill>
              </a:rPr>
              <a:t>this causes a problem</a:t>
            </a:r>
            <a:endParaRPr lang="en-GB" sz="1600" dirty="0" smtClean="0">
              <a:solidFill>
                <a:srgbClr val="FF0000"/>
              </a:solidFill>
            </a:endParaRPr>
          </a:p>
          <a:p>
            <a:r>
              <a:rPr lang="en-GB" sz="1600" dirty="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GB" sz="1600" dirty="0" smtClean="0">
                <a:solidFill>
                  <a:srgbClr val="FF0000"/>
                </a:solidFill>
                <a:sym typeface="Wingdings" pitchFamily="2" charset="2"/>
              </a:rPr>
              <a:t>need to upgrade </a:t>
            </a:r>
            <a:r>
              <a:rPr lang="en-GB" sz="1600" dirty="0" smtClean="0">
                <a:solidFill>
                  <a:srgbClr val="FF0000"/>
                </a:solidFill>
                <a:sym typeface="Wingdings" pitchFamily="2" charset="2"/>
              </a:rPr>
              <a:t>the logic in the source SGSN so the handover is stopped in the source SGSN -&gt; but still need knowledge in source SGSN that the UE does not have an LTE subscription</a:t>
            </a:r>
            <a:endParaRPr lang="en-GB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757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/>
              <a:t>3: Inter RAT release with redirection from UTRAN to E-UTRAN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hangingPunct="0"/>
            <a:r>
              <a:rPr lang="en-GB" dirty="0" smtClean="0"/>
              <a:t>(</a:t>
            </a:r>
            <a:r>
              <a:rPr lang="en-GB" dirty="0"/>
              <a:t>1) The source RNC sends an RRC Connection Release message with a Redirection info IE to the UE. The Redirection info IE contains an Inter-RAT info IE being set as E-UTRA. (2) The UE comes to Idle Mode, camping on E-UTRAN. (3) The UE sends a TAU Request message though </a:t>
            </a:r>
            <a:r>
              <a:rPr lang="en-GB" dirty="0" err="1"/>
              <a:t>eNodeB</a:t>
            </a:r>
            <a:r>
              <a:rPr lang="en-GB" dirty="0"/>
              <a:t> to MME. (4) The MME finds that the authentication procedure fails and returns a TAU Reject message. (5) The UE sets the EPS update status to EU3 ROAMING NOT ALLOWED. The UE considers the USIM as invalid for both EPS services and GPRS services.</a:t>
            </a:r>
          </a:p>
          <a:p>
            <a:pPr hangingPunct="0"/>
            <a:r>
              <a:rPr lang="en-GB" dirty="0"/>
              <a:t>The above problematic scenario causes denial of service for an inbound roamer.</a:t>
            </a:r>
          </a:p>
          <a:p>
            <a:pPr hangingPunct="0"/>
            <a:r>
              <a:rPr lang="en-GB" dirty="0">
                <a:solidFill>
                  <a:srgbClr val="FF0000"/>
                </a:solidFill>
              </a:rPr>
              <a:t>Send EMM#15 </a:t>
            </a:r>
            <a:r>
              <a:rPr lang="en-GB" dirty="0" smtClean="0">
                <a:solidFill>
                  <a:srgbClr val="FF0000"/>
                </a:solidFill>
              </a:rPr>
              <a:t>“no </a:t>
            </a:r>
            <a:r>
              <a:rPr lang="en-GB" dirty="0">
                <a:solidFill>
                  <a:srgbClr val="FF0000"/>
                </a:solidFill>
              </a:rPr>
              <a:t>suitable cells in </a:t>
            </a:r>
            <a:r>
              <a:rPr lang="en-GB" dirty="0" smtClean="0">
                <a:solidFill>
                  <a:srgbClr val="FF0000"/>
                </a:solidFill>
              </a:rPr>
              <a:t>TA” </a:t>
            </a:r>
            <a:r>
              <a:rPr lang="en-GB" dirty="0">
                <a:solidFill>
                  <a:srgbClr val="FF0000"/>
                </a:solidFill>
              </a:rPr>
              <a:t>-&gt; but does the mobile </a:t>
            </a:r>
            <a:r>
              <a:rPr lang="en-GB" dirty="0" smtClean="0">
                <a:solidFill>
                  <a:srgbClr val="FF0000"/>
                </a:solidFill>
              </a:rPr>
              <a:t>move </a:t>
            </a:r>
            <a:r>
              <a:rPr lang="en-GB" dirty="0">
                <a:solidFill>
                  <a:srgbClr val="FF0000"/>
                </a:solidFill>
              </a:rPr>
              <a:t>to LTE before finding </a:t>
            </a:r>
            <a:r>
              <a:rPr lang="en-GB" dirty="0" smtClean="0">
                <a:solidFill>
                  <a:srgbClr val="FF0000"/>
                </a:solidFill>
              </a:rPr>
              <a:t>that the </a:t>
            </a:r>
            <a:r>
              <a:rPr lang="en-GB" dirty="0">
                <a:solidFill>
                  <a:srgbClr val="FF0000"/>
                </a:solidFill>
              </a:rPr>
              <a:t>cell is not suitable</a:t>
            </a:r>
            <a:r>
              <a:rPr lang="en-GB" dirty="0" smtClean="0">
                <a:solidFill>
                  <a:srgbClr val="FF0000"/>
                </a:solidFill>
              </a:rPr>
              <a:t>? (and hence do this </a:t>
            </a:r>
            <a:r>
              <a:rPr lang="en-GB" dirty="0" err="1" smtClean="0">
                <a:solidFill>
                  <a:srgbClr val="FF0000"/>
                </a:solidFill>
              </a:rPr>
              <a:t>cyclicly</a:t>
            </a:r>
            <a:r>
              <a:rPr lang="en-GB" dirty="0" smtClean="0">
                <a:solidFill>
                  <a:srgbClr val="FF0000"/>
                </a:solidFill>
              </a:rPr>
              <a:t>). </a:t>
            </a:r>
            <a:r>
              <a:rPr lang="en-GB" dirty="0">
                <a:solidFill>
                  <a:srgbClr val="FF0000"/>
                </a:solidFill>
              </a:rPr>
              <a:t>Battery impact</a:t>
            </a:r>
            <a:r>
              <a:rPr lang="en-GB" dirty="0" smtClean="0">
                <a:solidFill>
                  <a:srgbClr val="FF0000"/>
                </a:solidFill>
              </a:rPr>
              <a:t>? Check </a:t>
            </a:r>
            <a:r>
              <a:rPr lang="en-GB" dirty="0" smtClean="0">
                <a:solidFill>
                  <a:srgbClr val="FF0000"/>
                </a:solidFill>
              </a:rPr>
              <a:t>RAN specs or 23.122 for any “5 minute ban </a:t>
            </a:r>
            <a:r>
              <a:rPr lang="en-GB" dirty="0" smtClean="0">
                <a:solidFill>
                  <a:srgbClr val="FF0000"/>
                </a:solidFill>
              </a:rPr>
              <a:t>on </a:t>
            </a:r>
            <a:r>
              <a:rPr lang="en-GB" dirty="0" smtClean="0">
                <a:solidFill>
                  <a:srgbClr val="FF0000"/>
                </a:solidFill>
              </a:rPr>
              <a:t>the frequency on which cause 15 was received” that might solve this cyclic behaviour.</a:t>
            </a:r>
            <a:endParaRPr lang="en-GB" dirty="0">
              <a:solidFill>
                <a:srgbClr val="FF0000"/>
              </a:solidFill>
            </a:endParaRPr>
          </a:p>
          <a:p>
            <a:pPr hangingPunct="0"/>
            <a:r>
              <a:rPr lang="en-GB" dirty="0" smtClean="0">
                <a:solidFill>
                  <a:srgbClr val="FF0000"/>
                </a:solidFill>
              </a:rPr>
              <a:t>Or use RFSP? </a:t>
            </a:r>
            <a:r>
              <a:rPr lang="en-GB" dirty="0" smtClean="0">
                <a:solidFill>
                  <a:srgbClr val="FF0000"/>
                </a:solidFill>
              </a:rPr>
              <a:t>(but the </a:t>
            </a:r>
            <a:r>
              <a:rPr lang="en-GB" dirty="0" smtClean="0">
                <a:solidFill>
                  <a:srgbClr val="FF0000"/>
                </a:solidFill>
              </a:rPr>
              <a:t>legacy HSS </a:t>
            </a:r>
            <a:r>
              <a:rPr lang="en-GB" dirty="0" smtClean="0">
                <a:solidFill>
                  <a:srgbClr val="FF0000"/>
                </a:solidFill>
              </a:rPr>
              <a:t>will probably not be supporting this and hence the SGSN has to generate it </a:t>
            </a:r>
            <a:r>
              <a:rPr lang="en-GB" dirty="0" smtClean="0">
                <a:solidFill>
                  <a:srgbClr val="FF0000"/>
                </a:solidFill>
              </a:rPr>
              <a:t>locally)</a:t>
            </a:r>
            <a:endParaRPr lang="en-GB" dirty="0">
              <a:solidFill>
                <a:srgbClr val="FF0000"/>
              </a:solidFill>
            </a:endParaRPr>
          </a:p>
          <a:p>
            <a:pPr hangingPunct="0"/>
            <a:r>
              <a:rPr lang="en-GB" dirty="0" smtClean="0">
                <a:solidFill>
                  <a:srgbClr val="FF0000"/>
                </a:solidFill>
              </a:rPr>
              <a:t>Service Handover IE can also help (but </a:t>
            </a:r>
            <a:r>
              <a:rPr lang="en-GB" dirty="0" smtClean="0">
                <a:solidFill>
                  <a:srgbClr val="FF0000"/>
                </a:solidFill>
              </a:rPr>
              <a:t>would also be a </a:t>
            </a:r>
            <a:r>
              <a:rPr lang="en-GB" dirty="0" smtClean="0">
                <a:solidFill>
                  <a:srgbClr val="FF0000"/>
                </a:solidFill>
              </a:rPr>
              <a:t>little bit </a:t>
            </a:r>
            <a:r>
              <a:rPr lang="en-GB" dirty="0" smtClean="0">
                <a:solidFill>
                  <a:srgbClr val="FF0000"/>
                </a:solidFill>
              </a:rPr>
              <a:t>“non-standard” in the RNC)</a:t>
            </a:r>
            <a:endParaRPr lang="en-GB" dirty="0" smtClean="0">
              <a:solidFill>
                <a:srgbClr val="FF0000"/>
              </a:solidFill>
            </a:endParaRPr>
          </a:p>
          <a:p>
            <a:pPr lvl="1" hangingPunct="0"/>
            <a:r>
              <a:rPr lang="en-GB" dirty="0" smtClean="0">
                <a:solidFill>
                  <a:srgbClr val="FF0000"/>
                </a:solidFill>
              </a:rPr>
              <a:t>Last 2 need SGSN to be aware of no-LTE subscription.</a:t>
            </a:r>
          </a:p>
          <a:p>
            <a:pPr hangingPunct="0"/>
            <a:endParaRPr lang="en-GB" dirty="0">
              <a:solidFill>
                <a:srgbClr val="FF0000"/>
              </a:solidFill>
            </a:endParaRPr>
          </a:p>
          <a:p>
            <a:pPr hangingPunct="0"/>
            <a:r>
              <a:rPr lang="en-GB" dirty="0" smtClean="0">
                <a:solidFill>
                  <a:srgbClr val="FF0000"/>
                </a:solidFill>
              </a:rPr>
              <a:t>At least need to ensure that MME does not send ‘PLMN not allowed</a:t>
            </a:r>
            <a:r>
              <a:rPr lang="en-GB" dirty="0" smtClean="0">
                <a:solidFill>
                  <a:srgbClr val="FF0000"/>
                </a:solidFill>
              </a:rPr>
              <a:t>’ (Need to check CT 4/1 spec such as TS 29.010 that might specify the mapping between MAP/Diameter cause values and EMM cause values).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530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/>
              <a:t>4: Fast redirection from UTRAN to E-UTRAN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hangingPunct="0"/>
            <a:r>
              <a:rPr lang="en-GB" dirty="0" smtClean="0"/>
              <a:t>(</a:t>
            </a:r>
            <a:r>
              <a:rPr lang="en-GB" dirty="0"/>
              <a:t>1) Prior to sending a Service Request message, the UE sends an RRC Connection Request message with a Pre-Redirection info IE being set as Support of E-UTRA FDD(or Support of E-UTRA TDD) to an RNC. (2) The RNC sends an RRC Connection Reject message with a Redirection info IE to the UE. The Redirection info IE contains an Inter-RAT info IE being set as E-UTRA. (3) The UE camps on E-UTRAN. (4) The UE sends a TAU Request message though </a:t>
            </a:r>
            <a:r>
              <a:rPr lang="en-GB" dirty="0" err="1"/>
              <a:t>eNodeB</a:t>
            </a:r>
            <a:r>
              <a:rPr lang="en-GB" dirty="0"/>
              <a:t> to MME. (5) The MME finds that the authentication procedure fails and returns a TAU Reject message. (6) The UE sets the EPS update status to EU3 ROAMING NOT ALLOWED. The UE considers the USIM as invalid for both EPS services and GPRS services.</a:t>
            </a:r>
          </a:p>
          <a:p>
            <a:pPr hangingPunct="0"/>
            <a:r>
              <a:rPr lang="en-GB" dirty="0"/>
              <a:t>The above problematic scenario causes denial of service for an inbound roamer</a:t>
            </a:r>
            <a:r>
              <a:rPr lang="en-GB" dirty="0" smtClean="0"/>
              <a:t>.</a:t>
            </a:r>
          </a:p>
          <a:p>
            <a:pPr hangingPunct="0"/>
            <a:endParaRPr lang="en-GB" dirty="0" smtClean="0"/>
          </a:p>
          <a:p>
            <a:pPr hangingPunct="0"/>
            <a:r>
              <a:rPr lang="en-GB" dirty="0" smtClean="0">
                <a:solidFill>
                  <a:srgbClr val="FF0000"/>
                </a:solidFill>
              </a:rPr>
              <a:t>Service handover IE  does not help as this happens before Service Request </a:t>
            </a:r>
          </a:p>
          <a:p>
            <a:pPr hangingPunct="0"/>
            <a:r>
              <a:rPr lang="en-GB" dirty="0" smtClean="0">
                <a:solidFill>
                  <a:srgbClr val="FF0000"/>
                </a:solidFill>
              </a:rPr>
              <a:t>UE might avoid sending the request unless it has successfully </a:t>
            </a:r>
            <a:r>
              <a:rPr lang="en-GB" dirty="0" err="1" smtClean="0">
                <a:solidFill>
                  <a:srgbClr val="FF0000"/>
                </a:solidFill>
              </a:rPr>
              <a:t>TAUed</a:t>
            </a:r>
            <a:r>
              <a:rPr lang="en-GB" dirty="0" smtClean="0">
                <a:solidFill>
                  <a:srgbClr val="FF0000"/>
                </a:solidFill>
              </a:rPr>
              <a:t> to LTE in that PLMN/</a:t>
            </a:r>
            <a:r>
              <a:rPr lang="en-GB" dirty="0" err="1" smtClean="0">
                <a:solidFill>
                  <a:srgbClr val="FF0000"/>
                </a:solidFill>
              </a:rPr>
              <a:t>ePLMN</a:t>
            </a:r>
            <a:r>
              <a:rPr lang="en-GB" dirty="0" smtClean="0">
                <a:solidFill>
                  <a:srgbClr val="FF0000"/>
                </a:solidFill>
              </a:rPr>
              <a:t> (* but  this  might not be  permitted by 25.331 *).</a:t>
            </a:r>
            <a:endParaRPr lang="en-GB" dirty="0">
              <a:solidFill>
                <a:srgbClr val="FF0000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3227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End of document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57120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942</Words>
  <Application>Microsoft Office PowerPoint</Application>
  <PresentationFormat>On-screen Show (4:3)</PresentationFormat>
  <Paragraphs>39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S2-122051 breakout session discussion. Chris Pudney: Vodafone</vt:lpstr>
      <vt:lpstr>1: Inter RAT handover from UTRAN to E-UTRAN </vt:lpstr>
      <vt:lpstr>2: Inter RAT handover from UTRAN to E-UTRAN, 23.401 Annex D type </vt:lpstr>
      <vt:lpstr>3: Inter RAT release with redirection from UTRAN to E-UTRAN </vt:lpstr>
      <vt:lpstr>4: Fast redirection from UTRAN to E-UTRAN </vt:lpstr>
      <vt:lpstr>PowerPoint Presentation</vt:lpstr>
    </vt:vector>
  </TitlesOfParts>
  <Company>Vodafone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S2-122051 Discussion</dc:title>
  <dc:creator>Pudney, Chris, 9</dc:creator>
  <cp:lastModifiedBy>Pudney, Chris, 9</cp:lastModifiedBy>
  <cp:revision>16</cp:revision>
  <dcterms:created xsi:type="dcterms:W3CDTF">2012-05-23T03:38:55Z</dcterms:created>
  <dcterms:modified xsi:type="dcterms:W3CDTF">2012-05-25T05:01:13Z</dcterms:modified>
</cp:coreProperties>
</file>