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6475" autoAdjust="0"/>
  </p:normalViewPr>
  <p:slideViewPr>
    <p:cSldViewPr>
      <p:cViewPr varScale="1">
        <p:scale>
          <a:sx n="75" d="100"/>
          <a:sy n="75" d="100"/>
        </p:scale>
        <p:origin x="-1608" y="-96"/>
      </p:cViewPr>
      <p:guideLst>
        <p:guide orient="horz" pos="2160"/>
        <p:guide pos="2880"/>
      </p:guideLst>
    </p:cSldViewPr>
  </p:slideViewPr>
  <p:outlineViewPr>
    <p:cViewPr>
      <p:scale>
        <a:sx n="33" d="100"/>
        <a:sy n="33" d="100"/>
      </p:scale>
      <p:origin x="30" y="454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B424AA7-999B-4FBB-8E1A-08AE37DC5C8E}" type="datetimeFigureOut">
              <a:rPr lang="en-US" smtClean="0"/>
              <a:t>4/17/2012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5F4121-C969-48EC-8CF7-D3875AF55719}" type="slidenum">
              <a:rPr lang="en-US" smtClean="0"/>
              <a:t>‹#›</a:t>
            </a:fld>
            <a:endParaRPr lang="en-US"/>
          </a:p>
        </p:txBody>
      </p:sp>
    </p:spTree>
    <p:extLst>
      <p:ext uri="{BB962C8B-B14F-4D97-AF65-F5344CB8AC3E}">
        <p14:creationId xmlns:p14="http://schemas.microsoft.com/office/powerpoint/2010/main" val="26798248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424AA7-999B-4FBB-8E1A-08AE37DC5C8E}" type="datetimeFigureOut">
              <a:rPr lang="en-US" smtClean="0"/>
              <a:t>4/17/2012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5F4121-C969-48EC-8CF7-D3875AF55719}" type="slidenum">
              <a:rPr lang="en-US" smtClean="0"/>
              <a:t>‹#›</a:t>
            </a:fld>
            <a:endParaRPr lang="en-US"/>
          </a:p>
        </p:txBody>
      </p:sp>
    </p:spTree>
    <p:extLst>
      <p:ext uri="{BB962C8B-B14F-4D97-AF65-F5344CB8AC3E}">
        <p14:creationId xmlns:p14="http://schemas.microsoft.com/office/powerpoint/2010/main" val="3889807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424AA7-999B-4FBB-8E1A-08AE37DC5C8E}" type="datetimeFigureOut">
              <a:rPr lang="en-US" smtClean="0"/>
              <a:t>4/17/2012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5F4121-C969-48EC-8CF7-D3875AF55719}" type="slidenum">
              <a:rPr lang="en-US" smtClean="0"/>
              <a:t>‹#›</a:t>
            </a:fld>
            <a:endParaRPr lang="en-US"/>
          </a:p>
        </p:txBody>
      </p:sp>
    </p:spTree>
    <p:extLst>
      <p:ext uri="{BB962C8B-B14F-4D97-AF65-F5344CB8AC3E}">
        <p14:creationId xmlns:p14="http://schemas.microsoft.com/office/powerpoint/2010/main" val="1293534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424AA7-999B-4FBB-8E1A-08AE37DC5C8E}" type="datetimeFigureOut">
              <a:rPr lang="en-US" smtClean="0"/>
              <a:t>4/17/2012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5F4121-C969-48EC-8CF7-D3875AF55719}" type="slidenum">
              <a:rPr lang="en-US" smtClean="0"/>
              <a:t>‹#›</a:t>
            </a:fld>
            <a:endParaRPr lang="en-US"/>
          </a:p>
        </p:txBody>
      </p:sp>
    </p:spTree>
    <p:extLst>
      <p:ext uri="{BB962C8B-B14F-4D97-AF65-F5344CB8AC3E}">
        <p14:creationId xmlns:p14="http://schemas.microsoft.com/office/powerpoint/2010/main" val="1820511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424AA7-999B-4FBB-8E1A-08AE37DC5C8E}" type="datetimeFigureOut">
              <a:rPr lang="en-US" smtClean="0"/>
              <a:t>4/17/2012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5F4121-C969-48EC-8CF7-D3875AF55719}" type="slidenum">
              <a:rPr lang="en-US" smtClean="0"/>
              <a:t>‹#›</a:t>
            </a:fld>
            <a:endParaRPr lang="en-US"/>
          </a:p>
        </p:txBody>
      </p:sp>
    </p:spTree>
    <p:extLst>
      <p:ext uri="{BB962C8B-B14F-4D97-AF65-F5344CB8AC3E}">
        <p14:creationId xmlns:p14="http://schemas.microsoft.com/office/powerpoint/2010/main" val="1070815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B424AA7-999B-4FBB-8E1A-08AE37DC5C8E}" type="datetimeFigureOut">
              <a:rPr lang="en-US" smtClean="0"/>
              <a:t>4/17/2012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5F4121-C969-48EC-8CF7-D3875AF55719}" type="slidenum">
              <a:rPr lang="en-US" smtClean="0"/>
              <a:t>‹#›</a:t>
            </a:fld>
            <a:endParaRPr lang="en-US"/>
          </a:p>
        </p:txBody>
      </p:sp>
    </p:spTree>
    <p:extLst>
      <p:ext uri="{BB962C8B-B14F-4D97-AF65-F5344CB8AC3E}">
        <p14:creationId xmlns:p14="http://schemas.microsoft.com/office/powerpoint/2010/main" val="4225833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B424AA7-999B-4FBB-8E1A-08AE37DC5C8E}" type="datetimeFigureOut">
              <a:rPr lang="en-US" smtClean="0"/>
              <a:t>4/17/2012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5F4121-C969-48EC-8CF7-D3875AF55719}" type="slidenum">
              <a:rPr lang="en-US" smtClean="0"/>
              <a:t>‹#›</a:t>
            </a:fld>
            <a:endParaRPr lang="en-US"/>
          </a:p>
        </p:txBody>
      </p:sp>
    </p:spTree>
    <p:extLst>
      <p:ext uri="{BB962C8B-B14F-4D97-AF65-F5344CB8AC3E}">
        <p14:creationId xmlns:p14="http://schemas.microsoft.com/office/powerpoint/2010/main" val="4051888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B424AA7-999B-4FBB-8E1A-08AE37DC5C8E}" type="datetimeFigureOut">
              <a:rPr lang="en-US" smtClean="0"/>
              <a:t>4/17/2012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5F4121-C969-48EC-8CF7-D3875AF55719}" type="slidenum">
              <a:rPr lang="en-US" smtClean="0"/>
              <a:t>‹#›</a:t>
            </a:fld>
            <a:endParaRPr lang="en-US"/>
          </a:p>
        </p:txBody>
      </p:sp>
    </p:spTree>
    <p:extLst>
      <p:ext uri="{BB962C8B-B14F-4D97-AF65-F5344CB8AC3E}">
        <p14:creationId xmlns:p14="http://schemas.microsoft.com/office/powerpoint/2010/main" val="1264853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424AA7-999B-4FBB-8E1A-08AE37DC5C8E}" type="datetimeFigureOut">
              <a:rPr lang="en-US" smtClean="0"/>
              <a:t>4/17/2012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5F4121-C969-48EC-8CF7-D3875AF55719}" type="slidenum">
              <a:rPr lang="en-US" smtClean="0"/>
              <a:t>‹#›</a:t>
            </a:fld>
            <a:endParaRPr lang="en-US"/>
          </a:p>
        </p:txBody>
      </p:sp>
    </p:spTree>
    <p:extLst>
      <p:ext uri="{BB962C8B-B14F-4D97-AF65-F5344CB8AC3E}">
        <p14:creationId xmlns:p14="http://schemas.microsoft.com/office/powerpoint/2010/main" val="3520226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424AA7-999B-4FBB-8E1A-08AE37DC5C8E}" type="datetimeFigureOut">
              <a:rPr lang="en-US" smtClean="0"/>
              <a:t>4/17/2012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5F4121-C969-48EC-8CF7-D3875AF55719}" type="slidenum">
              <a:rPr lang="en-US" smtClean="0"/>
              <a:t>‹#›</a:t>
            </a:fld>
            <a:endParaRPr lang="en-US"/>
          </a:p>
        </p:txBody>
      </p:sp>
    </p:spTree>
    <p:extLst>
      <p:ext uri="{BB962C8B-B14F-4D97-AF65-F5344CB8AC3E}">
        <p14:creationId xmlns:p14="http://schemas.microsoft.com/office/powerpoint/2010/main" val="3622758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424AA7-999B-4FBB-8E1A-08AE37DC5C8E}" type="datetimeFigureOut">
              <a:rPr lang="en-US" smtClean="0"/>
              <a:t>4/17/2012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5F4121-C969-48EC-8CF7-D3875AF55719}" type="slidenum">
              <a:rPr lang="en-US" smtClean="0"/>
              <a:t>‹#›</a:t>
            </a:fld>
            <a:endParaRPr lang="en-US"/>
          </a:p>
        </p:txBody>
      </p:sp>
    </p:spTree>
    <p:extLst>
      <p:ext uri="{BB962C8B-B14F-4D97-AF65-F5344CB8AC3E}">
        <p14:creationId xmlns:p14="http://schemas.microsoft.com/office/powerpoint/2010/main" val="1258541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424AA7-999B-4FBB-8E1A-08AE37DC5C8E}" type="datetimeFigureOut">
              <a:rPr lang="en-US" smtClean="0"/>
              <a:t>4/17/2012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5F4121-C969-48EC-8CF7-D3875AF55719}" type="slidenum">
              <a:rPr lang="en-US" smtClean="0"/>
              <a:t>‹#›</a:t>
            </a:fld>
            <a:endParaRPr lang="en-US"/>
          </a:p>
        </p:txBody>
      </p:sp>
    </p:spTree>
    <p:extLst>
      <p:ext uri="{BB962C8B-B14F-4D97-AF65-F5344CB8AC3E}">
        <p14:creationId xmlns:p14="http://schemas.microsoft.com/office/powerpoint/2010/main" val="5736276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Dual priority devices</a:t>
            </a:r>
            <a:endParaRPr lang="en-US" dirty="0"/>
          </a:p>
        </p:txBody>
      </p:sp>
      <p:sp>
        <p:nvSpPr>
          <p:cNvPr id="3" name="Subtitle 2"/>
          <p:cNvSpPr>
            <a:spLocks noGrp="1"/>
          </p:cNvSpPr>
          <p:nvPr>
            <p:ph type="subTitle" idx="1"/>
          </p:nvPr>
        </p:nvSpPr>
        <p:spPr/>
        <p:txBody>
          <a:bodyPr/>
          <a:lstStyle/>
          <a:p>
            <a:r>
              <a:rPr lang="en-US"/>
              <a:t> </a:t>
            </a:r>
            <a:r>
              <a:rPr lang="en-US" smtClean="0"/>
              <a:t>S2-121675</a:t>
            </a:r>
            <a:endParaRPr lang="en-US" dirty="0"/>
          </a:p>
          <a:p>
            <a:r>
              <a:rPr lang="en-US" dirty="0" smtClean="0"/>
              <a:t>SA2#90</a:t>
            </a:r>
          </a:p>
          <a:p>
            <a:endParaRPr lang="en-US" dirty="0"/>
          </a:p>
        </p:txBody>
      </p:sp>
    </p:spTree>
    <p:extLst>
      <p:ext uri="{BB962C8B-B14F-4D97-AF65-F5344CB8AC3E}">
        <p14:creationId xmlns:p14="http://schemas.microsoft.com/office/powerpoint/2010/main" val="297271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Agreements in drafting session</a:t>
            </a:r>
            <a:endParaRPr lang="en-US" dirty="0"/>
          </a:p>
        </p:txBody>
      </p:sp>
      <p:sp>
        <p:nvSpPr>
          <p:cNvPr id="3" name="Content Placeholder 2"/>
          <p:cNvSpPr>
            <a:spLocks noGrp="1"/>
          </p:cNvSpPr>
          <p:nvPr>
            <p:ph idx="1"/>
          </p:nvPr>
        </p:nvSpPr>
        <p:spPr>
          <a:xfrm>
            <a:off x="457200" y="1600200"/>
            <a:ext cx="8229600" cy="4953000"/>
          </a:xfrm>
        </p:spPr>
        <p:txBody>
          <a:bodyPr>
            <a:normAutofit fontScale="85000" lnSpcReduction="20000"/>
          </a:bodyPr>
          <a:lstStyle/>
          <a:p>
            <a:r>
              <a:rPr lang="en-US" dirty="0" smtClean="0"/>
              <a:t>There is need for </a:t>
            </a:r>
            <a:r>
              <a:rPr lang="en-US" dirty="0"/>
              <a:t>explicit configuration from </a:t>
            </a:r>
            <a:r>
              <a:rPr lang="en-US" dirty="0" smtClean="0"/>
              <a:t>operator to allow UE to override “low priority”.</a:t>
            </a:r>
          </a:p>
          <a:p>
            <a:r>
              <a:rPr lang="en-US" dirty="0" smtClean="0"/>
              <a:t>MM back-off timer is overridden (only if reject was for low priority)</a:t>
            </a:r>
          </a:p>
          <a:p>
            <a:r>
              <a:rPr lang="en-US" dirty="0" smtClean="0"/>
              <a:t>SM back-off timer is overridden </a:t>
            </a:r>
            <a:r>
              <a:rPr lang="en-US" dirty="0"/>
              <a:t>(only if reject was for low priority)</a:t>
            </a:r>
            <a:endParaRPr lang="en-US" dirty="0" smtClean="0"/>
          </a:p>
          <a:p>
            <a:r>
              <a:rPr lang="en-US" dirty="0" smtClean="0"/>
              <a:t>UE’s MM/EMM messages do not indicate “low priority” while “acting as normal device”.</a:t>
            </a:r>
          </a:p>
          <a:p>
            <a:r>
              <a:rPr lang="en-US" dirty="0" smtClean="0"/>
              <a:t>Current assumption is EAB configuration would not be used when UE acts as normal priority, used when UE acts as low priority. </a:t>
            </a:r>
          </a:p>
          <a:p>
            <a:r>
              <a:rPr lang="en-US" dirty="0" smtClean="0"/>
              <a:t>Some operator interest to support dual priority in both CS/PS. SA2 leaves CT1 to decide how to proceed.</a:t>
            </a:r>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12647581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Solutions</a:t>
            </a:r>
            <a:endParaRPr lang="en-US" dirty="0"/>
          </a:p>
        </p:txBody>
      </p:sp>
      <p:sp>
        <p:nvSpPr>
          <p:cNvPr id="3" name="Content Placeholder 2"/>
          <p:cNvSpPr>
            <a:spLocks noGrp="1"/>
          </p:cNvSpPr>
          <p:nvPr>
            <p:ph idx="1"/>
          </p:nvPr>
        </p:nvSpPr>
        <p:spPr>
          <a:xfrm>
            <a:off x="457200" y="1219200"/>
            <a:ext cx="8229600" cy="5638800"/>
          </a:xfrm>
        </p:spPr>
        <p:txBody>
          <a:bodyPr>
            <a:normAutofit fontScale="70000" lnSpcReduction="20000"/>
          </a:bodyPr>
          <a:lstStyle/>
          <a:p>
            <a:r>
              <a:rPr lang="en-US" dirty="0" smtClean="0"/>
              <a:t>Support of one application changing priorities (One PDN solution):</a:t>
            </a:r>
          </a:p>
          <a:p>
            <a:pPr lvl="1"/>
            <a:r>
              <a:rPr lang="en-US" dirty="0" smtClean="0"/>
              <a:t>Solution 1:</a:t>
            </a:r>
          </a:p>
          <a:p>
            <a:pPr lvl="2"/>
            <a:r>
              <a:rPr lang="en-US" dirty="0" smtClean="0"/>
              <a:t>Deactivation/reactivation of PDN connection</a:t>
            </a:r>
          </a:p>
          <a:p>
            <a:pPr lvl="2"/>
            <a:r>
              <a:rPr lang="en-US" dirty="0" smtClean="0"/>
              <a:t>Pros:</a:t>
            </a:r>
          </a:p>
          <a:p>
            <a:pPr lvl="3"/>
            <a:r>
              <a:rPr lang="en-US" dirty="0" smtClean="0"/>
              <a:t>No impact to GTP, NAS signaling</a:t>
            </a:r>
          </a:p>
          <a:p>
            <a:pPr lvl="2"/>
            <a:r>
              <a:rPr lang="en-US" dirty="0" smtClean="0"/>
              <a:t>Cons:</a:t>
            </a:r>
          </a:p>
          <a:p>
            <a:pPr lvl="3"/>
            <a:r>
              <a:rPr lang="en-US" dirty="0" smtClean="0"/>
              <a:t>Additional signaling compared to Solution 2</a:t>
            </a:r>
          </a:p>
          <a:p>
            <a:pPr lvl="3"/>
            <a:r>
              <a:rPr lang="en-US" dirty="0" smtClean="0"/>
              <a:t>Application affected by tear down/up</a:t>
            </a:r>
          </a:p>
          <a:p>
            <a:pPr lvl="1"/>
            <a:r>
              <a:rPr lang="en-US" dirty="0" smtClean="0"/>
              <a:t>Solution 2:</a:t>
            </a:r>
          </a:p>
          <a:p>
            <a:pPr lvl="2"/>
            <a:r>
              <a:rPr lang="en-US" dirty="0" smtClean="0"/>
              <a:t>Modification of same PDN connection</a:t>
            </a:r>
          </a:p>
          <a:p>
            <a:pPr lvl="2"/>
            <a:r>
              <a:rPr lang="en-US" dirty="0" smtClean="0"/>
              <a:t>Pros:</a:t>
            </a:r>
          </a:p>
          <a:p>
            <a:pPr lvl="3"/>
            <a:r>
              <a:rPr lang="en-US" dirty="0" smtClean="0"/>
              <a:t>Reduced signaling compared to Solution 1</a:t>
            </a:r>
          </a:p>
          <a:p>
            <a:pPr lvl="3"/>
            <a:r>
              <a:rPr lang="en-US" dirty="0" smtClean="0"/>
              <a:t>No impact to application’s  IP session</a:t>
            </a:r>
          </a:p>
          <a:p>
            <a:pPr lvl="2"/>
            <a:r>
              <a:rPr lang="en-US" dirty="0" smtClean="0"/>
              <a:t>Cons:</a:t>
            </a:r>
          </a:p>
          <a:p>
            <a:pPr lvl="3"/>
            <a:r>
              <a:rPr lang="en-US" dirty="0" smtClean="0"/>
              <a:t>Change in NAS/GTP signaling</a:t>
            </a:r>
          </a:p>
          <a:p>
            <a:pPr lvl="3"/>
            <a:endParaRPr lang="en-US" dirty="0" smtClean="0"/>
          </a:p>
          <a:p>
            <a:r>
              <a:rPr lang="en-US" dirty="0" smtClean="0"/>
              <a:t>Support for different applications with different priorities</a:t>
            </a:r>
          </a:p>
          <a:p>
            <a:pPr lvl="1"/>
            <a:r>
              <a:rPr lang="en-US" dirty="0" smtClean="0"/>
              <a:t>Solution 3:</a:t>
            </a:r>
          </a:p>
          <a:p>
            <a:pPr lvl="2"/>
            <a:r>
              <a:rPr lang="en-US" dirty="0" smtClean="0"/>
              <a:t>Use of multiple APNs</a:t>
            </a:r>
          </a:p>
          <a:p>
            <a:pPr lvl="2"/>
            <a:endParaRPr lang="en-US" dirty="0" smtClean="0"/>
          </a:p>
          <a:p>
            <a:pPr lvl="1"/>
            <a:endParaRPr lang="en-US" dirty="0" smtClean="0"/>
          </a:p>
        </p:txBody>
      </p:sp>
    </p:spTree>
    <p:extLst>
      <p:ext uri="{BB962C8B-B14F-4D97-AF65-F5344CB8AC3E}">
        <p14:creationId xmlns:p14="http://schemas.microsoft.com/office/powerpoint/2010/main" val="4783894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Notes	</a:t>
            </a:r>
            <a:endParaRPr lang="en-US" dirty="0"/>
          </a:p>
        </p:txBody>
      </p:sp>
      <p:sp>
        <p:nvSpPr>
          <p:cNvPr id="3" name="Content Placeholder 2"/>
          <p:cNvSpPr>
            <a:spLocks noGrp="1"/>
          </p:cNvSpPr>
          <p:nvPr>
            <p:ph idx="1"/>
          </p:nvPr>
        </p:nvSpPr>
        <p:spPr/>
        <p:txBody>
          <a:bodyPr/>
          <a:lstStyle/>
          <a:p>
            <a:r>
              <a:rPr lang="en-US" dirty="0" smtClean="0"/>
              <a:t>Include CT4 in Reply LS</a:t>
            </a:r>
          </a:p>
          <a:p>
            <a:r>
              <a:rPr lang="en-US" dirty="0" smtClean="0"/>
              <a:t>Miguel to draft reply LS based </a:t>
            </a:r>
            <a:r>
              <a:rPr lang="en-US" smtClean="0"/>
              <a:t>on agreements</a:t>
            </a:r>
            <a:endParaRPr lang="en-US" dirty="0"/>
          </a:p>
        </p:txBody>
      </p:sp>
    </p:spTree>
    <p:extLst>
      <p:ext uri="{BB962C8B-B14F-4D97-AF65-F5344CB8AC3E}">
        <p14:creationId xmlns:p14="http://schemas.microsoft.com/office/powerpoint/2010/main" val="5868217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a:t>
            </a:r>
            <a:endParaRPr lang="en-US" dirty="0"/>
          </a:p>
        </p:txBody>
      </p:sp>
      <p:sp>
        <p:nvSpPr>
          <p:cNvPr id="3" name="Content Placeholder 2"/>
          <p:cNvSpPr>
            <a:spLocks noGrp="1"/>
          </p:cNvSpPr>
          <p:nvPr>
            <p:ph idx="1"/>
          </p:nvPr>
        </p:nvSpPr>
        <p:spPr/>
        <p:txBody>
          <a:bodyPr/>
          <a:lstStyle/>
          <a:p>
            <a:r>
              <a:rPr lang="en-US" dirty="0" smtClean="0"/>
              <a:t>Identify key decision points for dual priority support in Rel-11 timeframe.</a:t>
            </a:r>
          </a:p>
          <a:p>
            <a:r>
              <a:rPr lang="en-US" dirty="0" smtClean="0"/>
              <a:t>Identify within each key decision point</a:t>
            </a:r>
          </a:p>
          <a:p>
            <a:pPr lvl="1"/>
            <a:r>
              <a:rPr lang="en-US" dirty="0"/>
              <a:t>S</a:t>
            </a:r>
            <a:r>
              <a:rPr lang="en-US" dirty="0" smtClean="0"/>
              <a:t>imilarities between different proposals</a:t>
            </a:r>
          </a:p>
          <a:p>
            <a:pPr lvl="1"/>
            <a:r>
              <a:rPr lang="en-US" dirty="0" smtClean="0"/>
              <a:t>Points of contentions / concerns expressed by different companies</a:t>
            </a:r>
          </a:p>
          <a:p>
            <a:r>
              <a:rPr lang="en-US" dirty="0" smtClean="0"/>
              <a:t>(Proposed) conclusion</a:t>
            </a:r>
            <a:endParaRPr lang="en-US" dirty="0"/>
          </a:p>
        </p:txBody>
      </p:sp>
    </p:spTree>
    <p:extLst>
      <p:ext uri="{BB962C8B-B14F-4D97-AF65-F5344CB8AC3E}">
        <p14:creationId xmlns:p14="http://schemas.microsoft.com/office/powerpoint/2010/main" val="24769870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Key decision #1: Dual priority granularity (</a:t>
            </a:r>
            <a:r>
              <a:rPr lang="en-US" u="sng" dirty="0" smtClean="0"/>
              <a:t>at any given time</a:t>
            </a:r>
            <a:r>
              <a:rPr lang="en-US" dirty="0" smtClean="0"/>
              <a:t>)</a:t>
            </a:r>
            <a:endParaRPr lang="en-US" dirty="0"/>
          </a:p>
        </p:txBody>
      </p:sp>
      <p:sp>
        <p:nvSpPr>
          <p:cNvPr id="3" name="Content Placeholder 2"/>
          <p:cNvSpPr>
            <a:spLocks noGrp="1"/>
          </p:cNvSpPr>
          <p:nvPr>
            <p:ph idx="1"/>
          </p:nvPr>
        </p:nvSpPr>
        <p:spPr/>
        <p:txBody>
          <a:bodyPr/>
          <a:lstStyle/>
          <a:p>
            <a:r>
              <a:rPr lang="en-US" dirty="0" smtClean="0"/>
              <a:t>Possibilities:</a:t>
            </a:r>
          </a:p>
          <a:p>
            <a:pPr lvl="1"/>
            <a:r>
              <a:rPr lang="en-US" dirty="0" smtClean="0"/>
              <a:t>Per APN (ZTE, Qualcomm)</a:t>
            </a:r>
          </a:p>
          <a:p>
            <a:pPr lvl="1"/>
            <a:r>
              <a:rPr lang="en-US" dirty="0" smtClean="0"/>
              <a:t>Per PDN connection (NSN,E</a:t>
            </a:r>
            <a:r>
              <a:rPr lang="en-US" dirty="0" smtClean="0"/>
              <a:t>///)</a:t>
            </a:r>
          </a:p>
          <a:p>
            <a:pPr lvl="1"/>
            <a:r>
              <a:rPr lang="en-US" dirty="0" smtClean="0"/>
              <a:t>Within </a:t>
            </a:r>
            <a:r>
              <a:rPr lang="en-US" dirty="0" smtClean="0"/>
              <a:t>same PDN connection (Huawei)</a:t>
            </a:r>
            <a:endParaRPr lang="en-US" dirty="0"/>
          </a:p>
        </p:txBody>
      </p:sp>
    </p:spTree>
    <p:extLst>
      <p:ext uri="{BB962C8B-B14F-4D97-AF65-F5344CB8AC3E}">
        <p14:creationId xmlns:p14="http://schemas.microsoft.com/office/powerpoint/2010/main" val="9959760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
            <a:ext cx="8229600" cy="1143000"/>
          </a:xfrm>
        </p:spPr>
        <p:txBody>
          <a:bodyPr>
            <a:normAutofit/>
          </a:bodyPr>
          <a:lstStyle/>
          <a:p>
            <a:r>
              <a:rPr lang="en-US" dirty="0" smtClean="0"/>
              <a:t>Key decision #1: discussion (1)</a:t>
            </a:r>
            <a:endParaRPr lang="en-US" dirty="0"/>
          </a:p>
        </p:txBody>
      </p:sp>
      <p:sp>
        <p:nvSpPr>
          <p:cNvPr id="3" name="Content Placeholder 2"/>
          <p:cNvSpPr>
            <a:spLocks noGrp="1"/>
          </p:cNvSpPr>
          <p:nvPr>
            <p:ph idx="1"/>
          </p:nvPr>
        </p:nvSpPr>
        <p:spPr>
          <a:xfrm>
            <a:off x="457200" y="1219200"/>
            <a:ext cx="8229600" cy="5486400"/>
          </a:xfrm>
        </p:spPr>
        <p:txBody>
          <a:bodyPr>
            <a:normAutofit fontScale="62500" lnSpcReduction="20000"/>
          </a:bodyPr>
          <a:lstStyle/>
          <a:p>
            <a:r>
              <a:rPr lang="en-US" dirty="0" smtClean="0"/>
              <a:t>Per APN (ZTE/Qualcomm):</a:t>
            </a:r>
          </a:p>
          <a:p>
            <a:pPr lvl="1"/>
            <a:r>
              <a:rPr lang="en-US" dirty="0" smtClean="0"/>
              <a:t>Pros:</a:t>
            </a:r>
          </a:p>
          <a:p>
            <a:pPr lvl="2"/>
            <a:r>
              <a:rPr lang="en-US" dirty="0" smtClean="0"/>
              <a:t>Simple approach with minimal impact: </a:t>
            </a:r>
          </a:p>
          <a:p>
            <a:pPr lvl="3"/>
            <a:r>
              <a:rPr lang="en-US" dirty="0" smtClean="0"/>
              <a:t>UE may be configured to act as dual priority and may be configured per-APN priority (low priority, normal priority, any priority allowed*) - QC</a:t>
            </a:r>
          </a:p>
          <a:p>
            <a:pPr lvl="3"/>
            <a:r>
              <a:rPr lang="en-US" dirty="0" smtClean="0"/>
              <a:t>NW may enforce per-APN priority - ZTE</a:t>
            </a:r>
          </a:p>
          <a:p>
            <a:pPr lvl="2"/>
            <a:r>
              <a:rPr lang="en-US" dirty="0" smtClean="0"/>
              <a:t>It fits current APN congestion control in the NW, as priority is defined per APN. </a:t>
            </a:r>
          </a:p>
          <a:p>
            <a:pPr lvl="1"/>
            <a:r>
              <a:rPr lang="en-US" dirty="0" smtClean="0"/>
              <a:t>Cons:</a:t>
            </a:r>
          </a:p>
          <a:p>
            <a:pPr lvl="2"/>
            <a:r>
              <a:rPr lang="en-US" dirty="0" smtClean="0"/>
              <a:t>AT&amp;T: does not want to require two APNs to support dual priority.</a:t>
            </a:r>
          </a:p>
          <a:p>
            <a:pPr lvl="3"/>
            <a:r>
              <a:rPr lang="en-US" dirty="0" smtClean="0"/>
              <a:t>Reply: One APN can be supported by configuring APN priority as “any priority allowed”. Given that use case is low priority with infrequent normal priority signaling, when the UE requires normal services, the UE may establish a PDN connection with normal priority to same APN, but PDN connection with low priority shall be deactivated.</a:t>
            </a:r>
          </a:p>
          <a:p>
            <a:r>
              <a:rPr lang="en-US" dirty="0" smtClean="0"/>
              <a:t>Per PDN (NSN/Ericsson):</a:t>
            </a:r>
          </a:p>
          <a:p>
            <a:pPr lvl="1"/>
            <a:r>
              <a:rPr lang="en-US" dirty="0" smtClean="0"/>
              <a:t>Pros:</a:t>
            </a:r>
          </a:p>
          <a:p>
            <a:pPr lvl="2"/>
            <a:r>
              <a:rPr lang="en-US" dirty="0" smtClean="0"/>
              <a:t>One APN needed</a:t>
            </a:r>
          </a:p>
          <a:p>
            <a:pPr lvl="1"/>
            <a:r>
              <a:rPr lang="en-US" dirty="0" smtClean="0"/>
              <a:t>Cons:</a:t>
            </a:r>
          </a:p>
          <a:p>
            <a:pPr lvl="2"/>
            <a:r>
              <a:rPr lang="en-US" dirty="0" smtClean="0"/>
              <a:t>QC/ZTE: It is not clear how NW can correctly perform APN congestion control when a device has two PDN connections with different priorities to same APN at the same time.</a:t>
            </a:r>
          </a:p>
          <a:p>
            <a:pPr lvl="2"/>
            <a:r>
              <a:rPr lang="en-US" dirty="0" smtClean="0"/>
              <a:t>QC: Additional  complexity on UE as SM back-off needs to be ignored/respected depending on whether the ESM procedure initiated by UE (e.g. bearer resource allocation, </a:t>
            </a:r>
            <a:r>
              <a:rPr lang="en-US" dirty="0" err="1" smtClean="0"/>
              <a:t>etc</a:t>
            </a:r>
            <a:r>
              <a:rPr lang="en-US" dirty="0" smtClean="0"/>
              <a:t>) is for PDN connection with low or normal priority. Should back off timer keep running for the low priority PDN connection?.</a:t>
            </a:r>
          </a:p>
          <a:p>
            <a:pPr lvl="1"/>
            <a:endParaRPr lang="en-US" dirty="0"/>
          </a:p>
        </p:txBody>
      </p:sp>
    </p:spTree>
    <p:extLst>
      <p:ext uri="{BB962C8B-B14F-4D97-AF65-F5344CB8AC3E}">
        <p14:creationId xmlns:p14="http://schemas.microsoft.com/office/powerpoint/2010/main" val="576104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decision #1: discussion (2)</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Within same PDN (Huawei):</a:t>
            </a:r>
          </a:p>
          <a:p>
            <a:pPr lvl="1"/>
            <a:r>
              <a:rPr lang="en-US" dirty="0" smtClean="0"/>
              <a:t>Pros:</a:t>
            </a:r>
          </a:p>
          <a:p>
            <a:pPr lvl="2"/>
            <a:r>
              <a:rPr lang="en-US" dirty="0" smtClean="0"/>
              <a:t>One APN</a:t>
            </a:r>
          </a:p>
          <a:p>
            <a:pPr lvl="1"/>
            <a:r>
              <a:rPr lang="en-US" dirty="0" smtClean="0"/>
              <a:t>Cons:</a:t>
            </a:r>
          </a:p>
          <a:p>
            <a:pPr lvl="2"/>
            <a:r>
              <a:rPr lang="en-US" dirty="0" smtClean="0"/>
              <a:t>QC: Much increased complexity to coordinate PDN connection priority and MM/</a:t>
            </a:r>
            <a:r>
              <a:rPr lang="en-US" dirty="0"/>
              <a:t>E</a:t>
            </a:r>
            <a:r>
              <a:rPr lang="en-US" dirty="0" smtClean="0"/>
              <a:t>MM priority.</a:t>
            </a:r>
          </a:p>
          <a:p>
            <a:pPr lvl="2"/>
            <a:r>
              <a:rPr lang="en-US" dirty="0" smtClean="0"/>
              <a:t>ZTE: how is UE configured?</a:t>
            </a:r>
          </a:p>
          <a:p>
            <a:pPr lvl="2"/>
            <a:r>
              <a:rPr lang="en-US" dirty="0" smtClean="0"/>
              <a:t>QC: Doesn’t account for the fact that UE also includes Device Properties in other ESM messages (not only PDN connectivity request). This makes really complicated to apply APN congestion control, and makes device unpredictable and hard to manage.</a:t>
            </a:r>
          </a:p>
        </p:txBody>
      </p:sp>
    </p:spTree>
    <p:extLst>
      <p:ext uri="{BB962C8B-B14F-4D97-AF65-F5344CB8AC3E}">
        <p14:creationId xmlns:p14="http://schemas.microsoft.com/office/powerpoint/2010/main" val="1463243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143000"/>
          </a:xfrm>
        </p:spPr>
        <p:txBody>
          <a:bodyPr>
            <a:normAutofit fontScale="90000"/>
          </a:bodyPr>
          <a:lstStyle/>
          <a:p>
            <a:pPr lvl="0"/>
            <a:r>
              <a:rPr lang="en-US" dirty="0" smtClean="0"/>
              <a:t>Key decision #2: </a:t>
            </a:r>
            <a:r>
              <a:rPr lang="en-US" dirty="0"/>
              <a:t>Priority for </a:t>
            </a:r>
            <a:r>
              <a:rPr lang="en-US" dirty="0" smtClean="0"/>
              <a:t>MM/EMM </a:t>
            </a:r>
            <a:r>
              <a:rPr lang="en-US" dirty="0"/>
              <a:t>NAS </a:t>
            </a:r>
            <a:r>
              <a:rPr lang="en-US" dirty="0" smtClean="0"/>
              <a:t>messages</a:t>
            </a:r>
            <a:endParaRPr lang="en-US" dirty="0"/>
          </a:p>
        </p:txBody>
      </p:sp>
      <p:sp>
        <p:nvSpPr>
          <p:cNvPr id="3" name="Content Placeholder 2"/>
          <p:cNvSpPr>
            <a:spLocks noGrp="1"/>
          </p:cNvSpPr>
          <p:nvPr>
            <p:ph idx="1"/>
          </p:nvPr>
        </p:nvSpPr>
        <p:spPr>
          <a:xfrm>
            <a:off x="457200" y="1676400"/>
            <a:ext cx="8229600" cy="4525963"/>
          </a:xfrm>
        </p:spPr>
        <p:txBody>
          <a:bodyPr>
            <a:normAutofit fontScale="85000" lnSpcReduction="20000"/>
          </a:bodyPr>
          <a:lstStyle/>
          <a:p>
            <a:r>
              <a:rPr lang="en-US" dirty="0" smtClean="0"/>
              <a:t>Highest priority of all </a:t>
            </a:r>
            <a:r>
              <a:rPr lang="en-US" dirty="0" err="1" smtClean="0"/>
              <a:t>estabished</a:t>
            </a:r>
            <a:r>
              <a:rPr lang="en-US" dirty="0" smtClean="0"/>
              <a:t> PDN connections (QC/ZTE/NSN/Ericsson)</a:t>
            </a:r>
          </a:p>
          <a:p>
            <a:pPr lvl="1"/>
            <a:r>
              <a:rPr lang="en-US" dirty="0" smtClean="0"/>
              <a:t>Pros:</a:t>
            </a:r>
          </a:p>
          <a:p>
            <a:pPr lvl="2"/>
            <a:r>
              <a:rPr lang="en-US" dirty="0" smtClean="0"/>
              <a:t>Makes sure UE is correctly updated with NW if a normal priority PDN connection is established.</a:t>
            </a:r>
          </a:p>
          <a:p>
            <a:r>
              <a:rPr lang="en-US" dirty="0" smtClean="0"/>
              <a:t>Timer </a:t>
            </a:r>
            <a:r>
              <a:rPr lang="en-US" dirty="0"/>
              <a:t>based priority </a:t>
            </a:r>
            <a:r>
              <a:rPr lang="en-US" dirty="0" smtClean="0"/>
              <a:t>control (Huawei)</a:t>
            </a:r>
          </a:p>
          <a:p>
            <a:pPr lvl="1"/>
            <a:r>
              <a:rPr lang="en-US" dirty="0"/>
              <a:t>I</a:t>
            </a:r>
            <a:r>
              <a:rPr lang="en-US" dirty="0" smtClean="0"/>
              <a:t>f </a:t>
            </a:r>
            <a:r>
              <a:rPr lang="en-US" dirty="0"/>
              <a:t>activity of the normal PDN connection is performed, the UE enters normal priority mode and </a:t>
            </a:r>
            <a:r>
              <a:rPr lang="en-US" dirty="0" smtClean="0"/>
              <a:t>starts </a:t>
            </a:r>
            <a:r>
              <a:rPr lang="en-US" dirty="0"/>
              <a:t>a timer. When the timer expires due to no activity for normal priority PDN connection, the UE returns to low access priority mode. </a:t>
            </a:r>
            <a:endParaRPr lang="en-US" dirty="0" smtClean="0"/>
          </a:p>
          <a:p>
            <a:pPr lvl="1"/>
            <a:r>
              <a:rPr lang="en-US" dirty="0" smtClean="0"/>
              <a:t>Cons:</a:t>
            </a:r>
          </a:p>
          <a:p>
            <a:pPr lvl="2"/>
            <a:r>
              <a:rPr lang="en-US" dirty="0" smtClean="0"/>
              <a:t>QC: It doesn’t properly work for MT case. The </a:t>
            </a:r>
            <a:r>
              <a:rPr lang="en-US" dirty="0"/>
              <a:t>MT traffic </a:t>
            </a:r>
            <a:r>
              <a:rPr lang="en-US" dirty="0" smtClean="0"/>
              <a:t>for </a:t>
            </a:r>
            <a:r>
              <a:rPr lang="en-US" dirty="0"/>
              <a:t>normal priority PDN connection may be un-reachable due to UE didn’t perform RAU/TAU (due to MM back-off timer).</a:t>
            </a:r>
          </a:p>
          <a:p>
            <a:endParaRPr lang="en-US" dirty="0"/>
          </a:p>
        </p:txBody>
      </p:sp>
    </p:spTree>
    <p:extLst>
      <p:ext uri="{BB962C8B-B14F-4D97-AF65-F5344CB8AC3E}">
        <p14:creationId xmlns:p14="http://schemas.microsoft.com/office/powerpoint/2010/main" val="38125792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Key decision #3: EAB configuration and dual priorities</a:t>
            </a:r>
            <a:endParaRPr lang="en-US" dirty="0"/>
          </a:p>
        </p:txBody>
      </p:sp>
      <p:sp>
        <p:nvSpPr>
          <p:cNvPr id="3" name="Content Placeholder 2"/>
          <p:cNvSpPr>
            <a:spLocks noGrp="1"/>
          </p:cNvSpPr>
          <p:nvPr>
            <p:ph idx="1"/>
          </p:nvPr>
        </p:nvSpPr>
        <p:spPr/>
        <p:txBody>
          <a:bodyPr>
            <a:normAutofit lnSpcReduction="10000"/>
          </a:bodyPr>
          <a:lstStyle/>
          <a:p>
            <a:r>
              <a:rPr lang="en-US" dirty="0"/>
              <a:t>I</a:t>
            </a:r>
            <a:r>
              <a:rPr lang="en-US" dirty="0" smtClean="0"/>
              <a:t>f the UE overrides the NAS </a:t>
            </a:r>
            <a:r>
              <a:rPr lang="en-US" dirty="0" err="1" smtClean="0"/>
              <a:t>signalling</a:t>
            </a:r>
            <a:r>
              <a:rPr lang="en-US" dirty="0" smtClean="0"/>
              <a:t> for low priority configuration due to an application requiring normal priority it should also override EAB (ZTE/QC)</a:t>
            </a:r>
          </a:p>
          <a:p>
            <a:r>
              <a:rPr lang="en-GB" dirty="0" smtClean="0"/>
              <a:t>Low </a:t>
            </a:r>
            <a:r>
              <a:rPr lang="en-GB" dirty="0"/>
              <a:t>access priority and EAB are 2 independent configurations although low priority UE(s) are typically configured for EAB. SA1 could confirm </a:t>
            </a:r>
            <a:r>
              <a:rPr lang="en-GB" dirty="0" smtClean="0"/>
              <a:t>this</a:t>
            </a:r>
            <a:r>
              <a:rPr lang="en-GB" dirty="0"/>
              <a:t> </a:t>
            </a:r>
            <a:r>
              <a:rPr lang="en-GB" dirty="0" smtClean="0"/>
              <a:t>(NSN/Ericsson)</a:t>
            </a:r>
          </a:p>
          <a:p>
            <a:pPr lvl="1"/>
            <a:r>
              <a:rPr lang="en-GB" dirty="0" smtClean="0"/>
              <a:t>QC: probably a good idea to consult SA1.</a:t>
            </a:r>
          </a:p>
          <a:p>
            <a:endParaRPr lang="en-US" dirty="0"/>
          </a:p>
        </p:txBody>
      </p:sp>
    </p:spTree>
    <p:extLst>
      <p:ext uri="{BB962C8B-B14F-4D97-AF65-F5344CB8AC3E}">
        <p14:creationId xmlns:p14="http://schemas.microsoft.com/office/powerpoint/2010/main" val="36397626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Key decision </a:t>
            </a:r>
            <a:r>
              <a:rPr lang="en-US" dirty="0" smtClean="0"/>
              <a:t>#4: Dual </a:t>
            </a:r>
            <a:r>
              <a:rPr lang="en-US" dirty="0"/>
              <a:t>priority applies to PS only or CS/PS?</a:t>
            </a:r>
          </a:p>
        </p:txBody>
      </p:sp>
      <p:sp>
        <p:nvSpPr>
          <p:cNvPr id="3" name="Content Placeholder 2"/>
          <p:cNvSpPr>
            <a:spLocks noGrp="1"/>
          </p:cNvSpPr>
          <p:nvPr>
            <p:ph idx="1"/>
          </p:nvPr>
        </p:nvSpPr>
        <p:spPr/>
        <p:txBody>
          <a:bodyPr/>
          <a:lstStyle/>
          <a:p>
            <a:r>
              <a:rPr lang="en-US" dirty="0" smtClean="0"/>
              <a:t>PS only (ZTE/QC/NSN/Ericsson)</a:t>
            </a:r>
          </a:p>
          <a:p>
            <a:r>
              <a:rPr lang="en-US" dirty="0" smtClean="0"/>
              <a:t>CS/PS (VDF/Renesas</a:t>
            </a:r>
            <a:r>
              <a:rPr lang="en-US" dirty="0" smtClean="0"/>
              <a:t>):</a:t>
            </a:r>
          </a:p>
          <a:p>
            <a:endParaRPr lang="en-US" dirty="0" smtClean="0"/>
          </a:p>
        </p:txBody>
      </p:sp>
    </p:spTree>
    <p:extLst>
      <p:ext uri="{BB962C8B-B14F-4D97-AF65-F5344CB8AC3E}">
        <p14:creationId xmlns:p14="http://schemas.microsoft.com/office/powerpoint/2010/main" val="20378995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Key decision #5: dual priority configuration</a:t>
            </a:r>
            <a:endParaRPr lang="en-US" dirty="0"/>
          </a:p>
        </p:txBody>
      </p:sp>
      <p:sp>
        <p:nvSpPr>
          <p:cNvPr id="3" name="Content Placeholder 2"/>
          <p:cNvSpPr>
            <a:spLocks noGrp="1"/>
          </p:cNvSpPr>
          <p:nvPr>
            <p:ph idx="1"/>
          </p:nvPr>
        </p:nvSpPr>
        <p:spPr/>
        <p:txBody>
          <a:bodyPr/>
          <a:lstStyle/>
          <a:p>
            <a:r>
              <a:rPr lang="en-US" dirty="0" smtClean="0"/>
              <a:t>Does it require explicit configuration from operator?</a:t>
            </a:r>
          </a:p>
          <a:p>
            <a:endParaRPr lang="en-US" dirty="0" smtClean="0"/>
          </a:p>
          <a:p>
            <a:r>
              <a:rPr lang="en-US" dirty="0" smtClean="0"/>
              <a:t>Is it an alternative to “low priority” configuration?</a:t>
            </a:r>
          </a:p>
          <a:p>
            <a:endParaRPr lang="en-US" dirty="0" smtClean="0"/>
          </a:p>
          <a:p>
            <a:r>
              <a:rPr lang="en-US" dirty="0" smtClean="0"/>
              <a:t>Yes – HW/KPN/QC </a:t>
            </a:r>
          </a:p>
          <a:p>
            <a:r>
              <a:rPr lang="en-US" dirty="0" smtClean="0"/>
              <a:t>No - </a:t>
            </a:r>
            <a:endParaRPr lang="en-US" dirty="0"/>
          </a:p>
        </p:txBody>
      </p:sp>
    </p:spTree>
    <p:extLst>
      <p:ext uri="{BB962C8B-B14F-4D97-AF65-F5344CB8AC3E}">
        <p14:creationId xmlns:p14="http://schemas.microsoft.com/office/powerpoint/2010/main" val="35966900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373</TotalTime>
  <Words>873</Words>
  <Application>Microsoft Office PowerPoint</Application>
  <PresentationFormat>On-screen Show (4:3)</PresentationFormat>
  <Paragraphs>92</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Dual priority devices</vt:lpstr>
      <vt:lpstr>Goal</vt:lpstr>
      <vt:lpstr>Key decision #1: Dual priority granularity (at any given time)</vt:lpstr>
      <vt:lpstr>Key decision #1: discussion (1)</vt:lpstr>
      <vt:lpstr>Key decision #1: discussion (2)</vt:lpstr>
      <vt:lpstr>Key decision #2: Priority for MM/EMM NAS messages</vt:lpstr>
      <vt:lpstr>Key decision #3: EAB configuration and dual priorities</vt:lpstr>
      <vt:lpstr>Key decision #4: Dual priority applies to PS only or CS/PS?</vt:lpstr>
      <vt:lpstr>Key decision #5: dual priority configuration</vt:lpstr>
      <vt:lpstr>Agreements in drafting session</vt:lpstr>
      <vt:lpstr>Solutions</vt:lpstr>
      <vt:lpstr>Notes </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Dual priority devices</dc:title>
  <dc:creator>Miguel Griot</dc:creator>
  <cp:lastModifiedBy>Miguel Griot</cp:lastModifiedBy>
  <cp:revision>37</cp:revision>
  <dcterms:created xsi:type="dcterms:W3CDTF">2012-04-16T21:49:27Z</dcterms:created>
  <dcterms:modified xsi:type="dcterms:W3CDTF">2012-04-17T17:46:29Z</dcterms:modified>
</cp:coreProperties>
</file>