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6"/>
  </p:notesMasterIdLst>
  <p:sldIdLst>
    <p:sldId id="355" r:id="rId2"/>
    <p:sldId id="356" r:id="rId3"/>
    <p:sldId id="371" r:id="rId4"/>
    <p:sldId id="372" r:id="rId5"/>
    <p:sldId id="373" r:id="rId6"/>
    <p:sldId id="374" r:id="rId7"/>
    <p:sldId id="375" r:id="rId8"/>
    <p:sldId id="376" r:id="rId9"/>
    <p:sldId id="377" r:id="rId10"/>
    <p:sldId id="364" r:id="rId11"/>
    <p:sldId id="367" r:id="rId12"/>
    <p:sldId id="368" r:id="rId13"/>
    <p:sldId id="369" r:id="rId14"/>
    <p:sldId id="370" r:id="rId15"/>
  </p:sldIdLst>
  <p:sldSz cx="9144000" cy="6858000" type="screen4x3"/>
  <p:notesSz cx="6797675" cy="99266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sz="1600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sz="1600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sz="1600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sz="1600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CC"/>
    <a:srgbClr val="CCFFFF"/>
    <a:srgbClr val="CCCCFF"/>
    <a:srgbClr val="CC99FF"/>
    <a:srgbClr val="FF6699"/>
    <a:srgbClr val="FF5D5D"/>
    <a:srgbClr val="FC7F7C"/>
    <a:srgbClr val="890915"/>
    <a:srgbClr val="4D4D4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76" autoAdjust="0"/>
    <p:restoredTop sz="99557" autoAdjust="0"/>
  </p:normalViewPr>
  <p:slideViewPr>
    <p:cSldViewPr snapToGrid="0">
      <p:cViewPr varScale="1">
        <p:scale>
          <a:sx n="60" d="100"/>
          <a:sy n="60" d="100"/>
        </p:scale>
        <p:origin x="-984" y="-90"/>
      </p:cViewPr>
      <p:guideLst>
        <p:guide orient="horz" pos="2616"/>
        <p:guide orient="horz" pos="934"/>
        <p:guide orient="horz" pos="3742"/>
        <p:guide pos="2879"/>
        <p:guide pos="2881"/>
        <p:guide pos="2878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2EF1F60-3657-4DF1-9F94-7B23949B0C3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0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9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10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11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12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13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5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6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7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F1F60-3657-4DF1-9F94-7B23949B0C3A}" type="slidenum">
              <a:rPr lang="en-US" altLang="ko-KR" smtClean="0"/>
              <a:pPr>
                <a:defRPr/>
              </a:pPr>
              <a:t>8</a:t>
            </a:fld>
            <a:endParaRPr lang="en-US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07950" y="6524625"/>
            <a:ext cx="5616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buFont typeface="Symbol" pitchFamily="18" charset="2"/>
              <a:buChar char="ã"/>
              <a:defRPr/>
            </a:pPr>
            <a:r>
              <a:rPr lang="en-US" altLang="ko-KR" sz="100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  <a:ea typeface="굴림" pitchFamily="50" charset="-127"/>
              </a:rPr>
              <a:t>Samsung Electronics, Proprietary and Confidential</a:t>
            </a:r>
          </a:p>
        </p:txBody>
      </p:sp>
      <p:pic>
        <p:nvPicPr>
          <p:cNvPr id="8" name="Picture 1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471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457200" y="3713163"/>
            <a:ext cx="3505200" cy="76200"/>
          </a:xfrm>
          <a:prstGeom prst="rect">
            <a:avLst/>
          </a:prstGeom>
          <a:gradFill rotWithShape="0">
            <a:gsLst>
              <a:gs pos="0">
                <a:srgbClr val="0000B0"/>
              </a:gs>
              <a:gs pos="100000">
                <a:srgbClr val="0000B0">
                  <a:gamma/>
                  <a:tint val="54118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>
              <a:latin typeface="+mn-lt"/>
              <a:ea typeface="+mn-ea"/>
            </a:endParaRPr>
          </a:p>
        </p:txBody>
      </p:sp>
      <p:sp>
        <p:nvSpPr>
          <p:cNvPr id="10" name="Line 15"/>
          <p:cNvSpPr>
            <a:spLocks noChangeShapeType="1"/>
          </p:cNvSpPr>
          <p:nvPr userDrawn="1"/>
        </p:nvSpPr>
        <p:spPr bwMode="auto">
          <a:xfrm>
            <a:off x="457200" y="3713163"/>
            <a:ext cx="8229600" cy="0"/>
          </a:xfrm>
          <a:prstGeom prst="line">
            <a:avLst/>
          </a:prstGeom>
          <a:noFill/>
          <a:ln w="25400">
            <a:solidFill>
              <a:srgbClr val="0000B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>
              <a:latin typeface="+mn-lt"/>
              <a:ea typeface="+mn-ea"/>
            </a:endParaRP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D0E666-8F29-47AE-8114-A14BF9C28F7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44A1A-8F24-4823-AD02-A2B7F067A9D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107112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10711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E7D02-BFBC-4D31-9A44-0B98A2B8F76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800"/>
            </a:lvl3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D0ED9-2D34-46B7-B16E-C66ECD1CDF1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B237F-7B44-414D-B8D7-05BFB46E34A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196975"/>
            <a:ext cx="4038600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038600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C8E68-B7EA-45B9-9968-815E1753683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890F1-0CC9-4B7D-9DF8-0EBAFD98E0A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A5A82-34D6-44D6-918A-725790DDC69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394F2-8300-46E1-8BC0-307339CCB15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5D2DF-E279-4B3E-8DF8-F770B518CB4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CA6A55-4CAA-4DDA-8EFA-2DB3E8DA371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229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64163" y="6524625"/>
            <a:ext cx="21336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  <a:ea typeface="굴림" pitchFamily="50" charset="-127"/>
              </a:defRPr>
            </a:lvl1pPr>
          </a:lstStyle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4150"/>
            <a:ext cx="21336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  <a:ea typeface="굴림" pitchFamily="50" charset="-127"/>
              </a:defRPr>
            </a:lvl1pPr>
          </a:lstStyle>
          <a:p>
            <a:pPr>
              <a:defRPr/>
            </a:pPr>
            <a:fld id="{CD7D9EEF-7263-43F4-9814-E0E5B19B0631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07950" y="6524625"/>
            <a:ext cx="5616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buFont typeface="Symbol" pitchFamily="18" charset="2"/>
              <a:buChar char="ã"/>
              <a:defRPr/>
            </a:pPr>
            <a:r>
              <a:rPr lang="en-US" altLang="ko-KR" sz="100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  <a:ea typeface="굴림" pitchFamily="50" charset="-127"/>
              </a:rPr>
              <a:t>Samsung Electronics, Proprietary and Confidential</a:t>
            </a:r>
          </a:p>
        </p:txBody>
      </p:sp>
      <p:pic>
        <p:nvPicPr>
          <p:cNvPr id="1032" name="Picture 11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87471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8"/>
          <p:cNvSpPr>
            <a:spLocks noChangeArrowheads="1"/>
          </p:cNvSpPr>
          <p:nvPr userDrawn="1"/>
        </p:nvSpPr>
        <p:spPr bwMode="auto">
          <a:xfrm>
            <a:off x="457200" y="1089025"/>
            <a:ext cx="3505200" cy="76200"/>
          </a:xfrm>
          <a:prstGeom prst="rect">
            <a:avLst/>
          </a:prstGeom>
          <a:gradFill rotWithShape="0">
            <a:gsLst>
              <a:gs pos="0">
                <a:srgbClr val="0000B0"/>
              </a:gs>
              <a:gs pos="100000">
                <a:srgbClr val="0000B0">
                  <a:gamma/>
                  <a:tint val="54118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>
              <a:latin typeface="+mn-lt"/>
              <a:ea typeface="+mn-ea"/>
            </a:endParaRPr>
          </a:p>
        </p:txBody>
      </p:sp>
      <p:sp>
        <p:nvSpPr>
          <p:cNvPr id="1039" name="Line 15"/>
          <p:cNvSpPr>
            <a:spLocks noChangeShapeType="1"/>
          </p:cNvSpPr>
          <p:nvPr userDrawn="1"/>
        </p:nvSpPr>
        <p:spPr bwMode="auto">
          <a:xfrm>
            <a:off x="457200" y="1089025"/>
            <a:ext cx="8229600" cy="0"/>
          </a:xfrm>
          <a:prstGeom prst="line">
            <a:avLst/>
          </a:prstGeom>
          <a:noFill/>
          <a:ln w="25400">
            <a:solidFill>
              <a:srgbClr val="0000B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hdr="0" ftr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Calibri" pitchFamily="34" charset="0"/>
          <a:ea typeface="맑은 고딕" pitchFamily="50" charset="-127"/>
          <a:cs typeface="Calibri" pitchFamily="34" charset="0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Calibri" pitchFamily="34" charset="0"/>
          <a:ea typeface="맑은 고딕" pitchFamily="50" charset="-127"/>
          <a:cs typeface="Calibri" pitchFamily="34" charset="0"/>
        </a:defRPr>
      </a:lvl1pPr>
      <a:lvl2pPr marL="742950" indent="-285750" algn="l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Calibri" pitchFamily="34" charset="0"/>
          <a:ea typeface="맑은 고딕" pitchFamily="50" charset="-127"/>
          <a:cs typeface="Calibri" pitchFamily="34" charset="0"/>
        </a:defRPr>
      </a:lvl2pPr>
      <a:lvl3pPr marL="1143000" indent="-228600" algn="l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Calibri" pitchFamily="34" charset="0"/>
          <a:ea typeface="맑은 고딕" pitchFamily="50" charset="-127"/>
          <a:cs typeface="Calibri" pitchFamily="34" charset="0"/>
        </a:defRPr>
      </a:lvl3pPr>
      <a:lvl4pPr marL="1600200" indent="-228600" algn="l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Calibri" pitchFamily="34" charset="0"/>
          <a:ea typeface="맑은 고딕" pitchFamily="50" charset="-127"/>
          <a:cs typeface="Calibri" pitchFamily="34" charset="0"/>
        </a:defRPr>
      </a:lvl4pPr>
      <a:lvl5pPr marL="2057400" indent="-228600" algn="l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Calibri" pitchFamily="34" charset="0"/>
          <a:ea typeface="맑은 고딕" pitchFamily="50" charset="-127"/>
          <a:cs typeface="Calibri" pitchFamily="34" charset="0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3600" dirty="0" err="1" smtClean="0">
                <a:solidFill>
                  <a:schemeClr val="tx1"/>
                </a:solidFill>
              </a:rPr>
              <a:t>InterPLMN</a:t>
            </a:r>
            <a:r>
              <a:rPr lang="en-US" altLang="ko-KR" sz="3600" dirty="0" smtClean="0">
                <a:solidFill>
                  <a:schemeClr val="tx1"/>
                </a:solidFill>
              </a:rPr>
              <a:t> Handover </a:t>
            </a:r>
            <a:br>
              <a:rPr lang="en-US" altLang="ko-KR" sz="3600" dirty="0" smtClean="0">
                <a:solidFill>
                  <a:schemeClr val="tx1"/>
                </a:solidFill>
              </a:rPr>
            </a:br>
            <a:r>
              <a:rPr lang="en-US" altLang="ko-KR" sz="3600" dirty="0" smtClean="0">
                <a:solidFill>
                  <a:schemeClr val="tx1"/>
                </a:solidFill>
              </a:rPr>
              <a:t>to a CSG Cell</a:t>
            </a:r>
            <a:endParaRPr lang="ko-KR" altLang="en-US" sz="3600" dirty="0" smtClean="0">
              <a:solidFill>
                <a:schemeClr val="tx1"/>
              </a:solidFill>
            </a:endParaRPr>
          </a:p>
        </p:txBody>
      </p:sp>
      <p:sp>
        <p:nvSpPr>
          <p:cNvPr id="3075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>
                <a:latin typeface="+mj-lt"/>
              </a:rPr>
              <a:t>2011.4.6</a:t>
            </a:r>
          </a:p>
          <a:p>
            <a:r>
              <a:rPr lang="en-US" altLang="ko-KR" dirty="0" smtClean="0">
                <a:latin typeface="+mj-lt"/>
              </a:rPr>
              <a:t>Samsung</a:t>
            </a:r>
            <a:endParaRPr lang="ko-KR" altLang="en-US" dirty="0" smtClean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98327" y="0"/>
            <a:ext cx="1745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 of Problems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199" y="1196975"/>
            <a:ext cx="8520545" cy="5184775"/>
          </a:xfrm>
        </p:spPr>
        <p:txBody>
          <a:bodyPr/>
          <a:lstStyle/>
          <a:p>
            <a:r>
              <a:rPr lang="en-US" altLang="ko-KR" dirty="0" smtClean="0"/>
              <a:t>Problem scenario 1</a:t>
            </a:r>
          </a:p>
          <a:p>
            <a:pPr lvl="1"/>
            <a:r>
              <a:rPr lang="en-US" altLang="ko-KR" sz="1800" dirty="0" smtClean="0"/>
              <a:t>UE reporting the wrong CSG cell  is </a:t>
            </a:r>
            <a:r>
              <a:rPr lang="en-US" altLang="ko-KR" sz="1800" dirty="0" err="1" smtClean="0"/>
              <a:t>handovered</a:t>
            </a:r>
            <a:r>
              <a:rPr lang="en-US" altLang="ko-KR" sz="1800" dirty="0" smtClean="0"/>
              <a:t>  and its TAU is rejected, because MME does not know the allowed CSG list of the target PLMN.</a:t>
            </a:r>
          </a:p>
          <a:p>
            <a:r>
              <a:rPr lang="en-US" altLang="ko-KR" dirty="0" smtClean="0"/>
              <a:t>Problem scenario 2</a:t>
            </a:r>
          </a:p>
          <a:p>
            <a:pPr lvl="1"/>
            <a:r>
              <a:rPr lang="en-US" altLang="ko-KR" sz="1800" dirty="0" smtClean="0"/>
              <a:t>UE reporting the right CSG cell is not </a:t>
            </a:r>
            <a:r>
              <a:rPr lang="en-US" altLang="ko-KR" sz="1800" dirty="0" err="1" smtClean="0"/>
              <a:t>handovered</a:t>
            </a:r>
            <a:r>
              <a:rPr lang="en-US" altLang="ko-KR" sz="1800" dirty="0" smtClean="0"/>
              <a:t> and cannot use the better link quality, because MME does not know the allowed CSG list of the target PLMN. </a:t>
            </a:r>
            <a:endParaRPr lang="ko-KR" altLang="en-US" sz="1800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6D0ED9-2D34-46B7-B16E-C66ECD1CDF1F}" type="slidenum">
              <a:rPr lang="en-US" altLang="ko-KR" smtClean="0"/>
              <a:pPr>
                <a:defRPr/>
              </a:pPr>
              <a:t>9</a:t>
            </a:fld>
            <a:endParaRPr lang="en-US" altLang="ko-KR"/>
          </a:p>
        </p:txBody>
      </p:sp>
      <p:sp>
        <p:nvSpPr>
          <p:cNvPr id="28" name="TextBox 27"/>
          <p:cNvSpPr txBox="1"/>
          <p:nvPr/>
        </p:nvSpPr>
        <p:spPr>
          <a:xfrm>
            <a:off x="7398327" y="0"/>
            <a:ext cx="1745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/>
              <a:t>Possible Solutions  (1)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Configuration on (H)(e)NB or SGSN/MME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199" y="1196975"/>
            <a:ext cx="8686801" cy="5184775"/>
          </a:xfrm>
        </p:spPr>
        <p:txBody>
          <a:bodyPr/>
          <a:lstStyle/>
          <a:p>
            <a:r>
              <a:rPr lang="en-US" altLang="ko-KR" dirty="0" smtClean="0"/>
              <a:t>Solution 1</a:t>
            </a:r>
            <a:r>
              <a:rPr lang="en-US" altLang="ko-KR" sz="2000" dirty="0" smtClean="0"/>
              <a:t>: </a:t>
            </a:r>
            <a:r>
              <a:rPr lang="en-US" altLang="ko-KR" sz="2000" dirty="0" err="1" smtClean="0"/>
              <a:t>interPLMN</a:t>
            </a:r>
            <a:r>
              <a:rPr lang="en-US" altLang="ko-KR" sz="2000" dirty="0" smtClean="0"/>
              <a:t> Handover to a CSG cell is not supported </a:t>
            </a:r>
          </a:p>
          <a:p>
            <a:pPr lvl="1">
              <a:buNone/>
            </a:pPr>
            <a:r>
              <a:rPr lang="en-US" altLang="ko-KR" sz="2000" dirty="0" smtClean="0"/>
              <a:t>a) </a:t>
            </a:r>
            <a:r>
              <a:rPr lang="en-US" altLang="ko-KR" sz="2000" dirty="0" err="1" smtClean="0"/>
              <a:t>HeNB</a:t>
            </a:r>
            <a:r>
              <a:rPr lang="en-US" altLang="ko-KR" sz="2000" dirty="0" smtClean="0"/>
              <a:t>/</a:t>
            </a:r>
            <a:r>
              <a:rPr lang="en-US" altLang="ko-KR" sz="2000" dirty="0" err="1" smtClean="0"/>
              <a:t>eNB</a:t>
            </a:r>
            <a:r>
              <a:rPr lang="en-US" altLang="ko-KR" sz="2000" dirty="0" smtClean="0"/>
              <a:t> Configuration </a:t>
            </a:r>
          </a:p>
          <a:p>
            <a:pPr lvl="1">
              <a:buNone/>
            </a:pPr>
            <a:r>
              <a:rPr lang="en-US" altLang="ko-KR" dirty="0" smtClean="0"/>
              <a:t>  </a:t>
            </a:r>
            <a:r>
              <a:rPr lang="en-US" altLang="ko-KR" sz="1600" dirty="0" smtClean="0"/>
              <a:t>:  (H)(e)NB does not trigger a handover to a CSG in the other PLMN including equivalent PLMNs</a:t>
            </a:r>
            <a:endParaRPr lang="en-US" altLang="ko-KR" sz="2000" dirty="0" smtClean="0"/>
          </a:p>
          <a:p>
            <a:pPr lvl="1">
              <a:buNone/>
            </a:pPr>
            <a:r>
              <a:rPr lang="en-US" altLang="ko-KR" sz="1800" dirty="0" smtClean="0"/>
              <a:t> +  No signal to SGSN/MME at all </a:t>
            </a:r>
          </a:p>
          <a:p>
            <a:pPr lvl="1">
              <a:buNone/>
            </a:pPr>
            <a:r>
              <a:rPr lang="en-US" altLang="ko-KR" sz="1800" dirty="0" smtClean="0"/>
              <a:t> -  Configuration should be changed if SGSN/MME is up-graded to rel-10/11</a:t>
            </a:r>
          </a:p>
          <a:p>
            <a:pPr lvl="1">
              <a:buNone/>
            </a:pPr>
            <a:endParaRPr lang="en-US" altLang="ko-KR" sz="1800" dirty="0" smtClean="0"/>
          </a:p>
          <a:p>
            <a:pPr lvl="1">
              <a:buNone/>
            </a:pPr>
            <a:r>
              <a:rPr lang="en-US" altLang="ko-KR" dirty="0" smtClean="0"/>
              <a:t>b) MME/SGSN Configuration </a:t>
            </a:r>
          </a:p>
          <a:p>
            <a:pPr lvl="1">
              <a:buNone/>
            </a:pPr>
            <a:r>
              <a:rPr lang="en-US" altLang="ko-KR" dirty="0" smtClean="0"/>
              <a:t>:  </a:t>
            </a:r>
            <a:r>
              <a:rPr lang="en-US" altLang="ko-KR" sz="1600" dirty="0" smtClean="0"/>
              <a:t>MME/SGSN rejects a handover to a CSG cell in the other PLMN including equivalent PLMNs</a:t>
            </a:r>
            <a:endParaRPr lang="en-US" altLang="ko-KR" dirty="0" smtClean="0"/>
          </a:p>
          <a:p>
            <a:pPr lvl="1">
              <a:buNone/>
            </a:pPr>
            <a:r>
              <a:rPr lang="en-US" altLang="ko-KR" sz="1800" dirty="0" smtClean="0"/>
              <a:t>+ Same philosophy  with existing CSG authorization </a:t>
            </a:r>
          </a:p>
          <a:p>
            <a:pPr lvl="1">
              <a:buNone/>
            </a:pPr>
            <a:r>
              <a:rPr lang="en-US" altLang="ko-KR" sz="1800" dirty="0" smtClean="0"/>
              <a:t>      : source MME performs CSG authorization  </a:t>
            </a:r>
          </a:p>
          <a:p>
            <a:pPr lvl="1">
              <a:buNone/>
            </a:pPr>
            <a:r>
              <a:rPr lang="en-US" altLang="ko-KR" sz="1800" dirty="0" smtClean="0"/>
              <a:t>+ No configuration change if SGSN/MME is up-graded to rel-10/11</a:t>
            </a:r>
          </a:p>
          <a:p>
            <a:pPr lvl="1">
              <a:buNone/>
            </a:pPr>
            <a:r>
              <a:rPr lang="en-US" altLang="ko-KR" sz="1800" dirty="0" smtClean="0"/>
              <a:t>- Signal to SGSN/MME </a:t>
            </a:r>
          </a:p>
          <a:p>
            <a:pPr lvl="1"/>
            <a:endParaRPr lang="en-US" altLang="ko-KR" sz="2000" dirty="0" smtClean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6D0ED9-2D34-46B7-B16E-C66ECD1CDF1F}" type="slidenum">
              <a:rPr lang="en-US" altLang="ko-KR" smtClean="0"/>
              <a:pPr>
                <a:defRPr/>
              </a:pPr>
              <a:t>10</a:t>
            </a:fld>
            <a:endParaRPr lang="en-US" altLang="ko-KR" dirty="0"/>
          </a:p>
        </p:txBody>
      </p:sp>
      <p:sp>
        <p:nvSpPr>
          <p:cNvPr id="6" name="TextBox 5"/>
          <p:cNvSpPr txBox="1"/>
          <p:nvPr/>
        </p:nvSpPr>
        <p:spPr>
          <a:xfrm>
            <a:off x="7398327" y="0"/>
            <a:ext cx="1745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5527" y="274638"/>
            <a:ext cx="8908473" cy="777875"/>
          </a:xfrm>
        </p:spPr>
        <p:txBody>
          <a:bodyPr/>
          <a:lstStyle/>
          <a:p>
            <a:r>
              <a:rPr lang="en-US" altLang="ko-KR" sz="2800" dirty="0" smtClean="0"/>
              <a:t>Possible Solutions  (2)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Configuration on HSS and rejection by SGSN/MME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Solution 2 </a:t>
            </a:r>
            <a:r>
              <a:rPr lang="en-US" altLang="ko-KR" sz="2000" dirty="0" smtClean="0"/>
              <a:t>: </a:t>
            </a:r>
            <a:r>
              <a:rPr lang="en-US" altLang="ko-KR" sz="2000" dirty="0" err="1" smtClean="0"/>
              <a:t>interPLMN</a:t>
            </a:r>
            <a:r>
              <a:rPr lang="en-US" altLang="ko-KR" sz="2000" dirty="0" smtClean="0"/>
              <a:t> Handover is supported only if the allowed CSG list of </a:t>
            </a:r>
            <a:r>
              <a:rPr lang="en-US" altLang="ko-KR" sz="2000" dirty="0" err="1" smtClean="0"/>
              <a:t>ePLMNs</a:t>
            </a:r>
            <a:r>
              <a:rPr lang="en-US" altLang="ko-KR" sz="2000" dirty="0" smtClean="0"/>
              <a:t> are identical </a:t>
            </a:r>
          </a:p>
          <a:p>
            <a:pPr lvl="1"/>
            <a:endParaRPr lang="en-US" altLang="ko-KR" sz="1600" dirty="0" smtClean="0">
              <a:sym typeface="Wingdings" pitchFamily="2" charset="2"/>
            </a:endParaRPr>
          </a:p>
          <a:p>
            <a:pPr lvl="1"/>
            <a:endParaRPr lang="en-US" altLang="ko-KR" sz="1600" dirty="0" smtClean="0">
              <a:sym typeface="Wingdings" pitchFamily="2" charset="2"/>
            </a:endParaRPr>
          </a:p>
          <a:p>
            <a:pPr lvl="1"/>
            <a:endParaRPr lang="en-US" altLang="ko-KR" sz="1600" dirty="0" smtClean="0">
              <a:sym typeface="Wingdings" pitchFamily="2" charset="2"/>
            </a:endParaRP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r>
              <a:rPr lang="en-US" altLang="ko-KR" sz="1800" dirty="0" smtClean="0"/>
              <a:t>Identical CSG list flag for equivalent PLMNs  </a:t>
            </a:r>
          </a:p>
          <a:p>
            <a:pPr lvl="1">
              <a:buNone/>
            </a:pPr>
            <a:r>
              <a:rPr lang="en-US" altLang="ko-KR" sz="1800" dirty="0" smtClean="0"/>
              <a:t>      : indicate  whether all equivalent PLMNs have the identical CSG lists</a:t>
            </a:r>
          </a:p>
          <a:p>
            <a:pPr lvl="1"/>
            <a:r>
              <a:rPr lang="en-US" altLang="ko-KR" sz="1800" dirty="0" smtClean="0"/>
              <a:t> MME </a:t>
            </a:r>
          </a:p>
          <a:p>
            <a:pPr lvl="2"/>
            <a:r>
              <a:rPr lang="en-US" altLang="ko-KR" sz="1600" dirty="0" smtClean="0"/>
              <a:t>Flag is false: reject the </a:t>
            </a:r>
            <a:r>
              <a:rPr lang="en-US" altLang="ko-KR" sz="1600" dirty="0" err="1" smtClean="0"/>
              <a:t>interPLMN</a:t>
            </a:r>
            <a:r>
              <a:rPr lang="en-US" altLang="ko-KR" sz="1600" dirty="0" smtClean="0"/>
              <a:t> HO to a CSG cell</a:t>
            </a:r>
          </a:p>
          <a:p>
            <a:pPr lvl="2"/>
            <a:r>
              <a:rPr lang="en-US" altLang="ko-KR" sz="1600" dirty="0" smtClean="0"/>
              <a:t>Flag is true : accept the </a:t>
            </a:r>
            <a:r>
              <a:rPr lang="en-US" altLang="ko-KR" sz="1600" dirty="0" err="1" smtClean="0"/>
              <a:t>interPLMN</a:t>
            </a:r>
            <a:r>
              <a:rPr lang="en-US" altLang="ko-KR" sz="1600" dirty="0" smtClean="0"/>
              <a:t> HO based on the CSG list of the registered PLMN. 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6D0ED9-2D34-46B7-B16E-C66ECD1CDF1F}" type="slidenum">
              <a:rPr lang="en-US" altLang="ko-KR" smtClean="0"/>
              <a:pPr>
                <a:defRPr/>
              </a:pPr>
              <a:t>11</a:t>
            </a:fld>
            <a:endParaRPr lang="en-US" altLang="ko-KR"/>
          </a:p>
        </p:txBody>
      </p:sp>
      <p:sp>
        <p:nvSpPr>
          <p:cNvPr id="6" name="직사각형 5"/>
          <p:cNvSpPr/>
          <p:nvPr/>
        </p:nvSpPr>
        <p:spPr>
          <a:xfrm>
            <a:off x="1852370" y="2624304"/>
            <a:ext cx="1273076" cy="6713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MME</a:t>
            </a:r>
          </a:p>
        </p:txBody>
      </p:sp>
      <p:sp>
        <p:nvSpPr>
          <p:cNvPr id="7" name="원통 6"/>
          <p:cNvSpPr/>
          <p:nvPr/>
        </p:nvSpPr>
        <p:spPr>
          <a:xfrm>
            <a:off x="6927258" y="2618518"/>
            <a:ext cx="1288474" cy="678870"/>
          </a:xfrm>
          <a:prstGeom prst="can">
            <a:avLst>
              <a:gd name="adj" fmla="val 1523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HSS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9719" y="3297393"/>
            <a:ext cx="2507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/>
              <a:t>Equivalent PLMNs = {A,B,C}</a:t>
            </a:r>
            <a:endParaRPr lang="ko-KR" altLang="en-US" sz="1200" b="1" dirty="0"/>
          </a:p>
        </p:txBody>
      </p:sp>
      <p:cxnSp>
        <p:nvCxnSpPr>
          <p:cNvPr id="12" name="직선 화살표 연결선 11"/>
          <p:cNvCxnSpPr/>
          <p:nvPr/>
        </p:nvCxnSpPr>
        <p:spPr>
          <a:xfrm>
            <a:off x="3144967" y="2729347"/>
            <a:ext cx="375458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55813" y="2216727"/>
            <a:ext cx="2687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Update Location Request (</a:t>
            </a:r>
            <a:r>
              <a:rPr lang="en-US" altLang="ko-KR" sz="1200" dirty="0" smtClean="0">
                <a:solidFill>
                  <a:srgbClr val="FF0000"/>
                </a:solidFill>
              </a:rPr>
              <a:t>Equivalent PLMNs, </a:t>
            </a:r>
            <a:r>
              <a:rPr lang="en-US" altLang="ko-KR" sz="1200" dirty="0" smtClean="0"/>
              <a:t>MME id, ….)</a:t>
            </a:r>
            <a:endParaRPr lang="ko-KR" altLang="en-US" sz="1200" dirty="0"/>
          </a:p>
        </p:txBody>
      </p:sp>
      <p:cxnSp>
        <p:nvCxnSpPr>
          <p:cNvPr id="16" name="직선 화살표 연결선 15"/>
          <p:cNvCxnSpPr>
            <a:stCxn id="7" idx="2"/>
            <a:endCxn id="6" idx="3"/>
          </p:cNvCxnSpPr>
          <p:nvPr/>
        </p:nvCxnSpPr>
        <p:spPr>
          <a:xfrm rot="10800000" flipV="1">
            <a:off x="3125446" y="2957952"/>
            <a:ext cx="3801812" cy="203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255813" y="3061856"/>
            <a:ext cx="4516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Update Location </a:t>
            </a:r>
            <a:r>
              <a:rPr lang="en-US" altLang="ko-KR" sz="1200" dirty="0" err="1" smtClean="0"/>
              <a:t>Ack</a:t>
            </a:r>
            <a:endParaRPr lang="en-US" altLang="ko-KR" sz="1200" dirty="0" smtClean="0"/>
          </a:p>
          <a:p>
            <a:r>
              <a:rPr lang="en-US" altLang="ko-KR" sz="1200" dirty="0" smtClean="0"/>
              <a:t>(IMSI, subscription data (allowed CSG list for  the registered PLMN, </a:t>
            </a:r>
            <a:r>
              <a:rPr lang="en-US" altLang="ko-KR" sz="1200" dirty="0" smtClean="0">
                <a:solidFill>
                  <a:srgbClr val="FF0000"/>
                </a:solidFill>
              </a:rPr>
              <a:t>identical CSG list  flag for equivalent PLMNs</a:t>
            </a:r>
            <a:r>
              <a:rPr lang="en-US" altLang="ko-KR" sz="1200" dirty="0" smtClean="0"/>
              <a:t>))</a:t>
            </a:r>
            <a:endParaRPr lang="ko-KR" altLang="en-US" sz="1200" dirty="0"/>
          </a:p>
        </p:txBody>
      </p:sp>
      <p:sp>
        <p:nvSpPr>
          <p:cNvPr id="13" name="직사각형 12"/>
          <p:cNvSpPr/>
          <p:nvPr/>
        </p:nvSpPr>
        <p:spPr>
          <a:xfrm>
            <a:off x="7443771" y="0"/>
            <a:ext cx="11560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5527" y="274638"/>
            <a:ext cx="8908473" cy="777875"/>
          </a:xfrm>
        </p:spPr>
        <p:txBody>
          <a:bodyPr/>
          <a:lstStyle/>
          <a:p>
            <a:r>
              <a:rPr lang="en-US" altLang="ko-KR" sz="2800" dirty="0" smtClean="0"/>
              <a:t>Possible Solutions  (3)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Configuration on HSS and rejection by SGSN/MME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Solution 3</a:t>
            </a:r>
          </a:p>
          <a:p>
            <a:pPr>
              <a:buNone/>
            </a:pPr>
            <a:r>
              <a:rPr lang="en-US" altLang="ko-KR" sz="2000" dirty="0" smtClean="0"/>
              <a:t>	: HSS provide all CSG lists of all equivalent PLMNs and MME authorize </a:t>
            </a:r>
            <a:r>
              <a:rPr lang="en-US" altLang="ko-KR" sz="2000" dirty="0" err="1" smtClean="0"/>
              <a:t>interPLMN</a:t>
            </a:r>
            <a:r>
              <a:rPr lang="en-US" altLang="ko-KR" sz="2000" dirty="0" smtClean="0"/>
              <a:t> handover based on the CSG list of the target PLMN</a:t>
            </a:r>
          </a:p>
          <a:p>
            <a:pPr>
              <a:buNone/>
            </a:pPr>
            <a:endParaRPr lang="en-US" altLang="ko-KR" sz="2000" dirty="0" smtClean="0"/>
          </a:p>
          <a:p>
            <a:pPr>
              <a:buNone/>
            </a:pPr>
            <a:endParaRPr lang="en-US" altLang="ko-KR" sz="2000" dirty="0" smtClean="0"/>
          </a:p>
          <a:p>
            <a:pPr>
              <a:buNone/>
            </a:pPr>
            <a:endParaRPr lang="en-US" altLang="ko-KR" sz="2000" dirty="0" smtClean="0"/>
          </a:p>
          <a:p>
            <a:pPr>
              <a:buNone/>
            </a:pPr>
            <a:endParaRPr lang="en-US" altLang="ko-KR" sz="2000" dirty="0" smtClean="0"/>
          </a:p>
          <a:p>
            <a:pPr lvl="1"/>
            <a:r>
              <a:rPr lang="en-US" altLang="ko-KR" sz="1800" dirty="0" smtClean="0">
                <a:sym typeface="Wingdings" pitchFamily="2" charset="2"/>
              </a:rPr>
              <a:t>MME </a:t>
            </a:r>
          </a:p>
          <a:p>
            <a:pPr lvl="2"/>
            <a:r>
              <a:rPr lang="en-US" altLang="ko-KR" dirty="0" smtClean="0"/>
              <a:t>Has no the allowed CSG list of the target PLMN</a:t>
            </a:r>
          </a:p>
          <a:p>
            <a:pPr lvl="2">
              <a:buNone/>
            </a:pPr>
            <a:r>
              <a:rPr lang="en-US" altLang="ko-KR" dirty="0" smtClean="0">
                <a:sym typeface="Wingdings" pitchFamily="2" charset="2"/>
              </a:rPr>
              <a:t>       </a:t>
            </a:r>
            <a:r>
              <a:rPr lang="en-US" altLang="ko-KR" dirty="0" smtClean="0"/>
              <a:t> MME/SGSN rejects </a:t>
            </a:r>
            <a:r>
              <a:rPr lang="en-US" altLang="ko-KR" dirty="0" err="1" smtClean="0"/>
              <a:t>interPLMN</a:t>
            </a:r>
            <a:r>
              <a:rPr lang="en-US" altLang="ko-KR" dirty="0" smtClean="0"/>
              <a:t> handover </a:t>
            </a:r>
          </a:p>
          <a:p>
            <a:pPr lvl="2"/>
            <a:r>
              <a:rPr lang="en-US" altLang="ko-KR" dirty="0" smtClean="0"/>
              <a:t>Has the allowed CSG list of the target PLMN and the CSG id exist in the allowed CSG list </a:t>
            </a:r>
          </a:p>
          <a:p>
            <a:pPr lvl="2">
              <a:buNone/>
            </a:pPr>
            <a:r>
              <a:rPr lang="en-US" altLang="ko-KR" dirty="0" smtClean="0">
                <a:sym typeface="Wingdings" pitchFamily="2" charset="2"/>
              </a:rPr>
              <a:t>       </a:t>
            </a:r>
            <a:r>
              <a:rPr lang="en-US" altLang="ko-KR" dirty="0" smtClean="0"/>
              <a:t>MME/SGSN authorizes </a:t>
            </a:r>
            <a:r>
              <a:rPr lang="en-US" altLang="ko-KR" smtClean="0"/>
              <a:t>interPLMN </a:t>
            </a:r>
            <a:r>
              <a:rPr lang="en-US" altLang="ko-KR" dirty="0" smtClean="0"/>
              <a:t>handover </a:t>
            </a:r>
          </a:p>
          <a:p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6D0ED9-2D34-46B7-B16E-C66ECD1CDF1F}" type="slidenum">
              <a:rPr lang="en-US" altLang="ko-KR" smtClean="0"/>
              <a:pPr>
                <a:defRPr/>
              </a:pPr>
              <a:t>12</a:t>
            </a:fld>
            <a:endParaRPr lang="en-US" altLang="ko-KR"/>
          </a:p>
        </p:txBody>
      </p:sp>
      <p:sp>
        <p:nvSpPr>
          <p:cNvPr id="6" name="직사각형 5"/>
          <p:cNvSpPr/>
          <p:nvPr/>
        </p:nvSpPr>
        <p:spPr>
          <a:xfrm>
            <a:off x="2018630" y="3012244"/>
            <a:ext cx="1273076" cy="6713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MME</a:t>
            </a:r>
          </a:p>
        </p:txBody>
      </p:sp>
      <p:sp>
        <p:nvSpPr>
          <p:cNvPr id="7" name="원통 6"/>
          <p:cNvSpPr/>
          <p:nvPr/>
        </p:nvSpPr>
        <p:spPr>
          <a:xfrm>
            <a:off x="7093518" y="3006458"/>
            <a:ext cx="1288474" cy="678870"/>
          </a:xfrm>
          <a:prstGeom prst="can">
            <a:avLst>
              <a:gd name="adj" fmla="val 1523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HSS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55979" y="3685333"/>
            <a:ext cx="2507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/>
              <a:t>Equivalent PLMNs = {A,B,C}</a:t>
            </a:r>
            <a:endParaRPr lang="ko-KR" altLang="en-US" sz="1200" b="1" dirty="0"/>
          </a:p>
        </p:txBody>
      </p:sp>
      <p:cxnSp>
        <p:nvCxnSpPr>
          <p:cNvPr id="9" name="직선 화살표 연결선 8"/>
          <p:cNvCxnSpPr/>
          <p:nvPr/>
        </p:nvCxnSpPr>
        <p:spPr>
          <a:xfrm>
            <a:off x="3311227" y="3117287"/>
            <a:ext cx="375458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422073" y="2604667"/>
            <a:ext cx="2687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Update Location Request (</a:t>
            </a:r>
            <a:r>
              <a:rPr lang="en-US" altLang="ko-KR" sz="1200" dirty="0" smtClean="0">
                <a:solidFill>
                  <a:srgbClr val="FF0000"/>
                </a:solidFill>
              </a:rPr>
              <a:t>Equivalent PLMNs, </a:t>
            </a:r>
            <a:r>
              <a:rPr lang="en-US" altLang="ko-KR" sz="1200" dirty="0" smtClean="0"/>
              <a:t>MME id, ….)</a:t>
            </a:r>
            <a:endParaRPr lang="ko-KR" altLang="en-US" sz="1200" dirty="0"/>
          </a:p>
        </p:txBody>
      </p:sp>
      <p:cxnSp>
        <p:nvCxnSpPr>
          <p:cNvPr id="11" name="직선 화살표 연결선 10"/>
          <p:cNvCxnSpPr>
            <a:stCxn id="7" idx="2"/>
            <a:endCxn id="6" idx="3"/>
          </p:cNvCxnSpPr>
          <p:nvPr/>
        </p:nvCxnSpPr>
        <p:spPr>
          <a:xfrm rot="10800000" flipV="1">
            <a:off x="3291706" y="3345892"/>
            <a:ext cx="3801812" cy="203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422073" y="3394376"/>
            <a:ext cx="4516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Update Location </a:t>
            </a:r>
            <a:r>
              <a:rPr lang="en-US" altLang="ko-KR" sz="1200" dirty="0" err="1" smtClean="0"/>
              <a:t>Ack</a:t>
            </a:r>
            <a:endParaRPr lang="en-US" altLang="ko-KR" sz="1200" dirty="0" smtClean="0"/>
          </a:p>
          <a:p>
            <a:r>
              <a:rPr lang="en-US" altLang="ko-KR" sz="1200" dirty="0" smtClean="0"/>
              <a:t>(IMSI, subscription data (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</a:rPr>
              <a:t>allowed CSG lists for all equivalent PLMNs</a:t>
            </a:r>
            <a:r>
              <a:rPr lang="en-US" altLang="ko-KR" sz="1200" dirty="0" smtClean="0"/>
              <a:t>))</a:t>
            </a:r>
            <a:endParaRPr lang="ko-KR" altLang="en-US" sz="1200" dirty="0"/>
          </a:p>
        </p:txBody>
      </p:sp>
      <p:sp>
        <p:nvSpPr>
          <p:cNvPr id="13" name="직사각형 12"/>
          <p:cNvSpPr/>
          <p:nvPr/>
        </p:nvSpPr>
        <p:spPr>
          <a:xfrm>
            <a:off x="7582316" y="0"/>
            <a:ext cx="11560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Suggestion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For Rel-9</a:t>
            </a:r>
          </a:p>
          <a:p>
            <a:pPr lvl="1"/>
            <a:r>
              <a:rPr lang="en-US" altLang="ko-KR" dirty="0" smtClean="0"/>
              <a:t>Solution 1-b)</a:t>
            </a:r>
          </a:p>
          <a:p>
            <a:r>
              <a:rPr lang="en-US" altLang="ko-KR" dirty="0" smtClean="0"/>
              <a:t>For rel-10/Rel-11</a:t>
            </a:r>
          </a:p>
          <a:p>
            <a:pPr lvl="1"/>
            <a:r>
              <a:rPr lang="en-US" altLang="ko-KR" dirty="0" smtClean="0"/>
              <a:t>Solution 3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Related CRs</a:t>
            </a:r>
          </a:p>
          <a:p>
            <a:pPr lvl="1"/>
            <a:r>
              <a:rPr lang="en-US" altLang="ko-KR" dirty="0" smtClean="0"/>
              <a:t>23.401</a:t>
            </a:r>
            <a:r>
              <a:rPr lang="en-US" altLang="ko-KR" dirty="0" smtClean="0"/>
              <a:t>: S2-111521, </a:t>
            </a:r>
            <a:r>
              <a:rPr lang="en-US" altLang="ko-KR" dirty="0" smtClean="0"/>
              <a:t>S2-111522, S2-111523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23.060</a:t>
            </a:r>
            <a:r>
              <a:rPr lang="en-US" altLang="ko-KR" dirty="0" smtClean="0"/>
              <a:t>:  </a:t>
            </a:r>
            <a:r>
              <a:rPr lang="en-US" altLang="ko-KR" dirty="0" smtClean="0"/>
              <a:t>S2-111524, S2-111525, S2-111526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6D0ED9-2D34-46B7-B16E-C66ECD1CDF1F}" type="slidenum">
              <a:rPr lang="en-US" altLang="ko-KR" smtClean="0"/>
              <a:pPr>
                <a:defRPr/>
              </a:pPr>
              <a:t>13</a:t>
            </a:fld>
            <a:endParaRPr lang="en-US" altLang="ko-KR"/>
          </a:p>
        </p:txBody>
      </p:sp>
      <p:sp>
        <p:nvSpPr>
          <p:cNvPr id="6" name="직사각형 5"/>
          <p:cNvSpPr/>
          <p:nvPr/>
        </p:nvSpPr>
        <p:spPr>
          <a:xfrm>
            <a:off x="7568461" y="0"/>
            <a:ext cx="11560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 dirty="0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latin typeface="+mj-lt"/>
              </a:rPr>
              <a:t>Current Specification Status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+mj-lt"/>
              </a:rPr>
              <a:t>Problems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+mj-lt"/>
              </a:rPr>
              <a:t>Possible Solutions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98327" y="0"/>
            <a:ext cx="1745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Current specification Status </a:t>
            </a:r>
            <a:r>
              <a:rPr lang="en-US" altLang="ko-KR" dirty="0" smtClean="0">
                <a:latin typeface="+mj-lt"/>
              </a:rPr>
              <a:t>(1)</a:t>
            </a:r>
            <a:endParaRPr lang="ko-KR" altLang="en-US" dirty="0" smtClean="0">
              <a:latin typeface="+mj-lt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Allowed CSG list in UE (24.268) and HSS</a:t>
            </a:r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a list of allowed CSG lists of the PLMN</a:t>
            </a:r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Measurement Report (36.311)</a:t>
            </a:r>
          </a:p>
          <a:p>
            <a:pPr lvl="1">
              <a:lnSpc>
                <a:spcPct val="150000"/>
              </a:lnSpc>
            </a:pPr>
            <a:r>
              <a:rPr lang="en-US" altLang="ko-KR" sz="1800" dirty="0" smtClean="0"/>
              <a:t>UE reports the CSG cell of the PLMN, which exist in its allowed CSG list</a:t>
            </a:r>
          </a:p>
          <a:p>
            <a:pPr lvl="1">
              <a:lnSpc>
                <a:spcPct val="150000"/>
              </a:lnSpc>
              <a:buNone/>
            </a:pPr>
            <a:r>
              <a:rPr lang="en-US" altLang="ko-KR" sz="1800" dirty="0" smtClean="0"/>
              <a:t>  </a:t>
            </a:r>
            <a:r>
              <a:rPr lang="en-US" altLang="ko-KR" sz="1800" dirty="0" smtClean="0">
                <a:sym typeface="Wingdings" pitchFamily="2" charset="2"/>
              </a:rPr>
              <a:t> no limitation to the registered PLMN</a:t>
            </a:r>
          </a:p>
          <a:p>
            <a:pPr lvl="1">
              <a:lnSpc>
                <a:spcPct val="150000"/>
              </a:lnSpc>
            </a:pPr>
            <a:endParaRPr lang="en-US" altLang="ko-KR" dirty="0" smtClean="0">
              <a:latin typeface="+mj-lt"/>
            </a:endParaRPr>
          </a:p>
          <a:p>
            <a:pPr lvl="1">
              <a:lnSpc>
                <a:spcPct val="150000"/>
              </a:lnSpc>
            </a:pPr>
            <a:endParaRPr lang="en-US" altLang="ko-KR" dirty="0" smtClean="0">
              <a:latin typeface="+mj-lt"/>
            </a:endParaRPr>
          </a:p>
          <a:p>
            <a:pPr lvl="1">
              <a:lnSpc>
                <a:spcPct val="150000"/>
              </a:lnSpc>
            </a:pPr>
            <a:endParaRPr lang="en-US" altLang="ko-KR" dirty="0" smtClean="0">
              <a:latin typeface="+mj-lt"/>
            </a:endParaRPr>
          </a:p>
          <a:p>
            <a:pPr>
              <a:lnSpc>
                <a:spcPct val="150000"/>
              </a:lnSpc>
            </a:pPr>
            <a:endParaRPr lang="en-US" altLang="ko-KR" sz="800" dirty="0" smtClean="0">
              <a:latin typeface="+mj-lt"/>
            </a:endParaRPr>
          </a:p>
          <a:p>
            <a:pPr lvl="2">
              <a:lnSpc>
                <a:spcPct val="150000"/>
              </a:lnSpc>
            </a:pPr>
            <a:endParaRPr lang="en-US" altLang="ko-KR" dirty="0" smtClean="0">
              <a:latin typeface="+mj-lt"/>
            </a:endParaRPr>
          </a:p>
        </p:txBody>
      </p:sp>
      <p:pic>
        <p:nvPicPr>
          <p:cNvPr id="4597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143" y="2453557"/>
            <a:ext cx="6553387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98327" y="0"/>
            <a:ext cx="1745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Current specification Status (2)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MME’s authorization for accessing  a CSG cell</a:t>
            </a:r>
          </a:p>
          <a:p>
            <a:pPr>
              <a:lnSpc>
                <a:spcPct val="150000"/>
              </a:lnSpc>
              <a:buNone/>
            </a:pPr>
            <a:r>
              <a:rPr lang="en-US" altLang="ko-KR" dirty="0" smtClean="0"/>
              <a:t>          (23.401, 23.060, 29.002)</a:t>
            </a:r>
          </a:p>
          <a:p>
            <a:pPr lvl="1">
              <a:lnSpc>
                <a:spcPct val="150000"/>
              </a:lnSpc>
            </a:pPr>
            <a:r>
              <a:rPr lang="en-US" altLang="ko-KR" sz="1800" dirty="0" smtClean="0"/>
              <a:t>HSS sends  the allowed CSG list of the registered PLMN </a:t>
            </a:r>
          </a:p>
          <a:p>
            <a:pPr lvl="1">
              <a:lnSpc>
                <a:spcPct val="150000"/>
              </a:lnSpc>
            </a:pPr>
            <a:r>
              <a:rPr lang="en-US" altLang="ko-KR" sz="1800" dirty="0" smtClean="0"/>
              <a:t>MME authorizes the CSG access of the UE based on allowed CSG list from the HSS</a:t>
            </a:r>
          </a:p>
          <a:p>
            <a:pPr lvl="1">
              <a:lnSpc>
                <a:spcPct val="150000"/>
              </a:lnSpc>
              <a:buNone/>
            </a:pPr>
            <a:r>
              <a:rPr lang="en-US" altLang="ko-KR" sz="1800" dirty="0" smtClean="0">
                <a:sym typeface="Wingdings" pitchFamily="2" charset="2"/>
              </a:rPr>
              <a:t> MME does not know the allowed CSG list of other PLMNs including the equivalent PLMNs</a:t>
            </a:r>
            <a:endParaRPr lang="en-US" altLang="ko-KR" sz="1800" dirty="0" smtClean="0"/>
          </a:p>
          <a:p>
            <a:pPr lvl="1">
              <a:lnSpc>
                <a:spcPct val="150000"/>
              </a:lnSpc>
              <a:buNone/>
            </a:pPr>
            <a:endParaRPr lang="en-US" altLang="ko-KR" sz="1800" dirty="0" smtClean="0"/>
          </a:p>
          <a:p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6D0ED9-2D34-46B7-B16E-C66ECD1CDF1F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  <p:sp>
        <p:nvSpPr>
          <p:cNvPr id="7" name="TextBox 6"/>
          <p:cNvSpPr txBox="1"/>
          <p:nvPr/>
        </p:nvSpPr>
        <p:spPr>
          <a:xfrm>
            <a:off x="7398327" y="0"/>
            <a:ext cx="1745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/>
              <a:t>Problem  Scenario 1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  TAU failure after HO completion (1)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198" y="1196975"/>
            <a:ext cx="4572001" cy="5184775"/>
          </a:xfrm>
        </p:spPr>
        <p:txBody>
          <a:bodyPr/>
          <a:lstStyle/>
          <a:p>
            <a:pPr lvl="0"/>
            <a:r>
              <a:rPr lang="en-GB" altLang="ko-KR" dirty="0" smtClean="0"/>
              <a:t>Condition </a:t>
            </a:r>
          </a:p>
          <a:p>
            <a:pPr lvl="1"/>
            <a:r>
              <a:rPr lang="en-GB" altLang="ko-KR" sz="1600" dirty="0" smtClean="0"/>
              <a:t>The allowed CSG lists at UE and HSS</a:t>
            </a:r>
          </a:p>
          <a:p>
            <a:pPr lvl="1">
              <a:buNone/>
            </a:pPr>
            <a:r>
              <a:rPr lang="en-GB" altLang="ko-KR" sz="1600" dirty="0" smtClean="0"/>
              <a:t>       are Identical </a:t>
            </a:r>
            <a:endParaRPr lang="ko-KR" altLang="ko-KR" sz="1600" dirty="0" smtClean="0"/>
          </a:p>
          <a:p>
            <a:pPr lvl="1">
              <a:buNone/>
            </a:pPr>
            <a:r>
              <a:rPr lang="en-GB" altLang="ko-KR" sz="1600" dirty="0" smtClean="0"/>
              <a:t>     = {{PLMNA,(CSG1, CSG2)}</a:t>
            </a:r>
          </a:p>
          <a:p>
            <a:pPr lvl="1">
              <a:buNone/>
            </a:pPr>
            <a:r>
              <a:rPr lang="en-GB" altLang="ko-KR" sz="1600" dirty="0" smtClean="0"/>
              <a:t>         { PLMNB,(CSG1,CSG3)}}</a:t>
            </a:r>
          </a:p>
          <a:p>
            <a:pPr lvl="1"/>
            <a:r>
              <a:rPr lang="en-GB" altLang="ko-KR" sz="1600" dirty="0" smtClean="0"/>
              <a:t>Equivalent PLMNs for the UE </a:t>
            </a:r>
          </a:p>
          <a:p>
            <a:pPr lvl="1">
              <a:buNone/>
            </a:pPr>
            <a:r>
              <a:rPr lang="en-GB" altLang="ko-KR" sz="1600" dirty="0" smtClean="0"/>
              <a:t>     = {PLMNA, PLMNB}</a:t>
            </a:r>
          </a:p>
          <a:p>
            <a:r>
              <a:rPr lang="en-US" altLang="ko-KR" dirty="0" smtClean="0"/>
              <a:t>Procedures</a:t>
            </a:r>
            <a:endParaRPr lang="ko-KR" altLang="ko-KR" dirty="0" smtClean="0"/>
          </a:p>
          <a:p>
            <a:pPr>
              <a:buNone/>
            </a:pPr>
            <a:r>
              <a:rPr lang="en-GB" altLang="ko-KR" sz="2000" dirty="0" smtClean="0"/>
              <a:t>1~3.The UE is registered to the PLMN A via cell 1 using Attach or TAU</a:t>
            </a:r>
          </a:p>
          <a:p>
            <a:pPr lvl="1"/>
            <a:r>
              <a:rPr lang="en-GB" altLang="ko-KR" sz="1600" dirty="0" smtClean="0"/>
              <a:t>MME: CSG list of the PLMN A = (CSG1,CSG2) </a:t>
            </a:r>
          </a:p>
          <a:p>
            <a:pPr lvl="1"/>
            <a:r>
              <a:rPr lang="en-GB" altLang="ko-KR" sz="1600" dirty="0" err="1" smtClean="0"/>
              <a:t>eNB</a:t>
            </a:r>
            <a:r>
              <a:rPr lang="en-GB" altLang="ko-KR" sz="1600" dirty="0" smtClean="0"/>
              <a:t>  : equivalent PLMN list  = {PLMN A,B} </a:t>
            </a:r>
            <a:endParaRPr lang="ko-KR" altLang="ko-KR" sz="1600" dirty="0" smtClean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2011-01-11</a:t>
            </a:r>
            <a:endParaRPr lang="en-US" altLang="ko-KR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6D0ED9-2D34-46B7-B16E-C66ECD1CDF1F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  <p:grpSp>
        <p:nvGrpSpPr>
          <p:cNvPr id="26" name="그룹 25"/>
          <p:cNvGrpSpPr/>
          <p:nvPr/>
        </p:nvGrpSpPr>
        <p:grpSpPr>
          <a:xfrm>
            <a:off x="4468082" y="1233055"/>
            <a:ext cx="4581600" cy="5227179"/>
            <a:chOff x="2073002" y="-125475"/>
            <a:chExt cx="5990519" cy="6727649"/>
          </a:xfrm>
        </p:grpSpPr>
        <p:sp>
          <p:nvSpPr>
            <p:cNvPr id="6" name="직사각형 5"/>
            <p:cNvSpPr/>
            <p:nvPr/>
          </p:nvSpPr>
          <p:spPr>
            <a:xfrm>
              <a:off x="3251444" y="5730526"/>
              <a:ext cx="864096" cy="3600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UE </a:t>
              </a:r>
              <a:endParaRPr lang="ko-KR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819396" y="4077072"/>
              <a:ext cx="1664568" cy="77244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Cell 1</a:t>
              </a:r>
              <a:endParaRPr lang="en-US" altLang="ko-KR" sz="16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5909830" y="4077071"/>
              <a:ext cx="1664568" cy="82593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Cell2 (CSG1)</a:t>
              </a: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2819396" y="1700809"/>
              <a:ext cx="1664568" cy="86409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MME1 in  PLMN A</a:t>
              </a: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398953" y="1700809"/>
              <a:ext cx="1664568" cy="86409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MME2 in  PLMN B</a:t>
              </a:r>
            </a:p>
          </p:txBody>
        </p:sp>
        <p:cxnSp>
          <p:nvCxnSpPr>
            <p:cNvPr id="11" name="직선 화살표 연결선 10"/>
            <p:cNvCxnSpPr/>
            <p:nvPr/>
          </p:nvCxnSpPr>
          <p:spPr>
            <a:xfrm rot="5400000" flipH="1" flipV="1">
              <a:off x="1541716" y="4004269"/>
              <a:ext cx="2880319" cy="158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100163" y="2809791"/>
              <a:ext cx="960098" cy="831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 smtClean="0"/>
                <a:t>1. Attach/TAU </a:t>
              </a:r>
              <a:endParaRPr lang="ko-KR" altLang="en-US" sz="1200" b="1" dirty="0"/>
            </a:p>
          </p:txBody>
        </p:sp>
        <p:cxnSp>
          <p:nvCxnSpPr>
            <p:cNvPr id="13" name="직선 화살표 연결선 12"/>
            <p:cNvCxnSpPr/>
            <p:nvPr/>
          </p:nvCxnSpPr>
          <p:spPr>
            <a:xfrm rot="5400000">
              <a:off x="3178647" y="3338024"/>
              <a:ext cx="1512168" cy="158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화살표 연결선 13"/>
            <p:cNvCxnSpPr/>
            <p:nvPr/>
          </p:nvCxnSpPr>
          <p:spPr>
            <a:xfrm rot="5400000">
              <a:off x="3486096" y="4724691"/>
              <a:ext cx="1368152" cy="158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3915310" y="2619763"/>
              <a:ext cx="1825975" cy="1307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/>
                <a:t>3</a:t>
              </a:r>
              <a:r>
                <a:rPr lang="en-US" altLang="ko-KR" sz="1200" b="1" dirty="0" smtClean="0"/>
                <a:t>-1.</a:t>
              </a:r>
            </a:p>
            <a:p>
              <a:r>
                <a:rPr lang="en-US" altLang="ko-KR" sz="1200" b="1" dirty="0" smtClean="0"/>
                <a:t>Attach accept/ Initial Context Setup (</a:t>
              </a:r>
              <a:r>
                <a:rPr lang="en-US" altLang="ko-KR" sz="1200" b="1" dirty="0" err="1" smtClean="0"/>
                <a:t>ePLMNs</a:t>
              </a:r>
              <a:r>
                <a:rPr lang="en-US" altLang="ko-KR" sz="1200" b="1" dirty="0" smtClean="0"/>
                <a:t>={A,B})</a:t>
              </a:r>
              <a:endParaRPr lang="ko-KR" altLang="en-US" sz="1200" b="1" dirty="0"/>
            </a:p>
          </p:txBody>
        </p:sp>
        <p:sp>
          <p:nvSpPr>
            <p:cNvPr id="16" name="타원 15"/>
            <p:cNvSpPr/>
            <p:nvPr/>
          </p:nvSpPr>
          <p:spPr>
            <a:xfrm>
              <a:off x="4153136" y="4154087"/>
              <a:ext cx="1678726" cy="7489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b="1" dirty="0" smtClean="0">
                  <a:solidFill>
                    <a:schemeClr val="tx1"/>
                  </a:solidFill>
                </a:rPr>
                <a:t>UE context: </a:t>
              </a:r>
            </a:p>
            <a:p>
              <a:pPr algn="ctr"/>
              <a:r>
                <a:rPr lang="en-US" altLang="ko-KR" sz="1100" b="1" dirty="0" err="1" smtClean="0">
                  <a:solidFill>
                    <a:schemeClr val="tx1"/>
                  </a:solidFill>
                </a:rPr>
                <a:t>ePLMNs</a:t>
              </a:r>
              <a:r>
                <a:rPr lang="en-US" altLang="ko-KR" sz="1100" b="1" dirty="0" smtClean="0">
                  <a:solidFill>
                    <a:schemeClr val="tx1"/>
                  </a:solidFill>
                </a:rPr>
                <a:t> = {A,B}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321137" y="5083831"/>
              <a:ext cx="1746220" cy="594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/>
                <a:t>3</a:t>
              </a:r>
              <a:r>
                <a:rPr lang="en-US" altLang="ko-KR" sz="1200" b="1" dirty="0" smtClean="0"/>
                <a:t>-2.</a:t>
              </a:r>
            </a:p>
            <a:p>
              <a:r>
                <a:rPr lang="en-US" altLang="ko-KR" sz="1200" b="1" dirty="0" smtClean="0"/>
                <a:t>Attach accept</a:t>
              </a:r>
              <a:endParaRPr lang="ko-KR" altLang="en-US" sz="1200" b="1" dirty="0"/>
            </a:p>
          </p:txBody>
        </p:sp>
        <p:sp>
          <p:nvSpPr>
            <p:cNvPr id="18" name="원통 17"/>
            <p:cNvSpPr/>
            <p:nvPr/>
          </p:nvSpPr>
          <p:spPr>
            <a:xfrm>
              <a:off x="4889877" y="-125475"/>
              <a:ext cx="3007116" cy="1250219"/>
            </a:xfrm>
            <a:prstGeom prst="can">
              <a:avLst>
                <a:gd name="adj" fmla="val 1523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tx1"/>
                  </a:solidFill>
                </a:rPr>
                <a:t>HSS</a:t>
              </a:r>
            </a:p>
            <a:p>
              <a:pPr algn="ctr"/>
              <a:r>
                <a:rPr lang="en-US" altLang="ko-KR" sz="1050" b="1" dirty="0" smtClean="0">
                  <a:solidFill>
                    <a:schemeClr val="tx1"/>
                  </a:solidFill>
                </a:rPr>
                <a:t>The allowed CSG list for UE = {(PLMNA,(CSG1,CSG2))</a:t>
              </a:r>
            </a:p>
            <a:p>
              <a:pPr algn="ctr"/>
              <a:r>
                <a:rPr lang="en-US" altLang="ko-KR" sz="1050" b="1" dirty="0" smtClean="0">
                  <a:solidFill>
                    <a:schemeClr val="tx1"/>
                  </a:solidFill>
                </a:rPr>
                <a:t>    (PLMNB,(CSG1,CSG3))} </a:t>
              </a:r>
              <a:endParaRPr lang="ko-KR" altLang="en-US" sz="1050" b="1" dirty="0">
                <a:solidFill>
                  <a:schemeClr val="tx1"/>
                </a:solidFill>
              </a:endParaRPr>
            </a:p>
          </p:txBody>
        </p:sp>
        <p:cxnSp>
          <p:nvCxnSpPr>
            <p:cNvPr id="19" name="직선 화살표 연결선 18"/>
            <p:cNvCxnSpPr>
              <a:stCxn id="18" idx="2"/>
            </p:cNvCxnSpPr>
            <p:nvPr/>
          </p:nvCxnSpPr>
          <p:spPr>
            <a:xfrm rot="10800000" flipV="1">
              <a:off x="3277648" y="499634"/>
              <a:ext cx="1612230" cy="115804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직사각형 19"/>
            <p:cNvSpPr/>
            <p:nvPr/>
          </p:nvSpPr>
          <p:spPr>
            <a:xfrm>
              <a:off x="4309547" y="5859441"/>
              <a:ext cx="2699792" cy="742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b="1" dirty="0" smtClean="0"/>
                <a:t>The allowed CSG list in UE</a:t>
              </a:r>
            </a:p>
            <a:p>
              <a:pPr algn="ctr"/>
              <a:r>
                <a:rPr lang="en-US" altLang="ko-KR" sz="1050" b="1" dirty="0" smtClean="0"/>
                <a:t> = {(PLMNA,(CSG1,CSG2))</a:t>
              </a:r>
            </a:p>
            <a:p>
              <a:pPr algn="ctr"/>
              <a:r>
                <a:rPr lang="en-US" altLang="ko-KR" sz="1050" b="1" dirty="0" smtClean="0"/>
                <a:t>    (PLMNB,(CSG1,CSG3))} </a:t>
              </a:r>
              <a:endParaRPr lang="ko-KR" altLang="en-US" sz="1050" b="1" dirty="0"/>
            </a:p>
          </p:txBody>
        </p:sp>
        <p:cxnSp>
          <p:nvCxnSpPr>
            <p:cNvPr id="21" name="직선 연결선 20"/>
            <p:cNvCxnSpPr>
              <a:endCxn id="8" idx="0"/>
            </p:cNvCxnSpPr>
            <p:nvPr/>
          </p:nvCxnSpPr>
          <p:spPr>
            <a:xfrm rot="5400000">
              <a:off x="5986034" y="3320985"/>
              <a:ext cx="1512168" cy="4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/>
            <p:cNvCxnSpPr/>
            <p:nvPr/>
          </p:nvCxnSpPr>
          <p:spPr>
            <a:xfrm rot="5400000">
              <a:off x="2855400" y="3320988"/>
              <a:ext cx="1512168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>
              <a:stCxn id="18" idx="3"/>
              <a:endCxn id="10" idx="0"/>
            </p:cNvCxnSpPr>
            <p:nvPr/>
          </p:nvCxnSpPr>
          <p:spPr>
            <a:xfrm rot="16200000" flipH="1">
              <a:off x="6524304" y="993875"/>
              <a:ext cx="576065" cy="837802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>
              <a:endCxn id="9" idx="0"/>
            </p:cNvCxnSpPr>
            <p:nvPr/>
          </p:nvCxnSpPr>
          <p:spPr>
            <a:xfrm rot="10800000" flipV="1">
              <a:off x="3651681" y="1122729"/>
              <a:ext cx="2071490" cy="578078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2073002" y="726995"/>
              <a:ext cx="2889337" cy="77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b="1" dirty="0" smtClean="0"/>
                <a:t>2. Location Update/</a:t>
              </a:r>
            </a:p>
            <a:p>
              <a:r>
                <a:rPr lang="en-US" altLang="ko-KR" sz="1100" b="1" dirty="0" smtClean="0"/>
                <a:t>UE context including CSG list  (CSG1, CSG2)</a:t>
              </a:r>
              <a:endParaRPr lang="ko-KR" altLang="en-US" sz="1100" b="1" dirty="0"/>
            </a:p>
          </p:txBody>
        </p:sp>
      </p:grpSp>
      <p:sp>
        <p:nvSpPr>
          <p:cNvPr id="44" name="타원 43"/>
          <p:cNvSpPr/>
          <p:nvPr/>
        </p:nvSpPr>
        <p:spPr>
          <a:xfrm>
            <a:off x="6013945" y="2715491"/>
            <a:ext cx="1716894" cy="82487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UE context: </a:t>
            </a:r>
          </a:p>
          <a:p>
            <a:pPr algn="ctr"/>
            <a:r>
              <a:rPr lang="en-US" altLang="ko-KR" sz="1100" b="1" dirty="0" err="1" smtClean="0">
                <a:solidFill>
                  <a:schemeClr val="tx1"/>
                </a:solidFill>
              </a:rPr>
              <a:t>ePLMNs</a:t>
            </a:r>
            <a:r>
              <a:rPr lang="en-US" altLang="ko-KR" sz="1100" b="1" dirty="0" smtClean="0">
                <a:solidFill>
                  <a:schemeClr val="tx1"/>
                </a:solidFill>
              </a:rPr>
              <a:t> = {A,B}</a:t>
            </a:r>
          </a:p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CSG list =(CSG1,CSG2)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398327" y="0"/>
            <a:ext cx="1745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/>
              <a:t>Problem  Scenario 1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  TAU failure after HO completion (2)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199" y="1196975"/>
            <a:ext cx="4445878" cy="5184775"/>
          </a:xfrm>
        </p:spPr>
        <p:txBody>
          <a:bodyPr/>
          <a:lstStyle/>
          <a:p>
            <a:pPr>
              <a:buNone/>
            </a:pPr>
            <a:r>
              <a:rPr lang="en-GB" altLang="ko-KR" sz="2000" dirty="0" smtClean="0"/>
              <a:t>4. CSG list is updated</a:t>
            </a:r>
          </a:p>
          <a:p>
            <a:pPr lvl="1"/>
            <a:r>
              <a:rPr lang="en-GB" altLang="ko-KR" sz="1600" dirty="0" smtClean="0"/>
              <a:t>HSS deletes CSG1 is from the allowed CSG list of PLMN B</a:t>
            </a:r>
          </a:p>
          <a:p>
            <a:pPr lvl="2"/>
            <a:r>
              <a:rPr lang="en-GB" altLang="ko-KR" sz="1600" dirty="0" smtClean="0"/>
              <a:t>{{PLMNA,(CSG1, CSG2)}</a:t>
            </a:r>
          </a:p>
          <a:p>
            <a:pPr lvl="2">
              <a:buNone/>
            </a:pPr>
            <a:r>
              <a:rPr lang="en-GB" altLang="ko-KR" sz="1600" dirty="0" smtClean="0"/>
              <a:t>        { PLMNB,(CSG3)}}</a:t>
            </a:r>
          </a:p>
          <a:p>
            <a:pPr lvl="1"/>
            <a:r>
              <a:rPr lang="en-GB" altLang="ko-KR" sz="1600" dirty="0" smtClean="0"/>
              <a:t>UE is not updated yet </a:t>
            </a:r>
          </a:p>
          <a:p>
            <a:pPr lvl="2"/>
            <a:r>
              <a:rPr lang="en-GB" altLang="ko-KR" sz="1600" dirty="0" smtClean="0"/>
              <a:t>{{PLMNA,(CSG1, CSG2)}{ PLMNB,(CSG1,CSG3)}}</a:t>
            </a:r>
          </a:p>
          <a:p>
            <a:pPr>
              <a:buNone/>
            </a:pPr>
            <a:r>
              <a:rPr lang="en-GB" altLang="ko-KR" sz="2000" dirty="0" smtClean="0"/>
              <a:t>6. The UE reports cell2 to cell 1 </a:t>
            </a:r>
          </a:p>
          <a:p>
            <a:pPr lvl="1"/>
            <a:r>
              <a:rPr lang="en-GB" altLang="ko-KR" sz="1600" dirty="0" smtClean="0"/>
              <a:t>because CSG1 exists at the allowed CSG list of PLMN B</a:t>
            </a:r>
          </a:p>
          <a:p>
            <a:pPr>
              <a:buNone/>
            </a:pPr>
            <a:r>
              <a:rPr lang="en-GB" altLang="ko-KR" sz="2000" dirty="0" smtClean="0"/>
              <a:t>7. </a:t>
            </a:r>
            <a:r>
              <a:rPr lang="en-GB" altLang="ko-KR" sz="2000" dirty="0" err="1" smtClean="0"/>
              <a:t>eNB</a:t>
            </a:r>
            <a:r>
              <a:rPr lang="en-GB" altLang="ko-KR" sz="2000" dirty="0" smtClean="0"/>
              <a:t> decides to HO to Cell1</a:t>
            </a:r>
          </a:p>
          <a:p>
            <a:pPr lvl="1"/>
            <a:r>
              <a:rPr lang="en-GB" altLang="ko-KR" sz="1600" dirty="0" smtClean="0"/>
              <a:t>because PLMN B is </a:t>
            </a:r>
            <a:r>
              <a:rPr lang="en-GB" altLang="ko-KR" sz="1600" dirty="0" err="1" smtClean="0"/>
              <a:t>ePLMN</a:t>
            </a:r>
            <a:r>
              <a:rPr lang="en-GB" altLang="ko-KR" sz="1600" dirty="0" smtClean="0"/>
              <a:t> of PLMN A and</a:t>
            </a:r>
          </a:p>
          <a:p>
            <a:pPr lvl="1"/>
            <a:r>
              <a:rPr lang="en-GB" altLang="ko-KR" sz="1600" dirty="0" smtClean="0"/>
              <a:t>The UE reports the CSG membership</a:t>
            </a:r>
          </a:p>
          <a:p>
            <a:pPr lvl="1"/>
            <a:endParaRPr lang="en-GB" altLang="ko-KR" sz="1600" dirty="0" smtClean="0"/>
          </a:p>
          <a:p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6D0ED9-2D34-46B7-B16E-C66ECD1CDF1F}" type="slidenum">
              <a:rPr lang="en-US" altLang="ko-KR" smtClean="0"/>
              <a:pPr>
                <a:defRPr/>
              </a:pPr>
              <a:t>5</a:t>
            </a:fld>
            <a:endParaRPr lang="en-US" altLang="ko-KR" dirty="0"/>
          </a:p>
        </p:txBody>
      </p:sp>
      <p:grpSp>
        <p:nvGrpSpPr>
          <p:cNvPr id="6" name="그룹 5"/>
          <p:cNvGrpSpPr/>
          <p:nvPr/>
        </p:nvGrpSpPr>
        <p:grpSpPr>
          <a:xfrm>
            <a:off x="4557629" y="1246910"/>
            <a:ext cx="4492052" cy="5241032"/>
            <a:chOff x="2190087" y="-125475"/>
            <a:chExt cx="5873434" cy="6745479"/>
          </a:xfrm>
        </p:grpSpPr>
        <p:sp>
          <p:nvSpPr>
            <p:cNvPr id="7" name="직사각형 6"/>
            <p:cNvSpPr/>
            <p:nvPr/>
          </p:nvSpPr>
          <p:spPr>
            <a:xfrm>
              <a:off x="2871012" y="5498720"/>
              <a:ext cx="864096" cy="3600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UE </a:t>
              </a:r>
              <a:endParaRPr lang="ko-KR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2819396" y="3756094"/>
              <a:ext cx="1664568" cy="77244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Cell1</a:t>
              </a: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5909830" y="3756094"/>
              <a:ext cx="1664568" cy="82593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Cell2 (CSG1)</a:t>
              </a: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2819396" y="1700809"/>
              <a:ext cx="1664568" cy="86409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MME1 in  PLMN A</a:t>
              </a: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6398953" y="1700809"/>
              <a:ext cx="1664568" cy="86409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MME2 in  PLMN B</a:t>
              </a:r>
            </a:p>
          </p:txBody>
        </p:sp>
        <p:sp>
          <p:nvSpPr>
            <p:cNvPr id="19" name="원통 18"/>
            <p:cNvSpPr/>
            <p:nvPr/>
          </p:nvSpPr>
          <p:spPr>
            <a:xfrm>
              <a:off x="4889877" y="-125475"/>
              <a:ext cx="3007116" cy="1250219"/>
            </a:xfrm>
            <a:prstGeom prst="can">
              <a:avLst>
                <a:gd name="adj" fmla="val 1523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tx1"/>
                  </a:solidFill>
                </a:rPr>
                <a:t>HSS</a:t>
              </a:r>
            </a:p>
            <a:p>
              <a:pPr algn="ctr"/>
              <a:r>
                <a:rPr lang="en-US" altLang="ko-KR" sz="1050" b="1" dirty="0" smtClean="0">
                  <a:solidFill>
                    <a:schemeClr val="tx1"/>
                  </a:solidFill>
                </a:rPr>
                <a:t>The allowed CSG list for UE = {(PLMNA,(CSG1,CSG2))</a:t>
              </a:r>
            </a:p>
            <a:p>
              <a:pPr algn="ctr"/>
              <a:r>
                <a:rPr lang="en-US" altLang="ko-KR" sz="1050" b="1" dirty="0" smtClean="0">
                  <a:solidFill>
                    <a:schemeClr val="tx1"/>
                  </a:solidFill>
                </a:rPr>
                <a:t>    (PLMNB,(</a:t>
              </a:r>
              <a:r>
                <a:rPr lang="en-US" altLang="ko-KR" sz="1050" b="1" dirty="0" smtClean="0">
                  <a:solidFill>
                    <a:schemeClr val="bg1">
                      <a:lumMod val="75000"/>
                    </a:schemeClr>
                  </a:solidFill>
                </a:rPr>
                <a:t>CSG1</a:t>
              </a:r>
              <a:r>
                <a:rPr lang="en-US" altLang="ko-KR" sz="1050" b="1" dirty="0" smtClean="0">
                  <a:solidFill>
                    <a:schemeClr val="tx1"/>
                  </a:solidFill>
                </a:rPr>
                <a:t>,CSG3))} </a:t>
              </a:r>
              <a:endParaRPr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2190087" y="5877271"/>
              <a:ext cx="2699792" cy="742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b="1" dirty="0" smtClean="0"/>
                <a:t>The allowed CSG list in UE</a:t>
              </a:r>
            </a:p>
            <a:p>
              <a:pPr algn="ctr"/>
              <a:r>
                <a:rPr lang="en-US" altLang="ko-KR" sz="1050" b="1" dirty="0" smtClean="0"/>
                <a:t> = {(PLMNA,(CSG1,CSG2))</a:t>
              </a:r>
            </a:p>
            <a:p>
              <a:pPr algn="ctr"/>
              <a:r>
                <a:rPr lang="en-US" altLang="ko-KR" sz="1050" b="1" dirty="0" smtClean="0"/>
                <a:t>    (PLMNB,(CSG1,CSG3))} </a:t>
              </a:r>
              <a:endParaRPr lang="ko-KR" altLang="en-US" sz="1050" b="1" dirty="0"/>
            </a:p>
          </p:txBody>
        </p:sp>
        <p:cxnSp>
          <p:nvCxnSpPr>
            <p:cNvPr id="22" name="직선 연결선 21"/>
            <p:cNvCxnSpPr>
              <a:endCxn id="9" idx="0"/>
            </p:cNvCxnSpPr>
            <p:nvPr/>
          </p:nvCxnSpPr>
          <p:spPr>
            <a:xfrm rot="5400000">
              <a:off x="6163346" y="3163683"/>
              <a:ext cx="1171180" cy="1364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/>
            <p:nvPr/>
          </p:nvCxnSpPr>
          <p:spPr>
            <a:xfrm rot="5400000">
              <a:off x="3201011" y="3160499"/>
              <a:ext cx="1191189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>
              <a:stCxn id="19" idx="3"/>
              <a:endCxn id="11" idx="0"/>
            </p:cNvCxnSpPr>
            <p:nvPr/>
          </p:nvCxnSpPr>
          <p:spPr>
            <a:xfrm rot="16200000" flipH="1">
              <a:off x="6524304" y="993875"/>
              <a:ext cx="576065" cy="837802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/>
            <p:cNvCxnSpPr>
              <a:endCxn id="10" idx="0"/>
            </p:cNvCxnSpPr>
            <p:nvPr/>
          </p:nvCxnSpPr>
          <p:spPr>
            <a:xfrm rot="10800000" flipV="1">
              <a:off x="3651681" y="1122729"/>
              <a:ext cx="2071490" cy="578078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6481906" y="4980869"/>
            <a:ext cx="22238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/>
              <a:t>6. Measurement report</a:t>
            </a:r>
          </a:p>
          <a:p>
            <a:r>
              <a:rPr lang="en-US" altLang="ko-KR" sz="1100" b="1" dirty="0" smtClean="0"/>
              <a:t> on Cell2 </a:t>
            </a:r>
          </a:p>
          <a:p>
            <a:r>
              <a:rPr lang="en-US" altLang="ko-KR" sz="1100" b="1" dirty="0" smtClean="0"/>
              <a:t>(CSG1, PLMN B, membership)</a:t>
            </a:r>
            <a:endParaRPr lang="ko-KR" altLang="en-US" sz="1100" b="1" dirty="0"/>
          </a:p>
        </p:txBody>
      </p:sp>
      <p:cxnSp>
        <p:nvCxnSpPr>
          <p:cNvPr id="29" name="직선 화살표 연결선 28"/>
          <p:cNvCxnSpPr/>
          <p:nvPr/>
        </p:nvCxnSpPr>
        <p:spPr>
          <a:xfrm>
            <a:off x="5828184" y="5744375"/>
            <a:ext cx="72008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/>
          <p:nvPr/>
        </p:nvCxnSpPr>
        <p:spPr>
          <a:xfrm rot="16200000" flipV="1">
            <a:off x="5964385" y="4939148"/>
            <a:ext cx="692725" cy="59574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6644016" y="5616735"/>
            <a:ext cx="660868" cy="2797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UE 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41" name="타원 40"/>
          <p:cNvSpPr/>
          <p:nvPr/>
        </p:nvSpPr>
        <p:spPr>
          <a:xfrm>
            <a:off x="5962001" y="4035972"/>
            <a:ext cx="1283904" cy="72999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UE context: </a:t>
            </a:r>
          </a:p>
          <a:p>
            <a:pPr algn="ctr"/>
            <a:r>
              <a:rPr lang="en-US" altLang="ko-KR" sz="1100" b="1" dirty="0" err="1" smtClean="0">
                <a:solidFill>
                  <a:schemeClr val="tx1"/>
                </a:solidFill>
              </a:rPr>
              <a:t>ePLMNs</a:t>
            </a:r>
            <a:r>
              <a:rPr lang="en-US" altLang="ko-KR" sz="1100" b="1" dirty="0" smtClean="0">
                <a:solidFill>
                  <a:schemeClr val="tx1"/>
                </a:solidFill>
              </a:rPr>
              <a:t> = {A,B}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5930815" y="2743201"/>
            <a:ext cx="1647621" cy="97728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UE context: </a:t>
            </a:r>
          </a:p>
          <a:p>
            <a:pPr algn="ctr"/>
            <a:r>
              <a:rPr lang="en-US" altLang="ko-KR" sz="1100" b="1" dirty="0" err="1" smtClean="0">
                <a:solidFill>
                  <a:schemeClr val="tx1"/>
                </a:solidFill>
              </a:rPr>
              <a:t>ePLMNs</a:t>
            </a:r>
            <a:r>
              <a:rPr lang="en-US" altLang="ko-KR" sz="1100" b="1" dirty="0" smtClean="0">
                <a:solidFill>
                  <a:schemeClr val="tx1"/>
                </a:solidFill>
              </a:rPr>
              <a:t> = {A,B}</a:t>
            </a:r>
          </a:p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CSG list =(CSG1,CSG2)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cxnSp>
        <p:nvCxnSpPr>
          <p:cNvPr id="43" name="직선 화살표 연결선 42"/>
          <p:cNvCxnSpPr/>
          <p:nvPr/>
        </p:nvCxnSpPr>
        <p:spPr>
          <a:xfrm rot="5400000" flipH="1" flipV="1">
            <a:off x="5160821" y="3775365"/>
            <a:ext cx="969818" cy="138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734404" y="3409853"/>
            <a:ext cx="1001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/>
              <a:t>7.</a:t>
            </a:r>
          </a:p>
          <a:p>
            <a:r>
              <a:rPr lang="en-US" altLang="ko-KR" sz="1100" b="1" dirty="0" smtClean="0"/>
              <a:t>HO Required to cell 2 </a:t>
            </a:r>
            <a:endParaRPr lang="ko-KR" altLang="en-US" sz="11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692197" y="5465782"/>
            <a:ext cx="7640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/>
              <a:t>5. move</a:t>
            </a:r>
            <a:endParaRPr lang="ko-KR" altLang="en-US" sz="11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4989302" y="121334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/>
              <a:t>4.  allowed CSG list is updated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398327" y="0"/>
            <a:ext cx="1745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/>
              <a:t>Problem  Scenario 1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  TAU failure after HO completion (3)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-108466" y="1196975"/>
            <a:ext cx="4727763" cy="5184775"/>
          </a:xfrm>
        </p:spPr>
        <p:txBody>
          <a:bodyPr/>
          <a:lstStyle/>
          <a:p>
            <a:pPr marL="914400" lvl="1" indent="-457200">
              <a:buAutoNum type="arabicPeriod" startAt="8"/>
            </a:pPr>
            <a:r>
              <a:rPr lang="en-GB" altLang="ko-KR" dirty="0" smtClean="0"/>
              <a:t>HO preparation is performed</a:t>
            </a:r>
          </a:p>
          <a:p>
            <a:pPr lvl="2">
              <a:buFont typeface="Arial" pitchFamily="34" charset="0"/>
              <a:buChar char="−"/>
            </a:pPr>
            <a:r>
              <a:rPr lang="en-US" altLang="ko-KR" sz="1600" dirty="0" smtClean="0"/>
              <a:t>MME1 proceeds </a:t>
            </a:r>
            <a:r>
              <a:rPr lang="en-US" altLang="ko-KR" sz="1600" dirty="0" err="1" smtClean="0"/>
              <a:t>interPLMN</a:t>
            </a:r>
            <a:r>
              <a:rPr lang="en-US" altLang="ko-KR" sz="1600" dirty="0" smtClean="0"/>
              <a:t> HO based on allowed CSG list in MME 1 </a:t>
            </a:r>
          </a:p>
          <a:p>
            <a:pPr lvl="2">
              <a:buFont typeface="Arial" pitchFamily="34" charset="0"/>
              <a:buChar char="−"/>
            </a:pPr>
            <a:r>
              <a:rPr lang="en-US" altLang="ko-KR" sz="1600" dirty="0" smtClean="0"/>
              <a:t>MME2 proceeds </a:t>
            </a:r>
            <a:r>
              <a:rPr lang="en-US" altLang="ko-KR" sz="1600" dirty="0" err="1" smtClean="0"/>
              <a:t>interPLMN</a:t>
            </a:r>
            <a:r>
              <a:rPr lang="en-US" altLang="ko-KR" sz="1600" dirty="0" smtClean="0"/>
              <a:t> HO based on equivalent PLMN list</a:t>
            </a:r>
          </a:p>
          <a:p>
            <a:pPr lvl="1">
              <a:buNone/>
            </a:pPr>
            <a:r>
              <a:rPr lang="en-US" altLang="ko-KR" dirty="0" smtClean="0"/>
              <a:t>9 . HO execution is performed</a:t>
            </a:r>
          </a:p>
          <a:p>
            <a:pPr lvl="1">
              <a:buNone/>
            </a:pPr>
            <a:endParaRPr lang="en-US" altLang="ko-KR" sz="100" dirty="0" smtClean="0"/>
          </a:p>
          <a:p>
            <a:pPr lvl="1">
              <a:buNone/>
            </a:pPr>
            <a:r>
              <a:rPr lang="en-US" altLang="ko-KR" dirty="0" smtClean="0"/>
              <a:t>10~11. UE performs TAU </a:t>
            </a:r>
          </a:p>
          <a:p>
            <a:pPr lvl="2">
              <a:buFont typeface="Arial" pitchFamily="34" charset="0"/>
              <a:buChar char="−"/>
            </a:pPr>
            <a:r>
              <a:rPr lang="en-US" altLang="ko-KR" sz="1600" dirty="0" smtClean="0"/>
              <a:t>MME 2 : CSG list of PLMN B </a:t>
            </a:r>
          </a:p>
          <a:p>
            <a:pPr lvl="2">
              <a:buNone/>
            </a:pPr>
            <a:r>
              <a:rPr lang="en-US" altLang="ko-KR" sz="1600" dirty="0" smtClean="0"/>
              <a:t>                  =  {CSG3}</a:t>
            </a:r>
          </a:p>
          <a:p>
            <a:pPr lvl="2"/>
            <a:endParaRPr lang="en-US" altLang="ko-KR" sz="400" dirty="0" smtClean="0"/>
          </a:p>
          <a:p>
            <a:pPr lvl="1">
              <a:buNone/>
            </a:pPr>
            <a:r>
              <a:rPr lang="en-US" altLang="ko-KR" dirty="0" smtClean="0"/>
              <a:t>12. MME rejects TAU based </a:t>
            </a:r>
          </a:p>
          <a:p>
            <a:pPr lvl="2">
              <a:buFont typeface="Arial" pitchFamily="34" charset="0"/>
              <a:buChar char="−"/>
            </a:pPr>
            <a:r>
              <a:rPr lang="en-US" altLang="ko-KR" sz="1600" dirty="0" smtClean="0"/>
              <a:t>Because CSG3 does not exist in the allowed CSG list 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6D0ED9-2D34-46B7-B16E-C66ECD1CDF1F}" type="slidenum">
              <a:rPr lang="en-US" altLang="ko-KR" smtClean="0"/>
              <a:pPr>
                <a:defRPr/>
              </a:pPr>
              <a:t>6</a:t>
            </a:fld>
            <a:endParaRPr lang="en-US" altLang="ko-KR"/>
          </a:p>
        </p:txBody>
      </p:sp>
      <p:grpSp>
        <p:nvGrpSpPr>
          <p:cNvPr id="6" name="그룹 34"/>
          <p:cNvGrpSpPr/>
          <p:nvPr/>
        </p:nvGrpSpPr>
        <p:grpSpPr>
          <a:xfrm>
            <a:off x="4346181" y="1246910"/>
            <a:ext cx="4010751" cy="5254885"/>
            <a:chOff x="2819396" y="-125475"/>
            <a:chExt cx="5244125" cy="6763308"/>
          </a:xfrm>
        </p:grpSpPr>
        <p:sp>
          <p:nvSpPr>
            <p:cNvPr id="37" name="직사각형 36"/>
            <p:cNvSpPr/>
            <p:nvPr/>
          </p:nvSpPr>
          <p:spPr>
            <a:xfrm>
              <a:off x="2819396" y="4326721"/>
              <a:ext cx="1664568" cy="77244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Cell1</a:t>
              </a: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5909830" y="4326721"/>
              <a:ext cx="1664568" cy="82593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Cell2 (CSG1)</a:t>
              </a: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819396" y="1896962"/>
              <a:ext cx="1664568" cy="8640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MME1 in  PLMN A</a:t>
              </a: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6398953" y="1896962"/>
              <a:ext cx="1664568" cy="8640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MME2 in  PLMN B</a:t>
              </a:r>
            </a:p>
          </p:txBody>
        </p:sp>
        <p:sp>
          <p:nvSpPr>
            <p:cNvPr id="41" name="원통 40"/>
            <p:cNvSpPr/>
            <p:nvPr/>
          </p:nvSpPr>
          <p:spPr>
            <a:xfrm>
              <a:off x="4889877" y="-125475"/>
              <a:ext cx="3007116" cy="1250219"/>
            </a:xfrm>
            <a:prstGeom prst="can">
              <a:avLst>
                <a:gd name="adj" fmla="val 1523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tx1"/>
                  </a:solidFill>
                </a:rPr>
                <a:t>HSS</a:t>
              </a:r>
            </a:p>
            <a:p>
              <a:pPr algn="ctr"/>
              <a:r>
                <a:rPr lang="en-US" altLang="ko-KR" sz="1050" b="1" dirty="0" smtClean="0">
                  <a:solidFill>
                    <a:schemeClr val="tx1"/>
                  </a:solidFill>
                </a:rPr>
                <a:t>The allowed CSG list for UE = {(PLMNA,(CSG1,CSG2))</a:t>
              </a:r>
            </a:p>
            <a:p>
              <a:pPr algn="ctr"/>
              <a:r>
                <a:rPr lang="en-US" altLang="ko-KR" sz="1050" b="1" dirty="0" smtClean="0">
                  <a:solidFill>
                    <a:schemeClr val="tx1"/>
                  </a:solidFill>
                </a:rPr>
                <a:t>    (PLMNB,(</a:t>
              </a:r>
              <a:r>
                <a:rPr lang="en-US" altLang="ko-KR" sz="1050" b="1" dirty="0" smtClean="0">
                  <a:solidFill>
                    <a:schemeClr val="bg1">
                      <a:lumMod val="75000"/>
                    </a:schemeClr>
                  </a:solidFill>
                </a:rPr>
                <a:t>CSG1</a:t>
              </a:r>
              <a:r>
                <a:rPr lang="en-US" altLang="ko-KR" sz="1050" b="1" dirty="0" smtClean="0">
                  <a:solidFill>
                    <a:schemeClr val="tx1"/>
                  </a:solidFill>
                </a:rPr>
                <a:t>,CSG3))} </a:t>
              </a:r>
              <a:endParaRPr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3779868" y="5895100"/>
              <a:ext cx="2699792" cy="742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b="1" dirty="0" smtClean="0"/>
                <a:t>The allowed CSG list in UE</a:t>
              </a:r>
            </a:p>
            <a:p>
              <a:pPr algn="ctr"/>
              <a:r>
                <a:rPr lang="en-US" altLang="ko-KR" sz="1050" b="1" dirty="0" smtClean="0"/>
                <a:t> = {(PLMNA,(CSG1,CSG2))</a:t>
              </a:r>
            </a:p>
            <a:p>
              <a:pPr algn="ctr"/>
              <a:r>
                <a:rPr lang="en-US" altLang="ko-KR" sz="1050" b="1" dirty="0" smtClean="0"/>
                <a:t>    (PLMNB,(CSG1,CSG3))} </a:t>
              </a:r>
              <a:endParaRPr lang="ko-KR" altLang="en-US" sz="1050" b="1" dirty="0"/>
            </a:p>
          </p:txBody>
        </p:sp>
        <p:cxnSp>
          <p:nvCxnSpPr>
            <p:cNvPr id="43" name="직선 연결선 42"/>
            <p:cNvCxnSpPr>
              <a:endCxn id="38" idx="0"/>
            </p:cNvCxnSpPr>
            <p:nvPr/>
          </p:nvCxnSpPr>
          <p:spPr>
            <a:xfrm rot="5400000">
              <a:off x="5887099" y="3439934"/>
              <a:ext cx="1741803" cy="3177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>
              <a:stCxn id="39" idx="2"/>
              <a:endCxn id="37" idx="0"/>
            </p:cNvCxnSpPr>
            <p:nvPr/>
          </p:nvCxnSpPr>
          <p:spPr>
            <a:xfrm rot="5400000">
              <a:off x="2868849" y="3543888"/>
              <a:ext cx="1565664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>
              <a:stCxn id="41" idx="3"/>
              <a:endCxn id="40" idx="0"/>
            </p:cNvCxnSpPr>
            <p:nvPr/>
          </p:nvCxnSpPr>
          <p:spPr>
            <a:xfrm rot="16200000" flipH="1">
              <a:off x="6426227" y="1091952"/>
              <a:ext cx="772218" cy="837802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>
              <a:endCxn id="39" idx="0"/>
            </p:cNvCxnSpPr>
            <p:nvPr/>
          </p:nvCxnSpPr>
          <p:spPr>
            <a:xfrm rot="10800000" flipV="1">
              <a:off x="3651680" y="1104897"/>
              <a:ext cx="1908496" cy="792063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직사각형 49"/>
          <p:cNvSpPr/>
          <p:nvPr/>
        </p:nvSpPr>
        <p:spPr>
          <a:xfrm>
            <a:off x="6796394" y="5616735"/>
            <a:ext cx="660868" cy="2797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UE 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51" name="타원 50"/>
          <p:cNvSpPr/>
          <p:nvPr/>
        </p:nvSpPr>
        <p:spPr>
          <a:xfrm>
            <a:off x="5310816" y="4738260"/>
            <a:ext cx="1173100" cy="66503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UE context: </a:t>
            </a:r>
          </a:p>
          <a:p>
            <a:pPr algn="ctr"/>
            <a:r>
              <a:rPr lang="en-US" altLang="ko-KR" sz="1100" b="1" dirty="0" err="1" smtClean="0">
                <a:solidFill>
                  <a:schemeClr val="tx1"/>
                </a:solidFill>
              </a:rPr>
              <a:t>ePLMNs</a:t>
            </a:r>
            <a:r>
              <a:rPr lang="en-US" altLang="ko-KR" sz="1100" b="1" dirty="0" smtClean="0">
                <a:solidFill>
                  <a:schemeClr val="tx1"/>
                </a:solidFill>
              </a:rPr>
              <a:t> = {A,B}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52" name="타원 51"/>
          <p:cNvSpPr/>
          <p:nvPr/>
        </p:nvSpPr>
        <p:spPr>
          <a:xfrm>
            <a:off x="5154938" y="3131139"/>
            <a:ext cx="1578359" cy="92824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UE context: </a:t>
            </a:r>
          </a:p>
          <a:p>
            <a:pPr algn="ctr"/>
            <a:r>
              <a:rPr lang="en-US" altLang="ko-KR" sz="1100" b="1" dirty="0" err="1" smtClean="0">
                <a:solidFill>
                  <a:schemeClr val="tx1"/>
                </a:solidFill>
              </a:rPr>
              <a:t>ePLMNs</a:t>
            </a:r>
            <a:r>
              <a:rPr lang="en-US" altLang="ko-KR" sz="1100" b="1" dirty="0" smtClean="0">
                <a:solidFill>
                  <a:schemeClr val="tx1"/>
                </a:solidFill>
              </a:rPr>
              <a:t> = {A,B}</a:t>
            </a:r>
          </a:p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CSG list =(CSG1,CSG2)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cxnSp>
        <p:nvCxnSpPr>
          <p:cNvPr id="68" name="직선 화살표 연결선 67"/>
          <p:cNvCxnSpPr/>
          <p:nvPr/>
        </p:nvCxnSpPr>
        <p:spPr>
          <a:xfrm rot="10800000">
            <a:off x="5680341" y="2840182"/>
            <a:ext cx="1385456" cy="1588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883400" y="2398650"/>
            <a:ext cx="12239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/>
              <a:t>8. Handover Preparation :</a:t>
            </a:r>
          </a:p>
          <a:p>
            <a:endParaRPr lang="ko-KR" altLang="en-US" sz="1100" b="1" dirty="0"/>
          </a:p>
        </p:txBody>
      </p:sp>
      <p:cxnSp>
        <p:nvCxnSpPr>
          <p:cNvPr id="75" name="직선 화살표 연결선 74"/>
          <p:cNvCxnSpPr/>
          <p:nvPr/>
        </p:nvCxnSpPr>
        <p:spPr>
          <a:xfrm rot="5400000">
            <a:off x="5936662" y="4440382"/>
            <a:ext cx="2521525" cy="13859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6374704" y="4058282"/>
            <a:ext cx="8640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/>
              <a:t>9. HO Execution</a:t>
            </a:r>
            <a:endParaRPr lang="ko-KR" altLang="en-US" sz="1100" b="1" dirty="0"/>
          </a:p>
        </p:txBody>
      </p:sp>
      <p:cxnSp>
        <p:nvCxnSpPr>
          <p:cNvPr id="77" name="직선 화살표 연결선 76"/>
          <p:cNvCxnSpPr/>
          <p:nvPr/>
        </p:nvCxnSpPr>
        <p:spPr>
          <a:xfrm rot="5400000" flipH="1" flipV="1">
            <a:off x="6440496" y="4550697"/>
            <a:ext cx="2378433" cy="1944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8063880" y="5105578"/>
            <a:ext cx="10801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>
                <a:solidFill>
                  <a:srgbClr val="C00000"/>
                </a:solidFill>
              </a:rPr>
              <a:t>12. reject</a:t>
            </a:r>
          </a:p>
          <a:p>
            <a:r>
              <a:rPr lang="en-US" altLang="ko-KR" sz="1100" b="1" dirty="0" smtClean="0">
                <a:solidFill>
                  <a:srgbClr val="C00000"/>
                </a:solidFill>
              </a:rPr>
              <a:t>TAU</a:t>
            </a:r>
            <a:endParaRPr lang="ko-KR" altLang="en-US" sz="1100" b="1" dirty="0">
              <a:solidFill>
                <a:srgbClr val="C0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077371" y="2163835"/>
            <a:ext cx="19442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/>
              <a:t>11. Location update/</a:t>
            </a:r>
          </a:p>
          <a:p>
            <a:r>
              <a:rPr lang="en-US" altLang="ko-KR" sz="1100" b="1" dirty="0" smtClean="0"/>
              <a:t> UE context including   </a:t>
            </a:r>
            <a:r>
              <a:rPr lang="en-US" altLang="ko-KR" sz="1100" b="1" dirty="0" smtClean="0">
                <a:solidFill>
                  <a:srgbClr val="C00000"/>
                </a:solidFill>
              </a:rPr>
              <a:t>CSG list  (CSG3)</a:t>
            </a:r>
            <a:endParaRPr lang="ko-KR" altLang="en-US" sz="1100" b="1" dirty="0">
              <a:solidFill>
                <a:srgbClr val="C00000"/>
              </a:solidFill>
            </a:endParaRPr>
          </a:p>
        </p:txBody>
      </p:sp>
      <p:cxnSp>
        <p:nvCxnSpPr>
          <p:cNvPr id="81" name="직선 화살표 연결선 80"/>
          <p:cNvCxnSpPr/>
          <p:nvPr/>
        </p:nvCxnSpPr>
        <p:spPr>
          <a:xfrm rot="5400000" flipH="1" flipV="1">
            <a:off x="6489477" y="4681837"/>
            <a:ext cx="2627815" cy="34258"/>
          </a:xfrm>
          <a:prstGeom prst="straightConnector1">
            <a:avLst/>
          </a:prstGeom>
          <a:ln w="28575"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7141441" y="5988108"/>
            <a:ext cx="1656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/>
              <a:t>10. Try TAU After HO </a:t>
            </a:r>
          </a:p>
        </p:txBody>
      </p:sp>
      <p:sp>
        <p:nvSpPr>
          <p:cNvPr id="90" name="타원 89"/>
          <p:cNvSpPr/>
          <p:nvPr/>
        </p:nvSpPr>
        <p:spPr>
          <a:xfrm>
            <a:off x="7773460" y="3283533"/>
            <a:ext cx="1370540" cy="84512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UE context: </a:t>
            </a:r>
          </a:p>
          <a:p>
            <a:pPr algn="ctr"/>
            <a:r>
              <a:rPr lang="en-US" altLang="ko-KR" sz="1100" b="1" dirty="0" err="1" smtClean="0">
                <a:solidFill>
                  <a:schemeClr val="tx1"/>
                </a:solidFill>
              </a:rPr>
              <a:t>ePLMNs</a:t>
            </a:r>
            <a:r>
              <a:rPr lang="en-US" altLang="ko-KR" sz="1100" b="1" dirty="0" smtClean="0">
                <a:solidFill>
                  <a:schemeClr val="tx1"/>
                </a:solidFill>
              </a:rPr>
              <a:t> = {A,B}</a:t>
            </a:r>
          </a:p>
          <a:p>
            <a:pPr algn="ctr"/>
            <a:r>
              <a:rPr lang="en-US" altLang="ko-KR" sz="1100" b="1" dirty="0" smtClean="0">
                <a:solidFill>
                  <a:srgbClr val="C00000"/>
                </a:solidFill>
              </a:rPr>
              <a:t>CSG list =(CSG3)</a:t>
            </a:r>
            <a:endParaRPr lang="ko-KR" altLang="en-US" sz="1100" b="1" dirty="0">
              <a:solidFill>
                <a:srgbClr val="C00000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398327" y="0"/>
            <a:ext cx="1745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/>
              <a:t>Problem  Scenario 2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 </a:t>
            </a:r>
            <a:r>
              <a:rPr lang="en-US" altLang="ko-KR" sz="2800" dirty="0" err="1" smtClean="0"/>
              <a:t>interPLMN</a:t>
            </a:r>
            <a:r>
              <a:rPr lang="en-US" altLang="ko-KR" sz="2800" dirty="0" smtClean="0"/>
              <a:t> HO prohibition to authorized CSG cell (1)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198" y="1196975"/>
            <a:ext cx="4319753" cy="5184775"/>
          </a:xfrm>
        </p:spPr>
        <p:txBody>
          <a:bodyPr/>
          <a:lstStyle/>
          <a:p>
            <a:pPr lvl="0"/>
            <a:r>
              <a:rPr lang="en-GB" altLang="ko-KR" dirty="0" smtClean="0"/>
              <a:t>Condition </a:t>
            </a:r>
          </a:p>
          <a:p>
            <a:pPr lvl="1"/>
            <a:r>
              <a:rPr lang="en-GB" altLang="ko-KR" sz="1600" dirty="0" smtClean="0"/>
              <a:t>The allowed CSG lists at UE and HSS are Identical </a:t>
            </a:r>
            <a:endParaRPr lang="ko-KR" altLang="ko-KR" sz="1600" dirty="0" smtClean="0"/>
          </a:p>
          <a:p>
            <a:pPr lvl="1">
              <a:buNone/>
            </a:pPr>
            <a:r>
              <a:rPr lang="en-GB" altLang="ko-KR" sz="1600" dirty="0" smtClean="0"/>
              <a:t>     = {{PLMNA,(CSG1, CSG2)}</a:t>
            </a:r>
          </a:p>
          <a:p>
            <a:pPr lvl="1">
              <a:buNone/>
            </a:pPr>
            <a:r>
              <a:rPr lang="en-GB" altLang="ko-KR" sz="1600" dirty="0" smtClean="0"/>
              <a:t>         { PLMNB,(CSG2,CSG3)}}</a:t>
            </a:r>
          </a:p>
          <a:p>
            <a:pPr lvl="1"/>
            <a:r>
              <a:rPr lang="en-GB" altLang="ko-KR" sz="1600" dirty="0" smtClean="0"/>
              <a:t>Equivalent PLMNs for the UE </a:t>
            </a:r>
          </a:p>
          <a:p>
            <a:pPr lvl="1">
              <a:buNone/>
            </a:pPr>
            <a:r>
              <a:rPr lang="en-GB" altLang="ko-KR" sz="1600" dirty="0" smtClean="0"/>
              <a:t>     = {PLMNA, PLMNB}</a:t>
            </a:r>
          </a:p>
          <a:p>
            <a:pPr lvl="1"/>
            <a:r>
              <a:rPr lang="en-GB" altLang="ko-KR" sz="1600" dirty="0" smtClean="0"/>
              <a:t>UE is registered to  PLMN A via Cell1</a:t>
            </a:r>
          </a:p>
          <a:p>
            <a:r>
              <a:rPr lang="en-US" altLang="ko-KR" dirty="0" smtClean="0"/>
              <a:t>Procedure</a:t>
            </a:r>
            <a:endParaRPr lang="ko-KR" altLang="ko-KR" dirty="0" smtClean="0"/>
          </a:p>
          <a:p>
            <a:pPr marL="457200" indent="-457200">
              <a:buAutoNum type="arabicPeriod"/>
            </a:pPr>
            <a:r>
              <a:rPr lang="en-GB" altLang="ko-KR" sz="2000" dirty="0" smtClean="0"/>
              <a:t>The UE is registered to the PLMN A via cell 1</a:t>
            </a:r>
          </a:p>
          <a:p>
            <a:pPr marL="457200" indent="-457200">
              <a:buNone/>
            </a:pPr>
            <a:r>
              <a:rPr lang="en-GB" altLang="ko-KR" sz="2000" dirty="0" smtClean="0"/>
              <a:t>2~3. UE reports cell2  to cell 1</a:t>
            </a:r>
          </a:p>
          <a:p>
            <a:pPr marL="857250" lvl="1" indent="-457200">
              <a:buNone/>
            </a:pPr>
            <a:r>
              <a:rPr lang="en-GB" altLang="ko-KR" sz="1600" dirty="0" smtClean="0"/>
              <a:t>- CSG3 exists in allowed CSG list of PLMN B in the UE </a:t>
            </a:r>
            <a:endParaRPr lang="ko-KR" altLang="ko-KR" sz="1200" dirty="0" smtClean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2011-01-11</a:t>
            </a:r>
            <a:endParaRPr lang="en-US" altLang="ko-KR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6D0ED9-2D34-46B7-B16E-C66ECD1CDF1F}" type="slidenum">
              <a:rPr lang="en-US" altLang="ko-KR" smtClean="0"/>
              <a:pPr>
                <a:defRPr/>
              </a:pPr>
              <a:t>7</a:t>
            </a:fld>
            <a:endParaRPr lang="en-US" altLang="ko-KR"/>
          </a:p>
        </p:txBody>
      </p:sp>
      <p:grpSp>
        <p:nvGrpSpPr>
          <p:cNvPr id="6" name="그룹 27"/>
          <p:cNvGrpSpPr/>
          <p:nvPr/>
        </p:nvGrpSpPr>
        <p:grpSpPr>
          <a:xfrm>
            <a:off x="4557629" y="1246910"/>
            <a:ext cx="4492052" cy="5112325"/>
            <a:chOff x="2190087" y="-125475"/>
            <a:chExt cx="5873434" cy="6579826"/>
          </a:xfrm>
        </p:grpSpPr>
        <p:sp>
          <p:nvSpPr>
            <p:cNvPr id="29" name="직사각형 28"/>
            <p:cNvSpPr/>
            <p:nvPr/>
          </p:nvSpPr>
          <p:spPr>
            <a:xfrm>
              <a:off x="2871012" y="5498720"/>
              <a:ext cx="864096" cy="3600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UE </a:t>
              </a:r>
              <a:endParaRPr lang="ko-KR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2819396" y="3756094"/>
              <a:ext cx="1664568" cy="77244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Cell1</a:t>
              </a: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5909830" y="3756094"/>
              <a:ext cx="1664568" cy="82593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Cell2 (CSG3)</a:t>
              </a: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2819396" y="1700809"/>
              <a:ext cx="1664568" cy="86409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MME1 in  PLMN A</a:t>
              </a: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6398953" y="1700809"/>
              <a:ext cx="1664568" cy="86409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MME2 in  PLMN B</a:t>
              </a:r>
            </a:p>
          </p:txBody>
        </p:sp>
        <p:sp>
          <p:nvSpPr>
            <p:cNvPr id="34" name="원통 33"/>
            <p:cNvSpPr/>
            <p:nvPr/>
          </p:nvSpPr>
          <p:spPr>
            <a:xfrm>
              <a:off x="4889877" y="-125475"/>
              <a:ext cx="3007116" cy="1250219"/>
            </a:xfrm>
            <a:prstGeom prst="can">
              <a:avLst>
                <a:gd name="adj" fmla="val 1523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tx1"/>
                  </a:solidFill>
                </a:rPr>
                <a:t>HSS</a:t>
              </a:r>
            </a:p>
            <a:p>
              <a:pPr algn="ctr"/>
              <a:r>
                <a:rPr lang="en-US" altLang="ko-KR" sz="1050" b="1" dirty="0" smtClean="0">
                  <a:solidFill>
                    <a:schemeClr val="tx1"/>
                  </a:solidFill>
                </a:rPr>
                <a:t>The allowed CSG list for UE = {(PLMNA,(CSG1,CSG2))</a:t>
              </a:r>
            </a:p>
            <a:p>
              <a:pPr algn="ctr"/>
              <a:r>
                <a:rPr lang="en-US" altLang="ko-KR" sz="1050" b="1" dirty="0" smtClean="0">
                  <a:solidFill>
                    <a:schemeClr val="tx1"/>
                  </a:solidFill>
                </a:rPr>
                <a:t>    (PLMNB,(CSG2,CSG3))} </a:t>
              </a:r>
              <a:endParaRPr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190087" y="5877271"/>
              <a:ext cx="2699792" cy="577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b="1" dirty="0" smtClean="0"/>
                <a:t>The allowed CSG list in UE</a:t>
              </a:r>
            </a:p>
            <a:p>
              <a:pPr algn="ctr"/>
              <a:r>
                <a:rPr lang="en-US" altLang="ko-KR" sz="1050" b="1" dirty="0" smtClean="0"/>
                <a:t> = {(PLMNA,(CSG1,CSG2))</a:t>
              </a:r>
            </a:p>
            <a:p>
              <a:pPr algn="ctr"/>
              <a:r>
                <a:rPr lang="en-US" altLang="ko-KR" sz="1050" b="1" dirty="0" smtClean="0"/>
                <a:t>    (PLMNB,(CSG2,CSG3))} </a:t>
              </a:r>
              <a:endParaRPr lang="ko-KR" altLang="en-US" sz="1050" b="1" dirty="0"/>
            </a:p>
          </p:txBody>
        </p:sp>
        <p:cxnSp>
          <p:nvCxnSpPr>
            <p:cNvPr id="36" name="직선 연결선 35"/>
            <p:cNvCxnSpPr>
              <a:endCxn id="31" idx="0"/>
            </p:cNvCxnSpPr>
            <p:nvPr/>
          </p:nvCxnSpPr>
          <p:spPr>
            <a:xfrm rot="5400000">
              <a:off x="6163346" y="3163683"/>
              <a:ext cx="1171180" cy="1364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/>
            <p:nvPr/>
          </p:nvCxnSpPr>
          <p:spPr>
            <a:xfrm rot="5400000">
              <a:off x="3201011" y="3160499"/>
              <a:ext cx="1191189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>
              <a:stCxn id="34" idx="3"/>
              <a:endCxn id="33" idx="0"/>
            </p:cNvCxnSpPr>
            <p:nvPr/>
          </p:nvCxnSpPr>
          <p:spPr>
            <a:xfrm rot="16200000" flipH="1">
              <a:off x="6524304" y="993875"/>
              <a:ext cx="576065" cy="837802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/>
            <p:cNvCxnSpPr>
              <a:endCxn id="32" idx="0"/>
            </p:cNvCxnSpPr>
            <p:nvPr/>
          </p:nvCxnSpPr>
          <p:spPr>
            <a:xfrm rot="10800000" flipV="1">
              <a:off x="3651681" y="1122729"/>
              <a:ext cx="2071490" cy="578078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/>
          <p:cNvSpPr txBox="1"/>
          <p:nvPr/>
        </p:nvSpPr>
        <p:spPr>
          <a:xfrm>
            <a:off x="6481906" y="4980869"/>
            <a:ext cx="22238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/>
              <a:t>3. Measurement report</a:t>
            </a:r>
          </a:p>
          <a:p>
            <a:r>
              <a:rPr lang="en-US" altLang="ko-KR" sz="1100" b="1" dirty="0" smtClean="0"/>
              <a:t> on Cell2 </a:t>
            </a:r>
          </a:p>
          <a:p>
            <a:r>
              <a:rPr lang="en-US" altLang="ko-KR" sz="1100" b="1" dirty="0" smtClean="0"/>
              <a:t>(CSG3, PLMN B, membership)</a:t>
            </a:r>
            <a:endParaRPr lang="ko-KR" altLang="en-US" sz="1100" b="1" dirty="0"/>
          </a:p>
        </p:txBody>
      </p:sp>
      <p:cxnSp>
        <p:nvCxnSpPr>
          <p:cNvPr id="41" name="직선 화살표 연결선 40"/>
          <p:cNvCxnSpPr/>
          <p:nvPr/>
        </p:nvCxnSpPr>
        <p:spPr>
          <a:xfrm>
            <a:off x="5828184" y="5744375"/>
            <a:ext cx="72008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화살표 연결선 41"/>
          <p:cNvCxnSpPr/>
          <p:nvPr/>
        </p:nvCxnSpPr>
        <p:spPr>
          <a:xfrm rot="16200000" flipV="1">
            <a:off x="5964385" y="4939148"/>
            <a:ext cx="692725" cy="59574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직사각형 42"/>
          <p:cNvSpPr/>
          <p:nvPr/>
        </p:nvSpPr>
        <p:spPr>
          <a:xfrm>
            <a:off x="6644016" y="5616735"/>
            <a:ext cx="660868" cy="2797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UE 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45" name="타원 44"/>
          <p:cNvSpPr/>
          <p:nvPr/>
        </p:nvSpPr>
        <p:spPr>
          <a:xfrm>
            <a:off x="5962001" y="4100930"/>
            <a:ext cx="1283904" cy="66503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UE context: </a:t>
            </a:r>
          </a:p>
          <a:p>
            <a:pPr algn="ctr"/>
            <a:r>
              <a:rPr lang="en-US" altLang="ko-KR" sz="1100" b="1" dirty="0" err="1" smtClean="0">
                <a:solidFill>
                  <a:schemeClr val="tx1"/>
                </a:solidFill>
              </a:rPr>
              <a:t>ePLMNs</a:t>
            </a:r>
            <a:r>
              <a:rPr lang="en-US" altLang="ko-KR" sz="1100" b="1" dirty="0" smtClean="0">
                <a:solidFill>
                  <a:schemeClr val="tx1"/>
                </a:solidFill>
              </a:rPr>
              <a:t> = {A,B}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46" name="타원 45"/>
          <p:cNvSpPr/>
          <p:nvPr/>
        </p:nvSpPr>
        <p:spPr>
          <a:xfrm>
            <a:off x="5930815" y="2867891"/>
            <a:ext cx="1647621" cy="852589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UE context: </a:t>
            </a:r>
          </a:p>
          <a:p>
            <a:pPr algn="ctr"/>
            <a:r>
              <a:rPr lang="en-US" altLang="ko-KR" sz="1100" b="1" dirty="0" err="1" smtClean="0">
                <a:solidFill>
                  <a:schemeClr val="tx1"/>
                </a:solidFill>
              </a:rPr>
              <a:t>ePLMNs</a:t>
            </a:r>
            <a:r>
              <a:rPr lang="en-US" altLang="ko-KR" sz="1100" b="1" dirty="0" smtClean="0">
                <a:solidFill>
                  <a:schemeClr val="tx1"/>
                </a:solidFill>
              </a:rPr>
              <a:t> = {A,B}</a:t>
            </a:r>
          </a:p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CSG list =(CSG1,CSG2)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cxnSp>
        <p:nvCxnSpPr>
          <p:cNvPr id="47" name="직선 화살표 연결선 46"/>
          <p:cNvCxnSpPr/>
          <p:nvPr/>
        </p:nvCxnSpPr>
        <p:spPr>
          <a:xfrm rot="5400000" flipH="1" flipV="1">
            <a:off x="5160821" y="3775365"/>
            <a:ext cx="969818" cy="138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692197" y="5465782"/>
            <a:ext cx="7640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/>
              <a:t>2. move</a:t>
            </a:r>
            <a:endParaRPr lang="ko-KR" altLang="en-US" sz="1100" b="1" dirty="0"/>
          </a:p>
        </p:txBody>
      </p:sp>
      <p:sp>
        <p:nvSpPr>
          <p:cNvPr id="51" name="자유형 50"/>
          <p:cNvSpPr/>
          <p:nvPr/>
        </p:nvSpPr>
        <p:spPr>
          <a:xfrm>
            <a:off x="5047673" y="1856509"/>
            <a:ext cx="1574800" cy="3754582"/>
          </a:xfrm>
          <a:custGeom>
            <a:avLst/>
            <a:gdLst>
              <a:gd name="connsiteX0" fmla="*/ 189345 w 1574800"/>
              <a:gd name="connsiteY0" fmla="*/ 3754582 h 3754582"/>
              <a:gd name="connsiteX1" fmla="*/ 230909 w 1574800"/>
              <a:gd name="connsiteY1" fmla="*/ 762000 h 3754582"/>
              <a:gd name="connsiteX2" fmla="*/ 1574800 w 1574800"/>
              <a:gd name="connsiteY2" fmla="*/ 0 h 3754582"/>
              <a:gd name="connsiteX3" fmla="*/ 1574800 w 1574800"/>
              <a:gd name="connsiteY3" fmla="*/ 0 h 375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4800" h="3754582">
                <a:moveTo>
                  <a:pt x="189345" y="3754582"/>
                </a:moveTo>
                <a:cubicBezTo>
                  <a:pt x="94672" y="2571173"/>
                  <a:pt x="0" y="1387764"/>
                  <a:pt x="230909" y="762000"/>
                </a:cubicBezTo>
                <a:cubicBezTo>
                  <a:pt x="461818" y="136236"/>
                  <a:pt x="1574800" y="0"/>
                  <a:pt x="1574800" y="0"/>
                </a:cubicBezTo>
                <a:lnTo>
                  <a:pt x="1574800" y="0"/>
                </a:lnTo>
              </a:path>
            </a:pathLst>
          </a:cu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4432939" y="3500170"/>
            <a:ext cx="707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 smtClean="0"/>
              <a:t>1. Attach/TAU </a:t>
            </a:r>
            <a:endParaRPr lang="ko-KR" altLang="en-US" sz="12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7398327" y="0"/>
            <a:ext cx="1745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/>
              <a:t>Problem  Scenario 2</a:t>
            </a:r>
            <a:br>
              <a:rPr lang="en-US" altLang="ko-KR" sz="2800" dirty="0" smtClean="0"/>
            </a:br>
            <a:r>
              <a:rPr lang="en-US" altLang="ko-KR" sz="2800" dirty="0" smtClean="0"/>
              <a:t> </a:t>
            </a:r>
            <a:r>
              <a:rPr lang="en-US" altLang="ko-KR" sz="2800" dirty="0" err="1" smtClean="0"/>
              <a:t>interPLMN</a:t>
            </a:r>
            <a:r>
              <a:rPr lang="en-US" altLang="ko-KR" sz="2800" dirty="0" smtClean="0"/>
              <a:t> HO prohibition to authorized CSG cell (2)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96975"/>
            <a:ext cx="4378036" cy="5184775"/>
          </a:xfrm>
        </p:spPr>
        <p:txBody>
          <a:bodyPr/>
          <a:lstStyle/>
          <a:p>
            <a:pPr>
              <a:buNone/>
            </a:pPr>
            <a:r>
              <a:rPr lang="en-US" altLang="ko-KR" sz="2000" dirty="0" smtClean="0"/>
              <a:t>4. </a:t>
            </a:r>
            <a:r>
              <a:rPr lang="en-US" altLang="ko-KR" sz="2000" dirty="0" err="1" smtClean="0"/>
              <a:t>eNB</a:t>
            </a:r>
            <a:r>
              <a:rPr lang="en-US" altLang="ko-KR" sz="2000" dirty="0" smtClean="0"/>
              <a:t> decides HO to cell2</a:t>
            </a:r>
          </a:p>
          <a:p>
            <a:pPr lvl="1"/>
            <a:r>
              <a:rPr lang="en-US" altLang="ko-KR" sz="1600" dirty="0" smtClean="0"/>
              <a:t>PLMN B is </a:t>
            </a:r>
            <a:r>
              <a:rPr lang="en-US" altLang="ko-KR" sz="1600" dirty="0" err="1" smtClean="0"/>
              <a:t>ePLMN</a:t>
            </a:r>
            <a:r>
              <a:rPr lang="en-US" altLang="ko-KR" sz="1600" dirty="0" smtClean="0"/>
              <a:t> of PLMN A</a:t>
            </a:r>
          </a:p>
          <a:p>
            <a:pPr lvl="1"/>
            <a:r>
              <a:rPr lang="en-US" altLang="ko-KR" sz="1600" dirty="0" smtClean="0"/>
              <a:t>The UE reports the CSG membership</a:t>
            </a:r>
          </a:p>
          <a:p>
            <a:pPr>
              <a:buNone/>
            </a:pPr>
            <a:r>
              <a:rPr lang="en-US" altLang="ko-KR" sz="2000" dirty="0" smtClean="0"/>
              <a:t>5. MME1 rejects HO </a:t>
            </a:r>
          </a:p>
          <a:p>
            <a:pPr lvl="1"/>
            <a:r>
              <a:rPr lang="en-US" altLang="ko-KR" sz="1600" dirty="0" smtClean="0"/>
              <a:t>CSG3 does not exist in the allowed CSG list in MME1 </a:t>
            </a:r>
            <a:endParaRPr lang="ko-KR" altLang="en-US" sz="1600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2011-01-11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6D0ED9-2D34-46B7-B16E-C66ECD1CDF1F}" type="slidenum">
              <a:rPr lang="en-US" altLang="ko-KR" smtClean="0"/>
              <a:pPr>
                <a:defRPr/>
              </a:pPr>
              <a:t>8</a:t>
            </a:fld>
            <a:endParaRPr lang="en-US" altLang="ko-KR"/>
          </a:p>
        </p:txBody>
      </p:sp>
      <p:grpSp>
        <p:nvGrpSpPr>
          <p:cNvPr id="6" name="그룹 5"/>
          <p:cNvGrpSpPr/>
          <p:nvPr/>
        </p:nvGrpSpPr>
        <p:grpSpPr>
          <a:xfrm>
            <a:off x="5038930" y="1246910"/>
            <a:ext cx="4010751" cy="5167742"/>
            <a:chOff x="2819396" y="-125475"/>
            <a:chExt cx="5244125" cy="6651151"/>
          </a:xfrm>
        </p:grpSpPr>
        <p:sp>
          <p:nvSpPr>
            <p:cNvPr id="8" name="직사각형 7"/>
            <p:cNvSpPr/>
            <p:nvPr/>
          </p:nvSpPr>
          <p:spPr>
            <a:xfrm>
              <a:off x="2819396" y="3756094"/>
              <a:ext cx="1664568" cy="77244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Cell1</a:t>
              </a: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5909830" y="3756094"/>
              <a:ext cx="1664568" cy="82593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Cell2 (CSG3)</a:t>
              </a: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2819396" y="1700809"/>
              <a:ext cx="1664568" cy="86409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MME1 in  PLMN A</a:t>
              </a: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6398953" y="1700809"/>
              <a:ext cx="1664568" cy="86409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</a:rPr>
                <a:t>MME2 in  PLMN B</a:t>
              </a:r>
            </a:p>
          </p:txBody>
        </p:sp>
        <p:sp>
          <p:nvSpPr>
            <p:cNvPr id="12" name="원통 11"/>
            <p:cNvSpPr/>
            <p:nvPr/>
          </p:nvSpPr>
          <p:spPr>
            <a:xfrm>
              <a:off x="4889877" y="-125475"/>
              <a:ext cx="3007116" cy="1250219"/>
            </a:xfrm>
            <a:prstGeom prst="can">
              <a:avLst>
                <a:gd name="adj" fmla="val 1523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tx1"/>
                  </a:solidFill>
                </a:rPr>
                <a:t>HSS</a:t>
              </a:r>
            </a:p>
            <a:p>
              <a:pPr algn="ctr"/>
              <a:r>
                <a:rPr lang="en-US" altLang="ko-KR" sz="1050" b="1" dirty="0" smtClean="0">
                  <a:solidFill>
                    <a:schemeClr val="tx1"/>
                  </a:solidFill>
                </a:rPr>
                <a:t>The allowed CSG list for UE = {(PLMNA,(CSG1,CSG2))</a:t>
              </a:r>
            </a:p>
            <a:p>
              <a:pPr algn="ctr"/>
              <a:r>
                <a:rPr lang="en-US" altLang="ko-KR" sz="1050" b="1" dirty="0" smtClean="0">
                  <a:solidFill>
                    <a:schemeClr val="tx1"/>
                  </a:solidFill>
                </a:rPr>
                <a:t>    (PLMNB,(CSG2,CSG3))} </a:t>
              </a:r>
              <a:endParaRPr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4363893" y="5948596"/>
              <a:ext cx="2699792" cy="577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b="1" dirty="0" smtClean="0"/>
                <a:t>The allowed CSG list in UE</a:t>
              </a:r>
            </a:p>
            <a:p>
              <a:pPr algn="ctr"/>
              <a:r>
                <a:rPr lang="en-US" altLang="ko-KR" sz="1050" b="1" dirty="0" smtClean="0"/>
                <a:t> = {(PLMNA,(CSG1,CSG2))</a:t>
              </a:r>
            </a:p>
            <a:p>
              <a:pPr algn="ctr"/>
              <a:r>
                <a:rPr lang="en-US" altLang="ko-KR" sz="1050" b="1" dirty="0" smtClean="0"/>
                <a:t>    (PLMNB,(CSG2,CSG3))} </a:t>
              </a:r>
              <a:endParaRPr lang="ko-KR" altLang="en-US" sz="1050" b="1" dirty="0"/>
            </a:p>
          </p:txBody>
        </p:sp>
        <p:cxnSp>
          <p:nvCxnSpPr>
            <p:cNvPr id="14" name="직선 연결선 13"/>
            <p:cNvCxnSpPr>
              <a:endCxn id="9" idx="0"/>
            </p:cNvCxnSpPr>
            <p:nvPr/>
          </p:nvCxnSpPr>
          <p:spPr>
            <a:xfrm rot="5400000">
              <a:off x="6163346" y="3163683"/>
              <a:ext cx="1171180" cy="1364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 rot="5400000">
              <a:off x="3345311" y="3160499"/>
              <a:ext cx="1191189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>
              <a:stCxn id="12" idx="3"/>
              <a:endCxn id="11" idx="0"/>
            </p:cNvCxnSpPr>
            <p:nvPr/>
          </p:nvCxnSpPr>
          <p:spPr>
            <a:xfrm rot="16200000" flipH="1">
              <a:off x="6524304" y="993875"/>
              <a:ext cx="576065" cy="837802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>
              <a:endCxn id="10" idx="0"/>
            </p:cNvCxnSpPr>
            <p:nvPr/>
          </p:nvCxnSpPr>
          <p:spPr>
            <a:xfrm rot="10800000" flipV="1">
              <a:off x="3651681" y="1122729"/>
              <a:ext cx="2071490" cy="578078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직사각형 20"/>
          <p:cNvSpPr/>
          <p:nvPr/>
        </p:nvSpPr>
        <p:spPr>
          <a:xfrm>
            <a:off x="6644016" y="5616735"/>
            <a:ext cx="660868" cy="2797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UE 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5962001" y="4100930"/>
            <a:ext cx="1283904" cy="66503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UE context: </a:t>
            </a:r>
          </a:p>
          <a:p>
            <a:pPr algn="ctr"/>
            <a:r>
              <a:rPr lang="en-US" altLang="ko-KR" sz="1100" b="1" dirty="0" err="1" smtClean="0">
                <a:solidFill>
                  <a:schemeClr val="tx1"/>
                </a:solidFill>
              </a:rPr>
              <a:t>ePLMNs</a:t>
            </a:r>
            <a:r>
              <a:rPr lang="en-US" altLang="ko-KR" sz="1100" b="1" dirty="0" smtClean="0">
                <a:solidFill>
                  <a:schemeClr val="tx1"/>
                </a:solidFill>
              </a:rPr>
              <a:t> = {A,B}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5930815" y="2867891"/>
            <a:ext cx="1647621" cy="852589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UE context: </a:t>
            </a:r>
          </a:p>
          <a:p>
            <a:pPr algn="ctr"/>
            <a:r>
              <a:rPr lang="en-US" altLang="ko-KR" sz="1100" b="1" dirty="0" err="1" smtClean="0">
                <a:solidFill>
                  <a:schemeClr val="tx1"/>
                </a:solidFill>
              </a:rPr>
              <a:t>ePLMNs</a:t>
            </a:r>
            <a:r>
              <a:rPr lang="en-US" altLang="ko-KR" sz="1100" b="1" dirty="0" smtClean="0">
                <a:solidFill>
                  <a:schemeClr val="tx1"/>
                </a:solidFill>
              </a:rPr>
              <a:t> = {A,B}</a:t>
            </a:r>
          </a:p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CSG list =(CSG1,CSG2)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cxnSp>
        <p:nvCxnSpPr>
          <p:cNvPr id="24" name="직선 화살표 연결선 23"/>
          <p:cNvCxnSpPr/>
          <p:nvPr/>
        </p:nvCxnSpPr>
        <p:spPr>
          <a:xfrm rot="16200000" flipV="1">
            <a:off x="4713407" y="3796147"/>
            <a:ext cx="955964" cy="138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4440138" y="3500170"/>
            <a:ext cx="8174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 smtClean="0"/>
              <a:t>4. HO required</a:t>
            </a:r>
            <a:endParaRPr lang="ko-KR" altLang="en-US" sz="1200" b="1" dirty="0"/>
          </a:p>
        </p:txBody>
      </p:sp>
      <p:cxnSp>
        <p:nvCxnSpPr>
          <p:cNvPr id="30" name="직선 화살표 연결선 29"/>
          <p:cNvCxnSpPr/>
          <p:nvPr/>
        </p:nvCxnSpPr>
        <p:spPr>
          <a:xfrm rot="5400000" flipH="1" flipV="1">
            <a:off x="4918119" y="3858489"/>
            <a:ext cx="900548" cy="3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5302965" y="3666425"/>
            <a:ext cx="10390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C00000"/>
                </a:solidFill>
              </a:rPr>
              <a:t>5. REJECT</a:t>
            </a:r>
            <a:endParaRPr lang="ko-KR" altLang="en-US" sz="1200" b="1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398327" y="0"/>
            <a:ext cx="1745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S2-111520</a:t>
            </a:r>
            <a:endParaRPr lang="ko-KR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기본 디자인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기본 디자인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13017</TotalTime>
  <Words>1413</Words>
  <Application>Microsoft Office PowerPoint</Application>
  <PresentationFormat>화면 슬라이드 쇼(4:3)</PresentationFormat>
  <Paragraphs>306</Paragraphs>
  <Slides>14</Slides>
  <Notes>14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5" baseType="lpstr">
      <vt:lpstr>기본 디자인</vt:lpstr>
      <vt:lpstr>InterPLMN Handover  to a CSG Cell</vt:lpstr>
      <vt:lpstr>Contents</vt:lpstr>
      <vt:lpstr>Current specification Status (1)</vt:lpstr>
      <vt:lpstr>Current specification Status (2)</vt:lpstr>
      <vt:lpstr>Problem  Scenario 1   TAU failure after HO completion (1)</vt:lpstr>
      <vt:lpstr>Problem  Scenario 1   TAU failure after HO completion (2)</vt:lpstr>
      <vt:lpstr>Problem  Scenario 1   TAU failure after HO completion (3)</vt:lpstr>
      <vt:lpstr>Problem  Scenario 2  interPLMN HO prohibition to authorized CSG cell (1)</vt:lpstr>
      <vt:lpstr>Problem  Scenario 2  interPLMN HO prohibition to authorized CSG cell (2)</vt:lpstr>
      <vt:lpstr>Summary of Problems </vt:lpstr>
      <vt:lpstr>Possible Solutions  (1) Configuration on (H)(e)NB or SGSN/MME</vt:lpstr>
      <vt:lpstr>Possible Solutions  (2) Configuration on HSS and rejection by SGSN/MME</vt:lpstr>
      <vt:lpstr>Possible Solutions  (3) Configuration on HSS and rejection by SGSN/MME</vt:lpstr>
      <vt:lpstr>Suggestion</vt:lpstr>
    </vt:vector>
  </TitlesOfParts>
  <Company>samsung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</dc:title>
  <dc:creator>Samsung</dc:creator>
  <cp:lastModifiedBy>sycho94</cp:lastModifiedBy>
  <cp:revision>280</cp:revision>
  <dcterms:created xsi:type="dcterms:W3CDTF">2006-04-19T02:44:13Z</dcterms:created>
  <dcterms:modified xsi:type="dcterms:W3CDTF">2011-04-06T00:46:48Z</dcterms:modified>
</cp:coreProperties>
</file>