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982" r:id="rId6"/>
    <p:sldId id="795" r:id="rId7"/>
    <p:sldId id="980" r:id="rId8"/>
    <p:sldId id="981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27" d="100"/>
          <a:sy n="127" d="100"/>
        </p:scale>
        <p:origin x="94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S2-24xxxxx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#166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Orlando, USA, November 18 – 22,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WG2#166</a:t>
            </a:r>
            <a:r>
              <a:rPr lang="en-GB" altLang="de-DE" sz="1200" baseline="0" dirty="0">
                <a:solidFill>
                  <a:schemeClr val="bg1"/>
                </a:solidFill>
              </a:rPr>
              <a:t>  Nov 18 – 22,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66_Orlando_2024-11/Docs/S2-2412752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66_Orlando_2024-11/Docs/S2-2412752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WG2_Arch/TSGS2_165_Hyderabad_2024-10/Docs/S2-2411241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65_Hyderabad_2024-10/Docs/S2-241124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33250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</a:t>
            </a:r>
            <a:r>
              <a:rPr lang="en-GB" altLang="ko-KR" sz="3600" b="1" dirty="0"/>
              <a:t>5G_Femto </a:t>
            </a:r>
            <a:br>
              <a:rPr lang="en-GB" altLang="ko-KR" sz="3600" b="1" dirty="0"/>
            </a:br>
            <a:r>
              <a:rPr lang="en-US" altLang="de-DE" sz="3600" b="1" dirty="0"/>
              <a:t>Status 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2000" b="1" dirty="0"/>
            </a:br>
            <a:r>
              <a:rPr lang="en-US" altLang="en-US" sz="2000" b="1" dirty="0"/>
              <a:t>NTT DOCOMO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/>
              <a:t>(Rapporteur)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SA2#166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1944309"/>
            <a:ext cx="8433029" cy="440473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A total of 6 CRs (4 CRs for TS 23.501 and 2 CR for TS 23.502)</a:t>
            </a:r>
            <a:r>
              <a:rPr lang="en-US" altLang="de-DE" sz="1400" kern="0" dirty="0"/>
              <a:t> were agreed on the following aspects: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kern="0" dirty="0"/>
              <a:t>Introduced the NR </a:t>
            </a:r>
            <a:r>
              <a:rPr lang="en-GB" altLang="de-DE" sz="1400" kern="0" dirty="0" err="1"/>
              <a:t>Femto</a:t>
            </a:r>
            <a:r>
              <a:rPr lang="en-GB" altLang="de-DE" sz="1400" kern="0" dirty="0"/>
              <a:t> architecture.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kern="0" dirty="0"/>
              <a:t>Access to Local services via </a:t>
            </a:r>
            <a:r>
              <a:rPr lang="en-GB" altLang="de-DE" sz="1400" kern="0" dirty="0" err="1"/>
              <a:t>Femto</a:t>
            </a:r>
            <a:r>
              <a:rPr lang="en-GB" altLang="de-DE" sz="1400" dirty="0"/>
              <a:t>: we will not work further on Access to Local Services as defined in WT#1 in this Release.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Clarified of the missing aspects of the CAG Information provisioning.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SA WG3 – “LS to request clarification on the potential baseline system architecture of 5G NR </a:t>
            </a:r>
            <a:r>
              <a:rPr lang="en-GB" altLang="de-DE" sz="1400" dirty="0" err="1"/>
              <a:t>Femto</a:t>
            </a:r>
            <a:r>
              <a:rPr lang="en-US" altLang="de-DE" sz="1400" dirty="0"/>
              <a:t>”.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Reply LS to request clarification on the potential baseline system architecture of 5G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(</a:t>
            </a:r>
            <a:r>
              <a:rPr lang="en-GB" altLang="de-DE" sz="1400" dirty="0">
                <a:hlinkClick r:id="rId3"/>
              </a:rPr>
              <a:t>S2-2412752</a:t>
            </a:r>
            <a:r>
              <a:rPr lang="en-GB" altLang="de-DE" sz="1400" dirty="0"/>
              <a:t>) was agreed.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71989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</a:t>
            </a:r>
            <a:r>
              <a:rPr lang="en-US" altLang="de-DE" b="1"/>
              <a:t>#106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1944309"/>
            <a:ext cx="8484788" cy="4516876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SA2#165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 dirty="0"/>
              <a:t>A total of 11 CRs (including revisions of two approved CRs in SA2#165)</a:t>
            </a:r>
            <a:r>
              <a:rPr lang="en-US" altLang="de-DE" sz="1300" kern="0" dirty="0"/>
              <a:t> were agreed on the following aspects: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300" kern="0" dirty="0"/>
              <a:t>Introduced the NR </a:t>
            </a:r>
            <a:r>
              <a:rPr lang="en-GB" altLang="de-DE" sz="1300" kern="0" dirty="0" err="1"/>
              <a:t>Femto</a:t>
            </a:r>
            <a:r>
              <a:rPr lang="en-GB" altLang="de-DE" sz="1300" kern="0" dirty="0"/>
              <a:t> architecture.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300" kern="0" dirty="0"/>
              <a:t>Access to Local services via </a:t>
            </a:r>
            <a:r>
              <a:rPr lang="en-GB" altLang="de-DE" sz="1300" kern="0" dirty="0" err="1"/>
              <a:t>Femto</a:t>
            </a:r>
            <a:r>
              <a:rPr lang="en-GB" altLang="de-DE" sz="1300" kern="0" dirty="0"/>
              <a:t>: we will not work further on Access to Local Services as defined in WT#1 in this Release</a:t>
            </a:r>
            <a:r>
              <a:rPr lang="en-GB" altLang="de-DE" sz="1300" dirty="0"/>
              <a:t>.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300" dirty="0"/>
              <a:t>Clarified of the missing aspects of the CAG Information provisioning.</a:t>
            </a:r>
            <a:endParaRPr lang="en-US" altLang="de-DE" sz="13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300" dirty="0"/>
              <a:t>LS from SA WG3 – “LS to request clarification on the potential baseline system architecture of 5G NR </a:t>
            </a:r>
            <a:r>
              <a:rPr lang="en-GB" altLang="de-DE" sz="1300" dirty="0" err="1"/>
              <a:t>Femto</a:t>
            </a:r>
            <a:r>
              <a:rPr lang="en-US" altLang="de-DE" sz="1300" dirty="0"/>
              <a:t>”.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300" dirty="0"/>
              <a:t>Reply LS to request clarification on the potential baseline system architecture of 5G NR </a:t>
            </a:r>
            <a:r>
              <a:rPr lang="en-GB" altLang="de-DE" sz="1300" dirty="0" err="1"/>
              <a:t>Femto</a:t>
            </a:r>
            <a:r>
              <a:rPr lang="en-GB" altLang="de-DE" sz="1300" dirty="0"/>
              <a:t> (</a:t>
            </a:r>
            <a:r>
              <a:rPr lang="en-GB" altLang="de-DE" sz="1300" dirty="0">
                <a:hlinkClick r:id="rId3"/>
              </a:rPr>
              <a:t>S2-2412752</a:t>
            </a:r>
            <a:r>
              <a:rPr lang="en-GB" altLang="de-DE" sz="1300" dirty="0"/>
              <a:t>) was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300" dirty="0"/>
              <a:t>LS from SA WG3 – “LS on Clarification regarding definition of 5G NR </a:t>
            </a:r>
            <a:r>
              <a:rPr lang="en-GB" altLang="de-DE" sz="1300" dirty="0" err="1"/>
              <a:t>femto</a:t>
            </a:r>
            <a:r>
              <a:rPr lang="en-GB" altLang="de-DE" sz="1300" dirty="0"/>
              <a:t> ownership</a:t>
            </a:r>
            <a:r>
              <a:rPr lang="en-US" altLang="de-DE" sz="1300" dirty="0"/>
              <a:t>”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300" dirty="0"/>
              <a:t>Reply LS on Clarification regarding definition of 5G NR </a:t>
            </a:r>
            <a:r>
              <a:rPr lang="en-GB" altLang="de-DE" sz="1300" dirty="0" err="1"/>
              <a:t>femto</a:t>
            </a:r>
            <a:r>
              <a:rPr lang="en-GB" altLang="de-DE" sz="1300" dirty="0"/>
              <a:t> ownership (</a:t>
            </a:r>
            <a:r>
              <a:rPr lang="en-GB" altLang="de-DE" sz="1300" dirty="0">
                <a:hlinkClick r:id="rId4"/>
              </a:rPr>
              <a:t>S2-2411241</a:t>
            </a:r>
            <a:r>
              <a:rPr lang="en-GB" altLang="de-DE" sz="1300" dirty="0"/>
              <a:t>) was agreed.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/>
              <a:t>None</a:t>
            </a:r>
            <a:r>
              <a:rPr lang="en-US" altLang="ko-KR" sz="1200" dirty="0"/>
              <a:t>. </a:t>
            </a:r>
            <a:endParaRPr lang="de-DE" altLang="ko-KR" sz="1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697457"/>
              </p:ext>
            </p:extLst>
          </p:nvPr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527022" y="4520822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3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en-US" altLang="de-DE" sz="2800" b="1" kern="0" dirty="0"/>
              <a:t>5G_Femto Work plan</a:t>
            </a:r>
            <a:endParaRPr lang="en-US" sz="2800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264107"/>
              </p:ext>
            </p:extLst>
          </p:nvPr>
        </p:nvGraphicFramePr>
        <p:xfrm>
          <a:off x="663098" y="1248599"/>
          <a:ext cx="7721777" cy="18674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5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83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7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86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SA2#164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Aug 2024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1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0.75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Start normative work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SA2#165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Oct 2024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1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1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Continue normative work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Nov 2024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Complete the normative work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2.75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610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SA2#165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43552" y="2083181"/>
            <a:ext cx="8304999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A total of 5 CRs (4 CRs for TS 23.501 and 1 CR for TS 23.502 </a:t>
            </a:r>
            <a:r>
              <a:rPr lang="en-GB" altLang="zh-CN" sz="1400" dirty="0">
                <a:sym typeface="+mn-ea"/>
              </a:rPr>
              <a:t>in relation to the WT#1</a:t>
            </a:r>
            <a:r>
              <a:rPr lang="en-US" altLang="de-DE" sz="1400" dirty="0"/>
              <a:t>)</a:t>
            </a:r>
            <a:r>
              <a:rPr lang="en-US" altLang="de-DE" sz="1400" kern="0" dirty="0"/>
              <a:t> were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SA WG3 – “LS on Clarification regarding definition of 5G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ownership</a:t>
            </a:r>
            <a:r>
              <a:rPr lang="en-US" altLang="de-DE" sz="1400" dirty="0"/>
              <a:t>”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Reply LS on Clarification regarding definition of 5G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ownership (</a:t>
            </a:r>
            <a:r>
              <a:rPr lang="en-GB" altLang="de-DE" sz="1400" dirty="0">
                <a:hlinkClick r:id="rId3"/>
              </a:rPr>
              <a:t>S2-2411241</a:t>
            </a:r>
            <a:r>
              <a:rPr lang="en-GB" altLang="de-DE" sz="1400" dirty="0"/>
              <a:t>) was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SA WG3 – “LS to request clarification on the potential baseline system architecture of 5G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” has been postponed.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ym typeface="+mn-ea"/>
              </a:rPr>
              <a:t>A common understanding of access to local services via 5G </a:t>
            </a:r>
            <a:r>
              <a:rPr lang="en-GB" altLang="zh-CN" sz="1400" dirty="0" err="1">
                <a:sym typeface="+mn-ea"/>
              </a:rPr>
              <a:t>Femto</a:t>
            </a:r>
            <a:r>
              <a:rPr lang="en-GB" altLang="zh-CN" sz="1400" dirty="0">
                <a:sym typeface="+mn-ea"/>
              </a:rPr>
              <a:t> in relation to the impact of the specifications is required.</a:t>
            </a:r>
            <a:r>
              <a:rPr lang="en-US" altLang="ko-KR" sz="1400" dirty="0"/>
              <a:t>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and completion of the WID.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97044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3832</TotalTime>
  <Words>683</Words>
  <Application>Microsoft Office PowerPoint</Application>
  <PresentationFormat>On-screen Show (4:3)</PresentationFormat>
  <Paragraphs>128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 5G_Femto  Status Report</vt:lpstr>
      <vt:lpstr>5G_Femto Status after SA2#166</vt:lpstr>
      <vt:lpstr>5G_Femto Status at SA#106</vt:lpstr>
      <vt:lpstr>PowerPoint Presentation</vt:lpstr>
      <vt:lpstr>5G_Femto Status after SA2#165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DCM1</cp:lastModifiedBy>
  <cp:revision>2205</cp:revision>
  <dcterms:created xsi:type="dcterms:W3CDTF">2008-08-30T09:32:10Z</dcterms:created>
  <dcterms:modified xsi:type="dcterms:W3CDTF">2024-11-26T11:39:21Z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