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9"/>
  </p:notesMasterIdLst>
  <p:sldIdLst>
    <p:sldId id="434" r:id="rId3"/>
    <p:sldId id="911" r:id="rId4"/>
    <p:sldId id="1118" r:id="rId5"/>
    <p:sldId id="912" r:id="rId6"/>
    <p:sldId id="910" r:id="rId7"/>
    <p:sldId id="913" r:id="rId8"/>
  </p:sldIdLst>
  <p:sldSz cx="12192000" cy="6858000"/>
  <p:notesSz cx="7102475" cy="9037638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59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12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11/28/2024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349363"/>
            <a:ext cx="5681980" cy="355857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10026502" y="223284"/>
            <a:ext cx="1839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dirty="0"/>
              <a:t>S2-2412959</a:t>
            </a:r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2_Edinburgh_2023-12/Docs/SP-231671.zip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Relationship Id="rId4" Type="http://schemas.openxmlformats.org/officeDocument/2006/relationships/hyperlink" Target="https://www.3gpp.org/ftp/tsg_sa/TSG_SA/TSGS_102_Edinburgh_2023-12/Docs/SP-231385.zip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2_Edinburgh_2023-12/Docs/SP-231671.zip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Relationship Id="rId4" Type="http://schemas.openxmlformats.org/officeDocument/2006/relationships/hyperlink" Target="https://www.3gpp.org/ftp/tsg_sa/TSG_SA/TSGS_102_Edinburgh_2023-12/Docs/SP-231385.zip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2_Edinburgh_2023-12/Docs/SP-231671.zip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Relationship Id="rId4" Type="http://schemas.openxmlformats.org/officeDocument/2006/relationships/hyperlink" Target="https://www.3gpp.org/ftp/tsg_sa/TSG_SA/TSGS_102_Edinburgh_2023-12/Docs/SP-231385.zip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XRM_Ph2 Status Report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1410" y="3568414"/>
            <a:ext cx="9669180" cy="1424938"/>
          </a:xfrm>
        </p:spPr>
        <p:txBody>
          <a:bodyPr/>
          <a:lstStyle/>
          <a:p>
            <a:r>
              <a:rPr lang="en-US" dirty="0"/>
              <a:t>Georgios Gkellas (Nokia)</a:t>
            </a:r>
          </a:p>
          <a:p>
            <a:r>
              <a:rPr lang="en-US" dirty="0"/>
              <a:t>Curt Wong (Meta USA)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4C07CE-5B29-4702-9D1C-D0C398AA13C3}"/>
              </a:ext>
            </a:extLst>
          </p:cNvPr>
          <p:cNvSpPr txBox="1"/>
          <p:nvPr/>
        </p:nvSpPr>
        <p:spPr>
          <a:xfrm>
            <a:off x="8601740" y="822255"/>
            <a:ext cx="3481216" cy="632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 WG2 Meeting #166 Orlando	</a:t>
            </a:r>
          </a:p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November 18 – November 22, 2024</a:t>
            </a:r>
            <a:endParaRPr lang="en-US" sz="1463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3283" y="289787"/>
            <a:ext cx="7291602" cy="632637"/>
          </a:xfrm>
        </p:spPr>
        <p:txBody>
          <a:bodyPr/>
          <a:lstStyle/>
          <a:p>
            <a:r>
              <a:rPr lang="en-US" altLang="de-DE" sz="2800" dirty="0">
                <a:solidFill>
                  <a:schemeClr val="tx1"/>
                </a:solidFill>
              </a:rPr>
              <a:t>FS_XRM_Ph2/XRM_Ph2 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1755690" y="2181137"/>
            <a:ext cx="8810067" cy="426160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</a:t>
            </a:r>
            <a:r>
              <a:rPr lang="en-US" altLang="zh-CN" sz="1400" b="1" dirty="0">
                <a:solidFill>
                  <a:prstClr val="black"/>
                </a:solidFill>
              </a:rPr>
              <a:t>SA#105: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Normative work at SA2#165 and SA2#166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SA2#165: 17 CRs are approved (KI#3: 1 </a:t>
            </a:r>
            <a:r>
              <a:rPr lang="en-US" altLang="zh-CN" sz="1100" dirty="0"/>
              <a:t>CR, </a:t>
            </a:r>
            <a:r>
              <a:rPr lang="en-US" altLang="de-DE" sz="1100" dirty="0"/>
              <a:t>KI#5: 3 CRs, </a:t>
            </a:r>
            <a:r>
              <a:rPr lang="en-US" altLang="zh-CN" sz="1100" dirty="0">
                <a:cs typeface="+mn-ea"/>
              </a:rPr>
              <a:t>KI#6: 4 CRs, KI#7: 4 CRs, </a:t>
            </a:r>
            <a:r>
              <a:rPr lang="en-US" altLang="de-DE" sz="1100" dirty="0"/>
              <a:t>KI#2: 4 CRs, KI#4: 1 CR) and 4 LS OUT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SA2#166: 10 CRs are approved (revisions of approved/submitted CRs in SA2#165) (KI#1: 1 CR, KI#2: 4 CRs, KI#4: 1 CR, KI#5: 3 CRs, KI#6: 1 CR) and 1 LS OUT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cs typeface="+mn-ea"/>
              </a:rPr>
              <a:t>KI#6, KI#7 completed</a:t>
            </a:r>
            <a:endParaRPr lang="en-US" altLang="de-DE" sz="11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Impacts and dependencies on other WGs:</a:t>
            </a:r>
            <a:endParaRPr lang="en-US" altLang="zh-CN" sz="1400" b="1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ym typeface="+mn-ea"/>
              </a:rPr>
              <a:t>Inter TSG: RAN2/3 (KI#1, KI#9)</a:t>
            </a:r>
            <a:endParaRPr lang="en-US" altLang="de-DE" sz="1100" dirty="0">
              <a:sym typeface="+mn-ea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de-DE" altLang="ko-KR" sz="1400" b="1" dirty="0" err="1">
                <a:solidFill>
                  <a:prstClr val="black"/>
                </a:solidFill>
              </a:rPr>
              <a:t>Controversial</a:t>
            </a:r>
            <a:r>
              <a:rPr lang="de-DE" altLang="ko-KR" sz="1400" b="1" dirty="0">
                <a:solidFill>
                  <a:prstClr val="black"/>
                </a:solidFill>
              </a:rPr>
              <a:t> </a:t>
            </a:r>
            <a:r>
              <a:rPr lang="de-DE" altLang="ko-KR" sz="1400" b="1" dirty="0" err="1">
                <a:solidFill>
                  <a:prstClr val="black"/>
                </a:solidFill>
              </a:rPr>
              <a:t>issues</a:t>
            </a:r>
            <a:r>
              <a:rPr lang="de-DE" altLang="ko-KR" sz="1400" b="1" dirty="0">
                <a:solidFill>
                  <a:prstClr val="black"/>
                </a:solidFill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100" dirty="0"/>
              <a:t>Support </a:t>
            </a:r>
            <a:r>
              <a:rPr lang="de-DE" altLang="ko-KR" sz="1100" dirty="0" err="1"/>
              <a:t>differentiated</a:t>
            </a:r>
            <a:r>
              <a:rPr lang="de-DE" altLang="ko-KR" sz="1100" dirty="0"/>
              <a:t> </a:t>
            </a:r>
            <a:r>
              <a:rPr lang="de-DE" altLang="ko-KR" sz="1100" dirty="0" err="1"/>
              <a:t>QoS</a:t>
            </a:r>
            <a:r>
              <a:rPr lang="de-DE" altLang="ko-KR" sz="1100" dirty="0"/>
              <a:t> </a:t>
            </a:r>
            <a:r>
              <a:rPr lang="de-DE" altLang="ko-KR" sz="1100" dirty="0" err="1"/>
              <a:t>for</a:t>
            </a:r>
            <a:r>
              <a:rPr lang="de-DE" altLang="ko-KR" sz="1100" dirty="0"/>
              <a:t> </a:t>
            </a:r>
            <a:r>
              <a:rPr lang="de-DE" altLang="ko-KR" sz="1100" dirty="0" err="1"/>
              <a:t>encrypted</a:t>
            </a:r>
            <a:r>
              <a:rPr lang="de-DE" altLang="ko-KR" sz="1100" dirty="0"/>
              <a:t> </a:t>
            </a:r>
            <a:r>
              <a:rPr lang="de-DE" altLang="ko-KR" sz="1100" dirty="0" err="1"/>
              <a:t>multiplexed</a:t>
            </a:r>
            <a:r>
              <a:rPr lang="de-DE" altLang="ko-KR" sz="1100" dirty="0"/>
              <a:t> </a:t>
            </a:r>
            <a:r>
              <a:rPr lang="de-DE" altLang="ko-KR" sz="1100" dirty="0" err="1"/>
              <a:t>traffic</a:t>
            </a:r>
            <a:endParaRPr lang="de-DE" altLang="ko-KR" sz="11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de-DE" altLang="ko-KR" sz="1400" b="1" dirty="0" err="1">
                <a:solidFill>
                  <a:prstClr val="black"/>
                </a:solidFill>
              </a:rPr>
              <a:t>Issues</a:t>
            </a:r>
            <a:r>
              <a:rPr lang="de-DE" altLang="ko-KR" sz="1400" b="1" dirty="0">
                <a:solidFill>
                  <a:prstClr val="black"/>
                </a:solidFill>
              </a:rPr>
              <a:t> </a:t>
            </a:r>
            <a:r>
              <a:rPr lang="de-DE" altLang="ko-KR" sz="1400" b="1" dirty="0" err="1">
                <a:solidFill>
                  <a:prstClr val="black"/>
                </a:solidFill>
              </a:rPr>
              <a:t>that</a:t>
            </a:r>
            <a:r>
              <a:rPr lang="de-DE" altLang="ko-KR" sz="1400" b="1" dirty="0">
                <a:solidFill>
                  <a:prstClr val="black"/>
                </a:solidFill>
              </a:rPr>
              <a:t> </a:t>
            </a:r>
            <a:r>
              <a:rPr lang="de-DE" altLang="ko-KR" sz="1400" b="1" dirty="0" err="1">
                <a:solidFill>
                  <a:prstClr val="black"/>
                </a:solidFill>
              </a:rPr>
              <a:t>require</a:t>
            </a:r>
            <a:r>
              <a:rPr lang="de-DE" altLang="ko-KR" sz="1400" b="1" dirty="0">
                <a:solidFill>
                  <a:prstClr val="black"/>
                </a:solidFill>
              </a:rPr>
              <a:t> </a:t>
            </a:r>
            <a:r>
              <a:rPr lang="de-DE" altLang="ko-KR" sz="1400" b="1" dirty="0" err="1">
                <a:solidFill>
                  <a:prstClr val="black"/>
                </a:solidFill>
              </a:rPr>
              <a:t>more</a:t>
            </a:r>
            <a:r>
              <a:rPr lang="de-DE" altLang="ko-KR" sz="1400" b="1" dirty="0">
                <a:solidFill>
                  <a:prstClr val="black"/>
                </a:solidFill>
              </a:rPr>
              <a:t> </a:t>
            </a:r>
            <a:r>
              <a:rPr lang="de-DE" altLang="ko-KR" sz="1400" b="1" dirty="0" err="1">
                <a:solidFill>
                  <a:prstClr val="black"/>
                </a:solidFill>
              </a:rPr>
              <a:t>work</a:t>
            </a:r>
            <a:endParaRPr lang="de-DE" altLang="ko-KR" sz="1400" b="1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AutoNum type="arabicPeriod"/>
            </a:pPr>
            <a:r>
              <a:rPr lang="en-GB" sz="1100" dirty="0"/>
              <a:t>PDU Set Information marking in case of no DL PDU Set QoS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AutoNum type="arabicPeriod"/>
            </a:pPr>
            <a:r>
              <a:rPr lang="en-GB" sz="1100" dirty="0"/>
              <a:t>AL-FEC awareness at NG-RAN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AutoNum type="arabicPeriod"/>
            </a:pPr>
            <a:r>
              <a:rPr lang="en-GB" sz="1100" dirty="0"/>
              <a:t>AQP with PDU Set QoS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en-GB" sz="1100" dirty="0"/>
              <a:t>PDU Set QoS information for DSCP marking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en-GB" sz="1100" dirty="0"/>
              <a:t>Exposure of available data rate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en-GB" sz="1100" dirty="0"/>
              <a:t>Exposure of rate limitation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en-GB" sz="1100" dirty="0"/>
              <a:t>Expedited Data Transfer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en-GB" sz="1100" dirty="0"/>
              <a:t>TS 23.502, TS 23.503 CRs</a:t>
            </a:r>
            <a:endParaRPr lang="de-DE" altLang="ko-KR" sz="11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de-DE" altLang="ko-KR" sz="1400" b="1" dirty="0">
                <a:solidFill>
                  <a:prstClr val="black"/>
                </a:solidFill>
              </a:rPr>
              <a:t>Next </a:t>
            </a:r>
            <a:r>
              <a:rPr lang="de-DE" altLang="ko-KR" sz="1400" b="1" dirty="0" err="1">
                <a:solidFill>
                  <a:prstClr val="black"/>
                </a:solidFill>
              </a:rPr>
              <a:t>steps</a:t>
            </a:r>
            <a:r>
              <a:rPr lang="de-DE" altLang="ko-KR" sz="1400" b="1" dirty="0">
                <a:solidFill>
                  <a:prstClr val="black"/>
                </a:solidFill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100" dirty="0"/>
              <a:t>If an exception sheet is approved at SA#106, work on the items approved in the exception sheet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100" dirty="0"/>
              <a:t>If an exception sheet is not approved at SA#106, then the percentage completion shall be changed to 100% and continue with maintenance </a:t>
            </a: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D8F96393-2AA1-80FD-69B6-636574E889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7312896"/>
              </p:ext>
            </p:extLst>
          </p:nvPr>
        </p:nvGraphicFramePr>
        <p:xfrm>
          <a:off x="2063687" y="1022660"/>
          <a:ext cx="8194072" cy="95350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656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84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98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635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6314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85053">
                  <a:extLst>
                    <a:ext uri="{9D8B030D-6E8A-4147-A177-3AD203B41FA5}">
                      <a16:colId xmlns:a16="http://schemas.microsoft.com/office/drawing/2014/main" val="3247145955"/>
                    </a:ext>
                  </a:extLst>
                </a:gridCol>
                <a:gridCol w="4194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3053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1010032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Extended Reality and Media Service (XRM) Phase 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FS_XRM_Ph2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SP-231671</a:t>
                      </a:r>
                      <a:endParaRPr lang="en-GB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marL="0" algn="ctr" defTabSz="991155" rtl="0" eaLnBrk="1" latinLnBrk="0" hangingPunct="1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1040032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Extended Reality and Media Service (XRM) Phase 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XRM_Ph2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/>
                        </a:rPr>
                        <a:t>SP-241385</a:t>
                      </a:r>
                      <a:endParaRPr lang="en-GB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65%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6838347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3283" y="289787"/>
            <a:ext cx="7291602" cy="632637"/>
          </a:xfrm>
        </p:spPr>
        <p:txBody>
          <a:bodyPr/>
          <a:lstStyle/>
          <a:p>
            <a:r>
              <a:rPr lang="en-US" altLang="de-DE" sz="2800" dirty="0">
                <a:solidFill>
                  <a:schemeClr val="tx1"/>
                </a:solidFill>
              </a:rPr>
              <a:t>FS_XRM_Ph2/XRM_Ph2 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1755690" y="2315212"/>
            <a:ext cx="8810067" cy="3325783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</a:t>
            </a:r>
            <a:r>
              <a:rPr lang="en-US" altLang="zh-CN" sz="1400" b="1" dirty="0">
                <a:solidFill>
                  <a:prstClr val="black"/>
                </a:solidFill>
              </a:rPr>
              <a:t>SA2#164: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Normative work at SA2#165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17 CRs are approved (KI#3: 1 </a:t>
            </a:r>
            <a:r>
              <a:rPr lang="en-US" altLang="zh-CN" sz="1200" dirty="0"/>
              <a:t>CR, </a:t>
            </a:r>
            <a:r>
              <a:rPr lang="en-US" altLang="de-DE" sz="1200" dirty="0"/>
              <a:t>KI#5: 3 CRs, </a:t>
            </a:r>
            <a:r>
              <a:rPr lang="en-US" altLang="zh-CN" sz="1200" dirty="0">
                <a:cs typeface="+mn-ea"/>
              </a:rPr>
              <a:t>KI#6: 4 CRs, KI#7: 4 CRs, </a:t>
            </a:r>
            <a:r>
              <a:rPr lang="en-US" altLang="de-DE" sz="1200" dirty="0"/>
              <a:t>KI#2: 4 CRs, KI#4: 1 CR) and 4 LS OUT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cs typeface="+mn-ea"/>
              </a:rPr>
              <a:t>KI#6, KI#7 completed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Impacts and dependencies on other WGs: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Intra SA: Dependency on SA4 (KI#4), CT4 (KI#3)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Inter TSG: RAN2/3 (KI#1, KI#9)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Feedback from IETF pending (KI#2)</a:t>
            </a:r>
            <a:endParaRPr lang="en-US" altLang="de-DE" sz="1200" dirty="0">
              <a:solidFill>
                <a:prstClr val="black"/>
              </a:solidFill>
              <a:sym typeface="+mn-ea"/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dirty="0" err="1"/>
              <a:t>Controversial</a:t>
            </a:r>
            <a:r>
              <a:rPr lang="de-DE" altLang="ko-KR" sz="1400" b="1" dirty="0"/>
              <a:t> </a:t>
            </a:r>
            <a:r>
              <a:rPr lang="de-DE" altLang="ko-KR" sz="1400" b="1" dirty="0" err="1"/>
              <a:t>issues</a:t>
            </a:r>
            <a:r>
              <a:rPr lang="de-DE" altLang="ko-KR" sz="1400" b="1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200" dirty="0"/>
              <a:t>None</a:t>
            </a:r>
            <a:endParaRPr lang="de-DE" altLang="ko-KR" sz="105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05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dirty="0"/>
              <a:t>Next </a:t>
            </a:r>
            <a:r>
              <a:rPr lang="de-DE" altLang="ko-KR" sz="1400" b="1" dirty="0" err="1"/>
              <a:t>steps</a:t>
            </a:r>
            <a:r>
              <a:rPr lang="de-DE" altLang="ko-KR" sz="1400" b="1" dirty="0"/>
              <a:t> (SA2#166):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200" dirty="0"/>
              <a:t>Continue normative work</a:t>
            </a: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6EEA0742-A27E-2E84-4817-4AD63D85A1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8251"/>
              </p:ext>
            </p:extLst>
          </p:nvPr>
        </p:nvGraphicFramePr>
        <p:xfrm>
          <a:off x="2063687" y="1022660"/>
          <a:ext cx="8194072" cy="95350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656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84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98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635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6314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85053">
                  <a:extLst>
                    <a:ext uri="{9D8B030D-6E8A-4147-A177-3AD203B41FA5}">
                      <a16:colId xmlns:a16="http://schemas.microsoft.com/office/drawing/2014/main" val="3247145955"/>
                    </a:ext>
                  </a:extLst>
                </a:gridCol>
                <a:gridCol w="4194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3053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1010032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Extended Reality and Media Service (XRM) Phase 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FS_XRM_Ph2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SP-231671</a:t>
                      </a:r>
                      <a:endParaRPr lang="en-GB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marL="0" algn="ctr" defTabSz="991155" rtl="0" eaLnBrk="1" latinLnBrk="0" hangingPunct="1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1040032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Extended Reality and Media Service (XRM) Phase 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XRM_Ph2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/>
                        </a:rPr>
                        <a:t>SP-241385</a:t>
                      </a:r>
                      <a:endParaRPr lang="en-GB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35%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29317094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3283" y="289787"/>
            <a:ext cx="7291602" cy="632637"/>
          </a:xfrm>
        </p:spPr>
        <p:txBody>
          <a:bodyPr/>
          <a:lstStyle/>
          <a:p>
            <a:r>
              <a:rPr lang="en-US" altLang="de-DE" sz="2800" dirty="0">
                <a:solidFill>
                  <a:schemeClr val="tx1"/>
                </a:solidFill>
              </a:rPr>
              <a:t>FS_XRM_Ph2/XRM_Ph2 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1755690" y="2197916"/>
            <a:ext cx="8810067" cy="390327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</a:t>
            </a:r>
            <a:r>
              <a:rPr lang="en-US" altLang="zh-CN" sz="1400" b="1" dirty="0">
                <a:solidFill>
                  <a:prstClr val="black"/>
                </a:solidFill>
              </a:rPr>
              <a:t>SA2#165: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SA2#166: 10 CRs are approved (revisions of approved/submitted CRs in SA2#165) (KI#1: 1 CR, KI#2: 4 CRs, KI#4: 1 CR, KI#5: 3 CRs, KI#6: 1 CR) and 1 LS OUT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cs typeface="+mn-ea"/>
              </a:rPr>
              <a:t>KI#6, KI#7 completed</a:t>
            </a:r>
            <a:endParaRPr lang="en-US" altLang="de-DE" sz="11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Impacts and dependencies on other WGs:</a:t>
            </a:r>
            <a:endParaRPr lang="en-US" altLang="zh-CN" sz="1400" b="1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ym typeface="+mn-ea"/>
              </a:rPr>
              <a:t>Inter TSG: RAN2/3 (KI#1, KI#9)</a:t>
            </a:r>
            <a:endParaRPr lang="en-US" altLang="de-DE" sz="1100" dirty="0">
              <a:sym typeface="+mn-ea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de-DE" altLang="ko-KR" sz="1400" b="1" dirty="0" err="1">
                <a:solidFill>
                  <a:prstClr val="black"/>
                </a:solidFill>
              </a:rPr>
              <a:t>Controversial</a:t>
            </a:r>
            <a:r>
              <a:rPr lang="de-DE" altLang="ko-KR" sz="1400" b="1" dirty="0">
                <a:solidFill>
                  <a:prstClr val="black"/>
                </a:solidFill>
              </a:rPr>
              <a:t> </a:t>
            </a:r>
            <a:r>
              <a:rPr lang="de-DE" altLang="ko-KR" sz="1400" b="1" dirty="0" err="1">
                <a:solidFill>
                  <a:prstClr val="black"/>
                </a:solidFill>
              </a:rPr>
              <a:t>issues</a:t>
            </a:r>
            <a:r>
              <a:rPr lang="de-DE" altLang="ko-KR" sz="1400" b="1" dirty="0">
                <a:solidFill>
                  <a:prstClr val="black"/>
                </a:solidFill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100" dirty="0"/>
              <a:t>Support </a:t>
            </a:r>
            <a:r>
              <a:rPr lang="de-DE" altLang="ko-KR" sz="1100" dirty="0" err="1"/>
              <a:t>differentiated</a:t>
            </a:r>
            <a:r>
              <a:rPr lang="de-DE" altLang="ko-KR" sz="1100" dirty="0"/>
              <a:t> </a:t>
            </a:r>
            <a:r>
              <a:rPr lang="de-DE" altLang="ko-KR" sz="1100" dirty="0" err="1"/>
              <a:t>QoS</a:t>
            </a:r>
            <a:r>
              <a:rPr lang="de-DE" altLang="ko-KR" sz="1100" dirty="0"/>
              <a:t> </a:t>
            </a:r>
            <a:r>
              <a:rPr lang="de-DE" altLang="ko-KR" sz="1100" dirty="0" err="1"/>
              <a:t>for</a:t>
            </a:r>
            <a:r>
              <a:rPr lang="de-DE" altLang="ko-KR" sz="1100" dirty="0"/>
              <a:t> </a:t>
            </a:r>
            <a:r>
              <a:rPr lang="de-DE" altLang="ko-KR" sz="1100" dirty="0" err="1"/>
              <a:t>encrypted</a:t>
            </a:r>
            <a:r>
              <a:rPr lang="de-DE" altLang="ko-KR" sz="1100" dirty="0"/>
              <a:t> </a:t>
            </a:r>
            <a:r>
              <a:rPr lang="de-DE" altLang="ko-KR" sz="1100" dirty="0" err="1"/>
              <a:t>multiplexed</a:t>
            </a:r>
            <a:r>
              <a:rPr lang="de-DE" altLang="ko-KR" sz="1100" dirty="0"/>
              <a:t> </a:t>
            </a:r>
            <a:r>
              <a:rPr lang="de-DE" altLang="ko-KR" sz="1100" dirty="0" err="1"/>
              <a:t>traffic</a:t>
            </a:r>
            <a:endParaRPr lang="de-DE" altLang="ko-KR" sz="11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de-DE" altLang="ko-KR" sz="1400" b="1" dirty="0" err="1">
                <a:solidFill>
                  <a:prstClr val="black"/>
                </a:solidFill>
              </a:rPr>
              <a:t>Issues</a:t>
            </a:r>
            <a:r>
              <a:rPr lang="de-DE" altLang="ko-KR" sz="1400" b="1" dirty="0">
                <a:solidFill>
                  <a:prstClr val="black"/>
                </a:solidFill>
              </a:rPr>
              <a:t> </a:t>
            </a:r>
            <a:r>
              <a:rPr lang="de-DE" altLang="ko-KR" sz="1400" b="1" dirty="0" err="1">
                <a:solidFill>
                  <a:prstClr val="black"/>
                </a:solidFill>
              </a:rPr>
              <a:t>that</a:t>
            </a:r>
            <a:r>
              <a:rPr lang="de-DE" altLang="ko-KR" sz="1400" b="1" dirty="0">
                <a:solidFill>
                  <a:prstClr val="black"/>
                </a:solidFill>
              </a:rPr>
              <a:t> </a:t>
            </a:r>
            <a:r>
              <a:rPr lang="de-DE" altLang="ko-KR" sz="1400" b="1" dirty="0" err="1">
                <a:solidFill>
                  <a:prstClr val="black"/>
                </a:solidFill>
              </a:rPr>
              <a:t>require</a:t>
            </a:r>
            <a:r>
              <a:rPr lang="de-DE" altLang="ko-KR" sz="1400" b="1" dirty="0">
                <a:solidFill>
                  <a:prstClr val="black"/>
                </a:solidFill>
              </a:rPr>
              <a:t> </a:t>
            </a:r>
            <a:r>
              <a:rPr lang="de-DE" altLang="ko-KR" sz="1400" b="1" dirty="0" err="1">
                <a:solidFill>
                  <a:prstClr val="black"/>
                </a:solidFill>
              </a:rPr>
              <a:t>more</a:t>
            </a:r>
            <a:r>
              <a:rPr lang="de-DE" altLang="ko-KR" sz="1400" b="1" dirty="0">
                <a:solidFill>
                  <a:prstClr val="black"/>
                </a:solidFill>
              </a:rPr>
              <a:t> </a:t>
            </a:r>
            <a:r>
              <a:rPr lang="de-DE" altLang="ko-KR" sz="1400" b="1" dirty="0" err="1">
                <a:solidFill>
                  <a:prstClr val="black"/>
                </a:solidFill>
              </a:rPr>
              <a:t>work</a:t>
            </a:r>
            <a:endParaRPr lang="de-DE" altLang="ko-KR" sz="1400" b="1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AutoNum type="arabicPeriod"/>
            </a:pPr>
            <a:r>
              <a:rPr lang="en-GB" sz="1100" dirty="0"/>
              <a:t>PDU Set Information marking in case of no DL PDU Set QoS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AutoNum type="arabicPeriod"/>
            </a:pPr>
            <a:r>
              <a:rPr lang="en-GB" sz="1100" dirty="0"/>
              <a:t>AL-FEC awareness at NG-RAN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AutoNum type="arabicPeriod"/>
            </a:pPr>
            <a:r>
              <a:rPr lang="en-GB" sz="1100" dirty="0"/>
              <a:t>AQP with PDU Set QoS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en-GB" sz="1100" dirty="0"/>
              <a:t>PDU Set QoS information for DSCP marking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en-GB" sz="1100" dirty="0"/>
              <a:t>Exposure of available data rate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en-GB" sz="1100" dirty="0"/>
              <a:t>Exposure of rate limitation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en-GB" sz="1100" dirty="0"/>
              <a:t>Expedited Data Transfer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en-GB" sz="1100" dirty="0"/>
              <a:t>TS 23.502, TS 23.503 CRs</a:t>
            </a:r>
            <a:endParaRPr lang="de-DE" altLang="ko-KR" sz="11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de-DE" altLang="ko-KR" sz="1400" b="1" dirty="0">
                <a:solidFill>
                  <a:prstClr val="black"/>
                </a:solidFill>
              </a:rPr>
              <a:t>Next </a:t>
            </a:r>
            <a:r>
              <a:rPr lang="de-DE" altLang="ko-KR" sz="1400" b="1" dirty="0" err="1">
                <a:solidFill>
                  <a:prstClr val="black"/>
                </a:solidFill>
              </a:rPr>
              <a:t>steps</a:t>
            </a:r>
            <a:r>
              <a:rPr lang="de-DE" altLang="ko-KR" sz="1400" b="1" dirty="0">
                <a:solidFill>
                  <a:prstClr val="black"/>
                </a:solidFill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100" dirty="0"/>
              <a:t>If an exception sheet is approved at SA#106, work on the items approved in the exception sheet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100" dirty="0"/>
              <a:t>If an exception sheet is not approved at SA#106, then the percentage completion shall be changed to 100% and continue with maintenance </a:t>
            </a:r>
          </a:p>
        </p:txBody>
      </p:sp>
      <p:graphicFrame>
        <p:nvGraphicFramePr>
          <p:cNvPr id="8" name="Table 4">
            <a:extLst>
              <a:ext uri="{FF2B5EF4-FFF2-40B4-BE49-F238E27FC236}">
                <a16:creationId xmlns:a16="http://schemas.microsoft.com/office/drawing/2014/main" id="{538AFBDA-0CFC-C00C-031E-8CCCEBE6BB0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3304395"/>
              </p:ext>
            </p:extLst>
          </p:nvPr>
        </p:nvGraphicFramePr>
        <p:xfrm>
          <a:off x="2063687" y="1022660"/>
          <a:ext cx="8194072" cy="95350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656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84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98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635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6314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85053">
                  <a:extLst>
                    <a:ext uri="{9D8B030D-6E8A-4147-A177-3AD203B41FA5}">
                      <a16:colId xmlns:a16="http://schemas.microsoft.com/office/drawing/2014/main" val="3247145955"/>
                    </a:ext>
                  </a:extLst>
                </a:gridCol>
                <a:gridCol w="4194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3053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1010032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Extended Reality and Media Service (XRM) Phase 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FS_XRM_Ph2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SP-231671</a:t>
                      </a:r>
                      <a:endParaRPr lang="en-GB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marL="0" algn="ctr" defTabSz="991155" rtl="0" eaLnBrk="1" latinLnBrk="0" hangingPunct="1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1040032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Extended Reality and Media Service (XRM) Phase 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XRM_Ph2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35%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/>
                        </a:rPr>
                        <a:t>SP-241385</a:t>
                      </a:r>
                      <a:endParaRPr lang="en-GB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65%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75951318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9E4C225F-83EB-BF8F-9985-362749890189}"/>
              </a:ext>
            </a:extLst>
          </p:cNvPr>
          <p:cNvSpPr txBox="1">
            <a:spLocks/>
          </p:cNvSpPr>
          <p:nvPr/>
        </p:nvSpPr>
        <p:spPr bwMode="auto">
          <a:xfrm>
            <a:off x="1818759" y="184636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(FS)_XRM_Ph2 Work plan</a:t>
            </a:r>
            <a:endParaRPr lang="en-US" kern="0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ED6B9139-F0E0-6FAC-8C0A-8F21852FEA87}"/>
              </a:ext>
            </a:extLst>
          </p:cNvPr>
          <p:cNvGraphicFramePr>
            <a:graphicFrameLocks noGrp="1"/>
          </p:cNvGraphicFramePr>
          <p:nvPr/>
        </p:nvGraphicFramePr>
        <p:xfrm>
          <a:off x="1946359" y="1432561"/>
          <a:ext cx="8340640" cy="429495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059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72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3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615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</a:t>
                      </a:r>
                      <a:r>
                        <a:rPr lang="en-US" sz="1100" b="0" baseline="0" dirty="0"/>
                        <a:t>#159</a:t>
                      </a:r>
                      <a:endParaRPr lang="en-US" sz="1100" b="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Oct 2023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 Skeleton, TR Scope, Key Issues discussion, Arch Assumptions 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SA2#160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Nov 2023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Focus on Key Issues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SA2#160E-AH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Jan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Solutions discussions, Complete Key Issues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9239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Feb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New Solutions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100" b="0" dirty="0"/>
                        <a:t>SA2#162</a:t>
                      </a:r>
                      <a:endParaRPr lang="en-US" sz="1100" b="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Apr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Only postponed/unhandled papers for new solutions. Focus on solution updates mainly. Start with evaluation and conclusion</a:t>
                      </a: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SA2#163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May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 new solutions. Critical solution updates essential for conclusion. Complete conclusions</a:t>
                      </a: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b="0" baseline="0" dirty="0"/>
                        <a:t>Aug 2024</a:t>
                      </a:r>
                      <a:endParaRPr lang="en-US" sz="1100" b="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Resolution of open items in the conclusion to complete the study. Discuss normative CRs</a:t>
                      </a: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Oct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Normative work</a:t>
                      </a: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47125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SA2#166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Nov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Normative work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Total</a:t>
                      </a:r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11</a:t>
                      </a:r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11.5</a:t>
                      </a:r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378812"/>
                  </a:ext>
                </a:extLst>
              </a:tr>
            </a:tbl>
          </a:graphicData>
        </a:graphic>
      </p:graphicFrame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7ADC8FAC-51C1-2080-D8AD-46DECBCA8FBE}"/>
              </a:ext>
            </a:extLst>
          </p:cNvPr>
          <p:cNvSpPr txBox="1">
            <a:spLocks/>
          </p:cNvSpPr>
          <p:nvPr/>
        </p:nvSpPr>
        <p:spPr>
          <a:xfrm>
            <a:off x="2038130" y="5720621"/>
            <a:ext cx="6415088" cy="663575"/>
          </a:xfrm>
          <a:prstGeom prst="rect">
            <a:avLst/>
          </a:prstGeom>
        </p:spPr>
        <p:txBody>
          <a:bodyPr/>
          <a:lstStyle>
            <a:lvl1pPr marL="457200" indent="-4572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Char char="•"/>
            </a:pPr>
            <a:r>
              <a:rPr lang="en-US" altLang="zh-CN" sz="1200" dirty="0">
                <a:ea typeface="宋体" panose="02010600030101010101" pitchFamily="2" charset="-122"/>
              </a:rPr>
              <a:t>Total Actual 11.5 TUs</a:t>
            </a:r>
          </a:p>
          <a:p>
            <a:pPr lvl="1">
              <a:spcBef>
                <a:spcPct val="0"/>
              </a:spcBef>
            </a:pPr>
            <a:r>
              <a:rPr lang="en-US" altLang="zh-CN" sz="1050" dirty="0"/>
              <a:t>7.0 TUs for Study Phase</a:t>
            </a:r>
          </a:p>
          <a:p>
            <a:pPr lvl="1">
              <a:spcBef>
                <a:spcPct val="0"/>
              </a:spcBef>
            </a:pPr>
            <a:r>
              <a:rPr lang="en-US" altLang="zh-CN" sz="1050" dirty="0"/>
              <a:t>4.5 TUs for Normative Work</a:t>
            </a:r>
          </a:p>
        </p:txBody>
      </p:sp>
    </p:spTree>
    <p:extLst>
      <p:ext uri="{BB962C8B-B14F-4D97-AF65-F5344CB8AC3E}">
        <p14:creationId xmlns:p14="http://schemas.microsoft.com/office/powerpoint/2010/main" val="30227636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9E4C225F-83EB-BF8F-9985-362749890189}"/>
              </a:ext>
            </a:extLst>
          </p:cNvPr>
          <p:cNvSpPr txBox="1">
            <a:spLocks/>
          </p:cNvSpPr>
          <p:nvPr/>
        </p:nvSpPr>
        <p:spPr bwMode="auto">
          <a:xfrm>
            <a:off x="1818759" y="184636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XRM_Ph2 Work plan</a:t>
            </a:r>
            <a:endParaRPr lang="en-US" kern="0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ED6B9139-F0E0-6FAC-8C0A-8F21852FEA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0670048"/>
              </p:ext>
            </p:extLst>
          </p:nvPr>
        </p:nvGraphicFramePr>
        <p:xfrm>
          <a:off x="1946359" y="1432560"/>
          <a:ext cx="8340640" cy="354083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059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72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3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615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SA2#166-AH-e</a:t>
                      </a:r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Jan 2025</a:t>
                      </a:r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0.75*</a:t>
                      </a:r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If an exception is approved by plenary work on: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AQP </a:t>
                      </a: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with PDU Set QoS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PDU Set QoS information for DSCP marking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Exposure of rate limitation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Expedited Data Transfer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Differentiated QoS handling (in DL only) of ciphered multiplexed XRM traffic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TS 23.502, TS 23.503 CRs</a:t>
                      </a:r>
                      <a:endParaRPr lang="en-US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3788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SA2#167</a:t>
                      </a:r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Feb 2025</a:t>
                      </a:r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/>
                        <a:t>1.8*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If an exception is approved by plenary work on: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PDU Set Information marking in case of no DL PDU Set QoS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AL-FEC awareness at NG-RAN</a:t>
                      </a:r>
                      <a:endParaRPr lang="en-US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Exposure of available data rate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Differentiated QoS handling (in DL only) of ciphered multiplexed XRM traffic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TS 23.502, TS 23.503 CRs</a:t>
                      </a:r>
                      <a:endParaRPr lang="en-US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10674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Total</a:t>
                      </a:r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7921778"/>
                  </a:ext>
                </a:extLst>
              </a:tr>
            </a:tbl>
          </a:graphicData>
        </a:graphic>
      </p:graphicFrame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1C60DD58-F3DC-65ED-71C4-050D12A253CA}"/>
              </a:ext>
            </a:extLst>
          </p:cNvPr>
          <p:cNvSpPr txBox="1">
            <a:spLocks/>
          </p:cNvSpPr>
          <p:nvPr/>
        </p:nvSpPr>
        <p:spPr>
          <a:xfrm>
            <a:off x="2038130" y="5720621"/>
            <a:ext cx="6415088" cy="663575"/>
          </a:xfrm>
          <a:prstGeom prst="rect">
            <a:avLst/>
          </a:prstGeom>
        </p:spPr>
        <p:txBody>
          <a:bodyPr/>
          <a:lstStyle>
            <a:lvl1pPr marL="457200" indent="-4572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Char char="•"/>
            </a:pPr>
            <a:r>
              <a:rPr lang="en-US" altLang="zh-CN" sz="1200" dirty="0">
                <a:ea typeface="宋体" panose="02010600030101010101" pitchFamily="2" charset="-122"/>
              </a:rPr>
              <a:t>TUs depend on exception sheet approval at SA#106 and its content</a:t>
            </a:r>
            <a:endParaRPr lang="en-US" altLang="zh-CN" sz="1050" dirty="0"/>
          </a:p>
        </p:txBody>
      </p:sp>
    </p:spTree>
    <p:extLst>
      <p:ext uri="{BB962C8B-B14F-4D97-AF65-F5344CB8AC3E}">
        <p14:creationId xmlns:p14="http://schemas.microsoft.com/office/powerpoint/2010/main" val="2563652308"/>
      </p:ext>
    </p:extLst>
  </p:cSld>
  <p:clrMapOvr>
    <a:masterClrMapping/>
  </p:clrMapOvr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83378</TotalTime>
  <Words>1117</Words>
  <Application>Microsoft Office PowerPoint</Application>
  <PresentationFormat>Widescreen</PresentationFormat>
  <Paragraphs>213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宋体</vt:lpstr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XRM_Ph2 Status Report</vt:lpstr>
      <vt:lpstr>FS_XRM_Ph2/XRM_Ph2 </vt:lpstr>
      <vt:lpstr>FS_XRM_Ph2/XRM_Ph2 </vt:lpstr>
      <vt:lpstr>FS_XRM_Ph2/XRM_Ph2 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Georgios Gkellas (Nokia)</cp:lastModifiedBy>
  <cp:revision>1013</cp:revision>
  <cp:lastPrinted>2023-08-02T08:25:48Z</cp:lastPrinted>
  <dcterms:created xsi:type="dcterms:W3CDTF">2018-05-24T11:49:12Z</dcterms:created>
  <dcterms:modified xsi:type="dcterms:W3CDTF">2024-11-28T15:44:49Z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