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2"/>
  </p:notesMasterIdLst>
  <p:handoutMasterIdLst>
    <p:handoutMasterId r:id="rId13"/>
  </p:handoutMasterIdLst>
  <p:sldIdLst>
    <p:sldId id="303" r:id="rId5"/>
    <p:sldId id="1182" r:id="rId6"/>
    <p:sldId id="1183" r:id="rId7"/>
    <p:sldId id="1120" r:id="rId8"/>
    <p:sldId id="1184" r:id="rId9"/>
    <p:sldId id="1126" r:id="rId10"/>
    <p:sldId id="910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EC1D1C-38FF-4D55-24FA-A7F7B82F70D0}" name="Lars Aug23" initials="LN" userId="Lars Aug23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94" d="100"/>
          <a:sy n="94" d="100"/>
        </p:scale>
        <p:origin x="1301" y="10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ord, Lars" userId="c86407c5-7eca-44d1-a9bb-afe13fa7bdad" providerId="ADAL" clId="{926CC496-031C-4782-889C-5C6F844109E7}"/>
    <pc:docChg chg="modSld">
      <pc:chgData name="Nord, Lars" userId="c86407c5-7eca-44d1-a9bb-afe13fa7bdad" providerId="ADAL" clId="{926CC496-031C-4782-889C-5C6F844109E7}" dt="2024-11-27T11:47:17.002" v="7" actId="6549"/>
      <pc:docMkLst>
        <pc:docMk/>
      </pc:docMkLst>
      <pc:sldChg chg="modSp mod">
        <pc:chgData name="Nord, Lars" userId="c86407c5-7eca-44d1-a9bb-afe13fa7bdad" providerId="ADAL" clId="{926CC496-031C-4782-889C-5C6F844109E7}" dt="2024-11-27T11:47:17.002" v="7" actId="6549"/>
        <pc:sldMkLst>
          <pc:docMk/>
          <pc:sldMk cId="0" sldId="303"/>
        </pc:sldMkLst>
        <pc:spChg chg="mod">
          <ac:chgData name="Nord, Lars" userId="c86407c5-7eca-44d1-a9bb-afe13fa7bdad" providerId="ADAL" clId="{926CC496-031C-4782-889C-5C6F844109E7}" dt="2024-11-27T11:47:17.002" v="7" actId="6549"/>
          <ac:spMkLst>
            <pc:docMk/>
            <pc:sldMk cId="0" sldId="303"/>
            <ac:spMk id="2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11/27/2024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11/27/2024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#166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Orlando, US, 18 - 22 November, 2024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WG2#166;</a:t>
            </a:r>
            <a:r>
              <a:rPr lang="en-GB" altLang="de-DE" sz="1200" baseline="0" dirty="0">
                <a:solidFill>
                  <a:schemeClr val="bg1"/>
                </a:solidFill>
              </a:rPr>
              <a:t> Orlando</a:t>
            </a:r>
            <a:r>
              <a:rPr lang="en-US" altLang="de-DE" sz="1200" baseline="0" dirty="0">
                <a:solidFill>
                  <a:schemeClr val="bg1"/>
                </a:solidFill>
              </a:rPr>
              <a:t>, US, 18 - 22 November, 2024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VMR_Ph2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Sony, Qualcomm Incorporated</a:t>
            </a:r>
            <a:endParaRPr lang="en-US" altLang="en-US" sz="2000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/>
              <a:t>S2-2411216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SA2#166: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11 CRs to TS 23.501 and TS 23.502 were agreed,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00" kern="0" dirty="0"/>
              <a:t>Aspects agreed: UE access to MWAB; network slicing for UEs served by a MWAB, Backhaul PDU Session handling for MWAB, Support of emergency service via MWAB, Authorization of MWAB (MWAB-</a:t>
            </a:r>
            <a:r>
              <a:rPr lang="en-US" altLang="de-DE" sz="1000" kern="0" dirty="0" err="1"/>
              <a:t>gNB</a:t>
            </a:r>
            <a:r>
              <a:rPr lang="en-US" altLang="de-DE" sz="1000" kern="0" dirty="0"/>
              <a:t> and MWAB-UE), Support of Additional ULI,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00" kern="0" dirty="0"/>
              <a:t>Updates to: MWAB architecture for 5GS to include </a:t>
            </a:r>
            <a:r>
              <a:rPr lang="en-US" altLang="de-DE" sz="1000" kern="0" dirty="0" err="1"/>
              <a:t>Xn</a:t>
            </a:r>
            <a:r>
              <a:rPr lang="en-US" altLang="de-DE" sz="1000" kern="0" dirty="0"/>
              <a:t>, Configuration of the MWAB-</a:t>
            </a:r>
            <a:r>
              <a:rPr lang="en-US" altLang="de-DE" sz="1000" kern="0" dirty="0" err="1"/>
              <a:t>gNB</a:t>
            </a:r>
            <a:r>
              <a:rPr lang="en-US" altLang="de-DE" sz="1000" kern="0" dirty="0"/>
              <a:t>, Impact of MWAB mobility, UE mobility,  Annex to include when all entities are within same PLMN (non-roaming)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TS 23.273: 1 CRs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Address remaining EN, interaction between the GMLCs in different PLMNs.</a:t>
            </a:r>
            <a:endParaRPr lang="en-US" altLang="zh-CN" sz="10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dirty="0"/>
              <a:t>Pending response to LS (</a:t>
            </a:r>
            <a:r>
              <a:rPr lang="en-US" altLang="de-DE" sz="1050" kern="0" dirty="0"/>
              <a:t>S2-2407345</a:t>
            </a:r>
            <a:r>
              <a:rPr lang="en-US" sz="1050" dirty="0"/>
              <a:t>) sent to RAN3 and cc RAN2, with specific questions on access control and Additional ULI format.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dirty="0"/>
              <a:t>OAM support is expected to be handled by SA5, and security to be handled by SA3</a:t>
            </a:r>
            <a:endParaRPr lang="en-US" altLang="zh-CN" sz="105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Alignment considering responses from RAN WGs on </a:t>
            </a:r>
            <a:r>
              <a:rPr lang="en-US" sz="1050" dirty="0"/>
              <a:t>LS (</a:t>
            </a:r>
            <a:r>
              <a:rPr lang="en-US" altLang="de-DE" sz="1050" kern="0" dirty="0"/>
              <a:t>S2-2407345</a:t>
            </a:r>
            <a:r>
              <a:rPr lang="en-US" sz="1050" dirty="0"/>
              <a:t>), e.g.</a:t>
            </a:r>
            <a:r>
              <a:rPr lang="en-US" sz="1050" kern="0" dirty="0"/>
              <a:t> "Additional ULI" handling, etc.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Other Alignment based on work progressed in other working groups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Maintenance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8847839"/>
              </p:ext>
            </p:extLst>
          </p:nvPr>
        </p:nvGraphicFramePr>
        <p:xfrm>
          <a:off x="303214" y="1966914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latin typeface="Arial "/>
                        </a:rPr>
                        <a:t>Agreed in SA#105 to mark 100%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after SA2#166</a:t>
            </a:r>
            <a:endParaRPr lang="en-US" kern="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SA#105: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200" kern="0" dirty="0"/>
              <a:t>15 CRs to TS 23.501, TS 23.502 and TS 23.273 were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200" kern="0" dirty="0"/>
              <a:t>Aspects agreed: NAT for BH PDU sessions; Additional ULI support; Emergency service support; QoS Handling Authorization of MWAB; UE access to MWAB; network slicing for UEs served by a MWAB; Backhaul PDU Session handling for MWAB; Impact of MWAB mobility; UE mobility served by MWAB. 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dirty="0"/>
              <a:t>Pending response to LS (</a:t>
            </a:r>
            <a:r>
              <a:rPr lang="en-US" altLang="de-DE" sz="1200" kern="0" dirty="0"/>
              <a:t>S2-2407345</a:t>
            </a:r>
            <a:r>
              <a:rPr lang="en-US" sz="1200" dirty="0"/>
              <a:t>) sent to RAN3 and cc RAN2, with specific questions on access control and Additional ULI format.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dirty="0"/>
              <a:t>OAM support is expected to be handled by SA5, and security to be handled by SA3</a:t>
            </a: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Alignment considering responses from RAN WGs on </a:t>
            </a:r>
            <a:r>
              <a:rPr lang="en-US" sz="1200" dirty="0"/>
              <a:t>LS (</a:t>
            </a:r>
            <a:r>
              <a:rPr lang="en-US" altLang="de-DE" sz="1200" kern="0" dirty="0"/>
              <a:t>S2-2407345</a:t>
            </a:r>
            <a:r>
              <a:rPr lang="en-US" sz="1200" dirty="0"/>
              <a:t>), e.g.</a:t>
            </a:r>
            <a:r>
              <a:rPr lang="en-US" sz="1200" kern="0" dirty="0"/>
              <a:t> "Additional ULI" handling, etc.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Other Alignment based on work progressed in other working groups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Maintenance work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8113738"/>
              </p:ext>
            </p:extLst>
          </p:nvPr>
        </p:nvGraphicFramePr>
        <p:xfrm>
          <a:off x="303214" y="1703145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latin typeface="Arial "/>
                        </a:rPr>
                        <a:t>Agreed in SA#105 to mark 100%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at SA#106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10727026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083092-956B-923D-90DD-EEB0103578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114661"/>
            <a:ext cx="7772400" cy="1470025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8E66D14-669D-43C6-739C-43A2A9EB65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Status report for SA2#165 and for SA#105</a:t>
            </a:r>
          </a:p>
        </p:txBody>
      </p:sp>
    </p:spTree>
    <p:extLst>
      <p:ext uri="{BB962C8B-B14F-4D97-AF65-F5344CB8AC3E}">
        <p14:creationId xmlns:p14="http://schemas.microsoft.com/office/powerpoint/2010/main" val="365573677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SA2#165: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7 CRs to TS 23.501 and TS 23.502 were agreed, 3 POSTPONED.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Aspects agreed: NAT for BH PDU sessions; Additional ULI support; Emergency service support; QoS Handling Authorization of MWAB; 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Aspects postponed: Ethernet BH PDU session support; support of slice; support of </a:t>
            </a:r>
            <a:r>
              <a:rPr lang="en-US" altLang="de-DE" sz="1100" kern="0" dirty="0" err="1"/>
              <a:t>moblity</a:t>
            </a:r>
            <a:endParaRPr lang="en-US" altLang="de-DE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Aspects unhandled: UE Access control</a:t>
            </a:r>
            <a:endParaRPr lang="en-US" altLang="de-DE" sz="10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dirty="0"/>
              <a:t>Pending response to LS (</a:t>
            </a:r>
            <a:r>
              <a:rPr lang="en-US" altLang="de-DE" sz="1050" kern="0" dirty="0"/>
              <a:t>S2-2407345</a:t>
            </a:r>
            <a:r>
              <a:rPr lang="en-US" sz="1050" dirty="0"/>
              <a:t>) sent to RAN3 and cc RAN2, with specific questions on access control and Additional ULI format.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dirty="0"/>
              <a:t>OAM support is expected to be handled by SA5, and security to be handled by SA3</a:t>
            </a:r>
            <a:endParaRPr lang="en-US" altLang="zh-CN" sz="105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100" dirty="0">
                <a:solidFill>
                  <a:prstClr val="black"/>
                </a:solidFill>
              </a:rPr>
              <a:t>None</a:t>
            </a:r>
            <a:endParaRPr 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Complete normative work based on the approved WID (</a:t>
            </a:r>
            <a:r>
              <a:rPr lang="en-US" altLang="zh-CN" sz="1050" kern="0" dirty="0"/>
              <a:t>S2-2407385</a:t>
            </a:r>
            <a:r>
              <a:rPr lang="en-US" sz="1050" kern="0" dirty="0"/>
              <a:t>) and conclusions in TR 23.700-06 (clause 8).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Address postponed and unhandled aspects, and other open issues identified by the editor notes. 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Considering responses from RAN WGs on </a:t>
            </a:r>
            <a:r>
              <a:rPr lang="en-US" sz="1050" dirty="0"/>
              <a:t>LS (</a:t>
            </a:r>
            <a:r>
              <a:rPr lang="en-US" altLang="de-DE" sz="1050" kern="0" dirty="0"/>
              <a:t>S2-2407345</a:t>
            </a:r>
            <a:r>
              <a:rPr lang="en-US" sz="1050" dirty="0"/>
              <a:t>), e.g.</a:t>
            </a:r>
            <a:r>
              <a:rPr lang="en-US" sz="1050" kern="0" dirty="0"/>
              <a:t> "Additional ULI" handling, etc.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3214" y="1966914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latin typeface="Arial "/>
                        </a:rPr>
                        <a:t>Agreed in SA#105 to mark 100%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70%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after SA2#165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14945550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b="1" dirty="0"/>
              <a:t>VMR_Ph2 status at SA#105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331789" y="2947459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SA#104: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TS 23.501: 6 CRs agreed.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General feature description, definitions, MWAB configuration, Mobility and Location services.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Deployment options are documented in a new Annex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Protocol stacks are documented in a new Annex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Two CRs(S2-2409523 and S2-2409244) were objected by one company due to the reasons stated in meeting report.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TS 23.273: 2 CRs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Specification update to support for Location Services when MWAB is involved is completed</a:t>
            </a: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200" kern="0" dirty="0"/>
              <a:t>RAN dependencies on the MWAB-</a:t>
            </a:r>
            <a:r>
              <a:rPr lang="en-US" sz="1200" kern="0" dirty="0" err="1"/>
              <a:t>gNB</a:t>
            </a:r>
            <a:r>
              <a:rPr lang="en-US" sz="1200" kern="0" dirty="0"/>
              <a:t> cell access control, and the Additional ULI format, as indicated in LS (S2-2407345). 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200" kern="0" dirty="0"/>
              <a:t>Additional mobility considerations, e.g. </a:t>
            </a:r>
            <a:r>
              <a:rPr lang="en-US" sz="1200" kern="0" dirty="0" err="1"/>
              <a:t>gNB</a:t>
            </a:r>
            <a:r>
              <a:rPr lang="en-US" sz="1200" kern="0" dirty="0"/>
              <a:t> ID change, based on potential RAN3 inputs.  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200" dirty="0"/>
              <a:t>OAM support is expected to be handled by SA5, and security to be handled by SA3.</a:t>
            </a:r>
            <a:endParaRPr lang="en-US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 </a:t>
            </a:r>
          </a:p>
          <a:p>
            <a:pPr lvl="1">
              <a:defRPr/>
            </a:pPr>
            <a:r>
              <a:rPr lang="en-US" sz="1200" kern="0" dirty="0"/>
              <a:t>Finalize the normative work based on the approved WID (</a:t>
            </a:r>
            <a:r>
              <a:rPr lang="en-US" altLang="zh-CN" sz="1200" kern="0" dirty="0"/>
              <a:t>SP-240989</a:t>
            </a:r>
            <a:r>
              <a:rPr lang="en-US" sz="1200" kern="0" dirty="0"/>
              <a:t>) and conclusions in TR 23.700-06 (clause 8), considering responses from RAN WGs.</a:t>
            </a:r>
          </a:p>
          <a:p>
            <a:pPr lvl="1">
              <a:defRPr/>
            </a:pPr>
            <a:endParaRPr lang="en-US" sz="105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B5EA94A-AA24-F7F7-0584-CD023C3FFB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5679990"/>
              </p:ext>
            </p:extLst>
          </p:nvPr>
        </p:nvGraphicFramePr>
        <p:xfrm>
          <a:off x="401639" y="1762787"/>
          <a:ext cx="8344428" cy="9848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18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928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234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0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13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60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5367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050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486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565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dirty="0"/>
                        <a:t>1040031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dirty="0"/>
                        <a:t>Vehicle Mounted Relays Phase 2	</a:t>
                      </a:r>
                      <a:endParaRPr lang="en-GB" sz="14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dirty="0"/>
                        <a:t>VMR_Ph2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dirty="0"/>
                        <a:t>10/12/2024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dirty="0"/>
                        <a:t>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SP-240989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40%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347252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FS_VMR_Ph2 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8829627"/>
              </p:ext>
            </p:extLst>
          </p:nvPr>
        </p:nvGraphicFramePr>
        <p:xfrm>
          <a:off x="422359" y="1432560"/>
          <a:ext cx="8340640" cy="355327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#160AH-e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Jan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skeleton, Scope, Assumptions, Key Issues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Feb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KIs, KI updates; New solutions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Apr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Last chance for new solutions; solution updates, initial evaluations/Start coord with RAN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9239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May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updates; evaluations; conclusions, send TR for approval; WID approval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100" b="0" dirty="0"/>
                        <a:t>SA2#164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Aug 2024</a:t>
                      </a:r>
                    </a:p>
                  </a:txBody>
                  <a:tcPr marL="68588" marR="68588" marT="34308" marB="34308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Normative work, coordination with RAN</a:t>
                      </a:r>
                    </a:p>
                  </a:txBody>
                  <a:tcPr marL="51441" marR="51441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SA2#165</a:t>
                      </a:r>
                    </a:p>
                  </a:txBody>
                  <a:tcPr marL="68588" marR="68588" marT="34308" marB="34308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Oct</a:t>
                      </a:r>
                      <a:r>
                        <a:rPr lang="en-US" sz="1100" b="0" baseline="0" dirty="0"/>
                        <a:t> 2024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Normative work, coordination with RAN</a:t>
                      </a:r>
                    </a:p>
                  </a:txBody>
                  <a:tcPr marL="51441" marR="51441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SA2#166</a:t>
                      </a:r>
                    </a:p>
                  </a:txBody>
                  <a:tcPr marL="68588" marR="68588" marT="34308" marB="34308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baseline="0" dirty="0"/>
                        <a:t>Nov</a:t>
                      </a:r>
                      <a:r>
                        <a:rPr lang="en-US" sz="1100" b="0" baseline="0" dirty="0"/>
                        <a:t> 2024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Complete Normative work, coordination with RAN</a:t>
                      </a:r>
                    </a:p>
                  </a:txBody>
                  <a:tcPr marL="51441" marR="51441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Total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5.5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3DFD8491-6D32-1A00-9FBF-308CC29DC0C1}"/>
              </a:ext>
            </a:extLst>
          </p:cNvPr>
          <p:cNvSpPr txBox="1">
            <a:spLocks/>
          </p:cNvSpPr>
          <p:nvPr/>
        </p:nvSpPr>
        <p:spPr>
          <a:xfrm>
            <a:off x="514130" y="5014493"/>
            <a:ext cx="6415088" cy="663575"/>
          </a:xfrm>
          <a:prstGeom prst="rect">
            <a:avLst/>
          </a:prstGeom>
        </p:spPr>
        <p:txBody>
          <a:bodyPr/>
          <a:lstStyle>
            <a:lvl1pPr marL="457200" indent="-4572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Char char="•"/>
            </a:pPr>
            <a:r>
              <a:rPr lang="en-US" altLang="zh-CN" sz="1500" dirty="0">
                <a:ea typeface="宋体" panose="02010600030101010101" pitchFamily="2" charset="-122"/>
              </a:rPr>
              <a:t>Total 5.5 TUs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/>
              <a:t>3 TUs for Study Phase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/>
              <a:t>2.5 TUs for Normative Work</a:t>
            </a:r>
          </a:p>
        </p:txBody>
      </p:sp>
    </p:spTree>
    <p:extLst>
      <p:ext uri="{BB962C8B-B14F-4D97-AF65-F5344CB8AC3E}">
        <p14:creationId xmlns:p14="http://schemas.microsoft.com/office/powerpoint/2010/main" val="30227636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09cef1fd-e61b-4dbf-b745-21988b13f978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dcc30912-d230-4cc2-b11f-bb5ca2a6b6f5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  <clbl:label id="{66c65d8a-9158-4521-a2d8-664963db48e4}" enabled="0" method="" siteId="{66c65d8a-9158-4521-a2d8-664963db48e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52886</TotalTime>
  <Words>1129</Words>
  <Application>Microsoft Office PowerPoint</Application>
  <PresentationFormat>On-screen Show (4:3)</PresentationFormat>
  <Paragraphs>194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宋体</vt:lpstr>
      <vt:lpstr>Arial</vt:lpstr>
      <vt:lpstr>Arial </vt:lpstr>
      <vt:lpstr>Calibri</vt:lpstr>
      <vt:lpstr>Times New Roman</vt:lpstr>
      <vt:lpstr>Office Theme</vt:lpstr>
      <vt:lpstr>VMR_Ph2 Status Report</vt:lpstr>
      <vt:lpstr>PowerPoint Presentation</vt:lpstr>
      <vt:lpstr>PowerPoint Presentation</vt:lpstr>
      <vt:lpstr>Annex</vt:lpstr>
      <vt:lpstr>PowerPoint Presentation</vt:lpstr>
      <vt:lpstr>VMR_Ph2 status at SA#105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Lars</cp:lastModifiedBy>
  <cp:revision>1898</cp:revision>
  <dcterms:created xsi:type="dcterms:W3CDTF">2008-08-30T09:32:10Z</dcterms:created>
  <dcterms:modified xsi:type="dcterms:W3CDTF">2024-11-27T11:47:18Z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