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2"/>
  </p:sldMasterIdLst>
  <p:notesMasterIdLst>
    <p:notesMasterId r:id="rId5"/>
  </p:notesMasterIdLst>
  <p:handoutMasterIdLst>
    <p:handoutMasterId r:id="rId6"/>
  </p:handoutMasterIdLst>
  <p:sldIdLst>
    <p:sldId id="303" r:id="rId3"/>
    <p:sldId id="822" r:id="rId4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521415D9-36F7-43E2-AB2F-B90AF26B5E84}">
      <p14:sectionLst xmlns:p14="http://schemas.microsoft.com/office/powerpoint/2010/main">
        <p14:section name="默认节" id="{00A2E23D-B4AD-4CE3-A23D-4DFA4C5AFD82}">
          <p14:sldIdLst>
            <p14:sldId id="303"/>
            <p14:sldId id="82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58">
          <p15:clr>
            <a:srgbClr val="A4A3A4"/>
          </p15:clr>
        </p15:guide>
        <p15:guide id="2" pos="288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4">
          <p15:clr>
            <a:srgbClr val="A4A3A4"/>
          </p15:clr>
        </p15:guide>
        <p15:guide id="2" pos="2147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  <p:cmAuthor id="2" name="Huawei" initials="HW" lastIdx="3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00"/>
    <a:srgbClr val="0000FF"/>
    <a:srgbClr val="FF3300"/>
    <a:srgbClr val="62A14D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FD4443E-F989-4FC4-A0C8-D5A2AF1F390B}" styleName="深色样式 1 - 强调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15" d="100"/>
          <a:sy n="115" d="100"/>
        </p:scale>
        <p:origin x="1788" y="108"/>
      </p:cViewPr>
      <p:guideLst>
        <p:guide orient="horz" pos="2158"/>
        <p:guide pos="288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150" d="100"/>
          <a:sy n="150" d="100"/>
        </p:scale>
        <p:origin x="1349" y="-2606"/>
      </p:cViewPr>
      <p:guideLst>
        <p:guide orient="horz" pos="3124"/>
        <p:guide pos="214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t>11/27/2024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t>11/27/2024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2</a:t>
            </a:fld>
            <a:endParaRPr lang="en-GB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de-DE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</a:t>
            </a:r>
            <a:r>
              <a:rPr lang="de-DE" altLang="ko-KR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Meeting #166</a:t>
            </a:r>
          </a:p>
          <a:p>
            <a:pPr eaLnBrk="1" hangingPunct="1">
              <a:defRPr/>
            </a:pPr>
            <a:r>
              <a:rPr lang="en-US" altLang="zh-CN" sz="1200" b="1" dirty="0">
                <a:effectLst/>
                <a:sym typeface="+mn-ea"/>
              </a:rPr>
              <a:t>18th – 22nd November, 2024, Orlando, US</a:t>
            </a:r>
            <a:endParaRPr lang="fr-FR" altLang="zh-CN" sz="1200" b="1" dirty="0">
              <a:effectLst/>
              <a:sym typeface="+mn-ea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732867" y="324480"/>
            <a:ext cx="266071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S2-2412974</a:t>
            </a:r>
            <a:endParaRPr lang="en-GB" altLang="en-US" sz="1050" b="1" kern="1200" dirty="0">
              <a:solidFill>
                <a:srgbClr val="0000FF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de-DE" sz="1200" b="1" dirty="0">
                <a:sym typeface="+mn-ea"/>
              </a:rPr>
              <a:t>3GPP TSG SA WG2</a:t>
            </a:r>
            <a:r>
              <a:rPr lang="de-DE" altLang="ko-KR" sz="1200" b="1" dirty="0">
                <a:sym typeface="+mn-ea"/>
              </a:rPr>
              <a:t> Meeting #163</a:t>
            </a:r>
            <a:endParaRPr lang="de-DE" altLang="ko-KR" sz="12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US" altLang="zh-CN" sz="1200" b="1" dirty="0" err="1">
                <a:effectLst/>
                <a:sym typeface="+mn-ea"/>
              </a:rPr>
              <a:t>Jeju</a:t>
            </a:r>
            <a:r>
              <a:rPr lang="en-US" altLang="zh-CN" sz="1200" b="1" dirty="0">
                <a:effectLst/>
                <a:sym typeface="+mn-ea"/>
              </a:rPr>
              <a:t> island, Korea, May 27 to May 31, 2024</a:t>
            </a: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732867" y="324480"/>
            <a:ext cx="2660710" cy="548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S2-2211241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050" b="1" kern="12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</a:t>
            </a:r>
            <a:r>
              <a:rPr lang="en-US" altLang="zh-CN" sz="1050" b="1" kern="1200" baseline="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was S2-220xxxx</a:t>
            </a:r>
            <a:r>
              <a:rPr lang="en-US" altLang="zh-CN" sz="1050" b="1" kern="12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</a:t>
            </a:r>
            <a:endParaRPr lang="en-GB" altLang="en-US" sz="1050" b="1" kern="1200" dirty="0">
              <a:solidFill>
                <a:srgbClr val="0000FF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3"/>
          <p:cNvSpPr txBox="1"/>
          <p:nvPr userDrawn="1"/>
        </p:nvSpPr>
        <p:spPr>
          <a:xfrm>
            <a:off x="590550" y="6437313"/>
            <a:ext cx="5473170" cy="242887"/>
          </a:xfrm>
          <a:prstGeom prst="rect">
            <a:avLst/>
          </a:prstGeom>
          <a:noFill/>
        </p:spPr>
        <p:txBody>
          <a:bodyPr anchor="ctr">
            <a:noAutofit/>
          </a:bodyPr>
          <a:lstStyle/>
          <a:p>
            <a:r>
              <a:rPr lang="en-US" altLang="de-DE" sz="1200" dirty="0">
                <a:solidFill>
                  <a:schemeClr val="bg1"/>
                </a:solidFill>
                <a:latin typeface="+mn-lt"/>
              </a:rPr>
              <a:t>SA WG2 Meeting #166, 18th – 22nd November, 2024, Orlando, US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3"/>
          <p:cNvSpPr txBox="1"/>
          <p:nvPr userDrawn="1"/>
        </p:nvSpPr>
        <p:spPr>
          <a:xfrm>
            <a:off x="590550" y="6437313"/>
            <a:ext cx="5473170" cy="242887"/>
          </a:xfrm>
          <a:prstGeom prst="rect">
            <a:avLst/>
          </a:prstGeom>
          <a:noFill/>
        </p:spPr>
        <p:txBody>
          <a:bodyPr anchor="ctr">
            <a:noAutofit/>
          </a:bodyPr>
          <a:lstStyle/>
          <a:p>
            <a:r>
              <a:rPr lang="en-GB" altLang="de-DE" sz="1200" dirty="0">
                <a:solidFill>
                  <a:schemeClr val="bg1"/>
                </a:solidFill>
                <a:latin typeface="+mn-lt"/>
                <a:sym typeface="+mn-ea"/>
              </a:rPr>
              <a:t>SA WG2 Meeting #166</a:t>
            </a:r>
            <a:r>
              <a:rPr lang="en-US" altLang="de-DE" sz="1200" dirty="0">
                <a:solidFill>
                  <a:schemeClr val="bg1"/>
                </a:solidFill>
                <a:latin typeface="+mn-lt"/>
                <a:sym typeface="+mn-ea"/>
              </a:rPr>
              <a:t>,</a:t>
            </a:r>
            <a:r>
              <a:rPr lang="en-US" altLang="de-DE" sz="1200" baseline="0" dirty="0">
                <a:solidFill>
                  <a:schemeClr val="bg1"/>
                </a:solidFill>
                <a:latin typeface="+mn-lt"/>
                <a:sym typeface="+mn-ea"/>
              </a:rPr>
              <a:t> </a:t>
            </a:r>
            <a:r>
              <a:rPr lang="en-US" sz="1200" dirty="0">
                <a:solidFill>
                  <a:schemeClr val="bg1"/>
                </a:solidFill>
                <a:latin typeface="+mn-lt"/>
                <a:sym typeface="+mn-ea"/>
              </a:rPr>
              <a:t>18th – 22nd November, 2024, Orlando, US</a:t>
            </a:r>
            <a:endParaRPr lang="en-US" sz="1200" kern="1200" baseline="0" dirty="0">
              <a:solidFill>
                <a:schemeClr val="bg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61540" y="2079040"/>
            <a:ext cx="6960206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zh-CN" sz="3600" b="1" dirty="0"/>
              <a:t>WI Status Report for TEI19_</a:t>
            </a:r>
            <a:r>
              <a:rPr lang="en-US" altLang="zh-CN" sz="3600" b="1" dirty="0"/>
              <a:t>QME</a:t>
            </a:r>
            <a:endParaRPr lang="en-GB" altLang="zh-CN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GB" altLang="zh-CN" sz="1800" b="1" dirty="0">
                <a:latin typeface="Arial" panose="020B0604020202020204" pitchFamily="34" charset="0"/>
              </a:rPr>
              <a:t>Aihua Li (China Mobile)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8"/>
          <p:cNvGraphicFramePr/>
          <p:nvPr>
            <p:extLst>
              <p:ext uri="{D42A27DB-BD31-4B8C-83A1-F6EECF244321}">
                <p14:modId xmlns:p14="http://schemas.microsoft.com/office/powerpoint/2010/main" val="2039357326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77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dirty="0"/>
                        <a:t>TEI19_</a:t>
                      </a:r>
                      <a:r>
                        <a:rPr lang="en-US" altLang="zh-CN" sz="1400" b="1" dirty="0"/>
                        <a:t>QME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altLang="zh-CN" sz="1400" b="1" dirty="0">
                          <a:solidFill>
                            <a:schemeClr val="bg1"/>
                          </a:solidFill>
                          <a:effectLst/>
                          <a:sym typeface="+mn-ea"/>
                        </a:rPr>
                        <a:t>5GS enhancement on </a:t>
                      </a:r>
                      <a:r>
                        <a:rPr lang="en-GB" altLang="zh-CN" sz="1400" b="1" dirty="0" err="1">
                          <a:solidFill>
                            <a:schemeClr val="bg1"/>
                          </a:solidFill>
                          <a:effectLst/>
                          <a:sym typeface="+mn-ea"/>
                        </a:rPr>
                        <a:t>QoS</a:t>
                      </a:r>
                      <a:r>
                        <a:rPr lang="en-GB" altLang="zh-CN" sz="1400" b="1" dirty="0">
                          <a:solidFill>
                            <a:schemeClr val="bg1"/>
                          </a:solidFill>
                          <a:effectLst/>
                          <a:sym typeface="+mn-ea"/>
                        </a:rPr>
                        <a:t> monitoring enhancement </a:t>
                      </a:r>
                      <a:endParaRPr lang="en-US" altLang="en-GB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  <a:sym typeface="+mn-ea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b="1" dirty="0">
                          <a:solidFill>
                            <a:srgbClr val="7030A0"/>
                          </a:solidFill>
                          <a:sym typeface="+mn-ea"/>
                        </a:rPr>
                        <a:t>100% -&gt; 100%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  <a:sym typeface="+mn-ea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SP-240489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Title 5"/>
          <p:cNvSpPr>
            <a:spLocks noGrp="1"/>
          </p:cNvSpPr>
          <p:nvPr>
            <p:ph type="title"/>
          </p:nvPr>
        </p:nvSpPr>
        <p:spPr>
          <a:xfrm>
            <a:off x="93927" y="83891"/>
            <a:ext cx="7567262" cy="1143000"/>
          </a:xfrm>
        </p:spPr>
        <p:txBody>
          <a:bodyPr/>
          <a:lstStyle/>
          <a:p>
            <a:pPr algn="l"/>
            <a:r>
              <a:rPr lang="en-GB" altLang="zh-CN" b="1" dirty="0"/>
              <a:t>TEI19_</a:t>
            </a:r>
            <a:r>
              <a:rPr lang="en-US" altLang="zh-CN" b="1" dirty="0"/>
              <a:t>QME</a:t>
            </a:r>
            <a:r>
              <a:rPr lang="en-US" altLang="de-DE" b="1" dirty="0"/>
              <a:t> status after SA2#164 </a:t>
            </a:r>
          </a:p>
        </p:txBody>
      </p:sp>
      <p:sp>
        <p:nvSpPr>
          <p:cNvPr id="3" name="Content Placeholder 7"/>
          <p:cNvSpPr>
            <a:spLocks noGrp="1"/>
          </p:cNvSpPr>
          <p:nvPr/>
        </p:nvSpPr>
        <p:spPr>
          <a:xfrm>
            <a:off x="179705" y="2462530"/>
            <a:ext cx="8809990" cy="388556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chemeClr val="tx1"/>
                </a:solidFill>
              </a:rPr>
              <a:t>General</a:t>
            </a:r>
            <a:r>
              <a:rPr lang="de-DE" altLang="de-DE" sz="1200" dirty="0">
                <a:solidFill>
                  <a:schemeClr val="tx1"/>
                </a:solidFill>
                <a:sym typeface="+mn-ea"/>
              </a:rPr>
              <a:t> </a:t>
            </a:r>
            <a:endParaRPr lang="de-DE" altLang="de-DE" sz="1200" dirty="0">
              <a:solidFill>
                <a:schemeClr val="tx1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1</a:t>
            </a:r>
            <a:r>
              <a:rPr lang="en-US" altLang="de-DE" sz="1200" dirty="0">
                <a:solidFill>
                  <a:schemeClr val="tx1"/>
                </a:solidFill>
              </a:rPr>
              <a:t> </a:t>
            </a:r>
            <a:r>
              <a:rPr lang="en-US" altLang="de-DE" sz="1200" dirty="0">
                <a:solidFill>
                  <a:schemeClr val="tx1"/>
                </a:solidFill>
                <a:sym typeface="+mn-ea"/>
              </a:rPr>
              <a:t>CR </a:t>
            </a:r>
            <a:r>
              <a:rPr lang="en-US" altLang="zh-CN" sz="1200" dirty="0">
                <a:sym typeface="+mn-ea"/>
              </a:rPr>
              <a:t>is</a:t>
            </a:r>
            <a:r>
              <a:rPr lang="en-US" altLang="de-DE" sz="1200" dirty="0">
                <a:solidFill>
                  <a:schemeClr val="tx1"/>
                </a:solidFill>
                <a:sym typeface="+mn-ea"/>
              </a:rPr>
              <a:t> </a:t>
            </a:r>
            <a:r>
              <a:rPr lang="en-US" altLang="zh-CN" sz="1200" dirty="0">
                <a:solidFill>
                  <a:schemeClr val="tx1"/>
                </a:solidFill>
                <a:sym typeface="+mn-ea"/>
              </a:rPr>
              <a:t>approved</a:t>
            </a:r>
            <a:r>
              <a:rPr lang="en-US" altLang="de-DE" sz="1200" dirty="0">
                <a:solidFill>
                  <a:schemeClr val="tx1"/>
                </a:solidFill>
                <a:sym typeface="+mn-ea"/>
              </a:rPr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cs typeface="+mn-cs"/>
                <a:sym typeface="+mn-ea"/>
              </a:rPr>
              <a:t>Normative work </a:t>
            </a:r>
            <a:r>
              <a:rPr lang="en-US" altLang="de-DE" sz="1200" dirty="0">
                <a:sym typeface="+mn-ea"/>
              </a:rPr>
              <a:t>is </a:t>
            </a:r>
            <a:r>
              <a:rPr lang="en-US" altLang="zh-CN" sz="1200" dirty="0">
                <a:cs typeface="+mn-cs"/>
                <a:sym typeface="+mn-ea"/>
              </a:rPr>
              <a:t>completed</a:t>
            </a:r>
            <a:r>
              <a:rPr lang="en-US" sz="1200" dirty="0">
                <a:cs typeface="+mn-cs"/>
                <a:sym typeface="+mn-ea"/>
              </a:rPr>
              <a:t>.</a:t>
            </a:r>
            <a:endParaRPr lang="en-US" altLang="de-DE" sz="1200" dirty="0">
              <a:solidFill>
                <a:schemeClr val="tx1"/>
              </a:solidFill>
              <a:sym typeface="+mn-ea"/>
            </a:endParaRPr>
          </a:p>
        </p:txBody>
      </p:sp>
      <p:sp>
        <p:nvSpPr>
          <p:cNvPr id="6" name="Content Placeholder 7"/>
          <p:cNvSpPr>
            <a:spLocks noGrp="1"/>
          </p:cNvSpPr>
          <p:nvPr>
            <p:ph sz="half" idx="2"/>
          </p:nvPr>
        </p:nvSpPr>
        <p:spPr>
          <a:xfrm>
            <a:off x="179388" y="3303116"/>
            <a:ext cx="8744585" cy="2718744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>
                <a:sym typeface="+mn-ea"/>
              </a:rPr>
              <a:t>RAN impacts and dependencies</a:t>
            </a:r>
            <a:r>
              <a:rPr lang="en-US" sz="1600" dirty="0">
                <a:sym typeface="+mn-ea"/>
              </a:rPr>
              <a:t>:</a:t>
            </a:r>
            <a:endParaRPr lang="de-DE" sz="1600" dirty="0"/>
          </a:p>
          <a:p>
            <a:pPr lvl="1" algn="l">
              <a:spcBef>
                <a:spcPts val="0"/>
              </a:spcBef>
              <a:spcAft>
                <a:spcPts val="200"/>
              </a:spcAft>
              <a:buSzTx/>
            </a:pPr>
            <a:r>
              <a:rPr lang="en-US" altLang="zh-CN" sz="1200" dirty="0">
                <a:cs typeface="+mn-ea"/>
                <a:sym typeface="+mn-ea"/>
              </a:rPr>
              <a:t>No RAN impact. </a:t>
            </a:r>
          </a:p>
          <a:p>
            <a:pPr lvl="1" algn="l">
              <a:spcBef>
                <a:spcPts val="0"/>
              </a:spcBef>
              <a:spcAft>
                <a:spcPts val="200"/>
              </a:spcAft>
              <a:buSzTx/>
            </a:pPr>
            <a:endParaRPr lang="en-US" altLang="zh-CN" sz="1200" dirty="0">
              <a:cs typeface="+mn-ea"/>
            </a:endParaRP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>
                <a:sym typeface="+mn-ea"/>
              </a:rPr>
              <a:t>Contentious Issue</a:t>
            </a:r>
            <a:r>
              <a:rPr lang="de-DE" sz="1600" dirty="0">
                <a:sym typeface="+mn-ea"/>
              </a:rPr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200" dirty="0">
                <a:solidFill>
                  <a:schemeClr val="tx1"/>
                </a:solidFill>
                <a:cs typeface="+mn-ea"/>
              </a:rPr>
              <a:t>No contentious Issue.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6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>
                <a:sym typeface="+mn-ea"/>
              </a:rPr>
              <a:t>Focus for the Next Meeting (SA2</a:t>
            </a:r>
            <a:r>
              <a:rPr sz="1600" b="1" dirty="0">
                <a:sym typeface="+mn-ea"/>
              </a:rPr>
              <a:t> #1</a:t>
            </a:r>
            <a:r>
              <a:rPr lang="en-US" sz="1600" b="1" dirty="0">
                <a:sym typeface="+mn-ea"/>
              </a:rPr>
              <a:t>65</a:t>
            </a:r>
            <a:r>
              <a:rPr sz="1600" b="1" dirty="0">
                <a:sym typeface="+mn-ea"/>
              </a:rPr>
              <a:t> meeting</a:t>
            </a:r>
            <a:r>
              <a:rPr lang="de-DE" sz="1600" b="1" dirty="0">
                <a:sym typeface="+mn-ea"/>
              </a:rPr>
              <a:t>)</a:t>
            </a:r>
            <a:r>
              <a:rPr lang="de-DE" sz="1600" dirty="0">
                <a:sym typeface="+mn-ea"/>
              </a:rPr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200" dirty="0">
                <a:sym typeface="+mn-ea"/>
              </a:rPr>
              <a:t>None</a:t>
            </a:r>
            <a:r>
              <a:rPr lang="en-US" altLang="zh-CN" sz="1200" dirty="0">
                <a:cs typeface="+mn-ea"/>
              </a:rPr>
              <a:t>. </a:t>
            </a:r>
          </a:p>
          <a:p>
            <a:pPr marL="457200" lvl="1" indent="0">
              <a:spcBef>
                <a:spcPts val="0"/>
              </a:spcBef>
              <a:spcAft>
                <a:spcPts val="200"/>
              </a:spcAft>
              <a:buNone/>
            </a:pPr>
            <a:endParaRPr lang="en-US" altLang="zh-CN" sz="1200" dirty="0">
              <a:cs typeface="+mn-ea"/>
            </a:endParaRPr>
          </a:p>
          <a:p>
            <a:pPr marL="457200" lvl="2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r>
              <a:rPr lang="en-US" altLang="zh-CN" sz="1600" b="1" dirty="0"/>
              <a:t>Risk:</a:t>
            </a:r>
          </a:p>
          <a:p>
            <a:pPr lvl="1">
              <a:spcBef>
                <a:spcPts val="300"/>
              </a:spcBef>
              <a:defRPr/>
            </a:pPr>
            <a:r>
              <a:rPr lang="en-US" altLang="de-DE" sz="1200" dirty="0">
                <a:sym typeface="+mn-ea"/>
              </a:rPr>
              <a:t>None</a:t>
            </a:r>
            <a:r>
              <a:rPr lang="en-US" altLang="zh-CN" sz="1200" dirty="0"/>
              <a:t>.</a:t>
            </a: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94</Words>
  <Application>Microsoft Office PowerPoint</Application>
  <PresentationFormat>On-screen Show (4:3)</PresentationFormat>
  <Paragraphs>29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Times New Roman</vt:lpstr>
      <vt:lpstr>Office Theme</vt:lpstr>
      <vt:lpstr>1_Office Theme</vt:lpstr>
      <vt:lpstr>WI Status Report for TEI19_QME</vt:lpstr>
      <vt:lpstr>TEI19_QME status after SA2#164 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S2-2411600</cp:lastModifiedBy>
  <cp:revision>1987</cp:revision>
  <dcterms:created xsi:type="dcterms:W3CDTF">2008-08-30T09:32:00Z</dcterms:created>
  <dcterms:modified xsi:type="dcterms:W3CDTF">2024-11-27T13:16:11Z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2020-02-07 13:13:00Z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(3)ws57Bm1rCc6j05frPFZj2k+UdaJr/mLRGa91jUg95hCFC5MHZrTCbhpjh+7JOZV0AL4dCVSX
XNd+zi5TYToqrnxXShEScIm+xnRF4HAZvxzEuAz1IBv3eYDnkIB717QEn9vFzsJhScxDgnw3
2Vm85Xl1ImFdj1ZQiPIxIG6/J0zXR60j8K/QqeDe8XWld3CDMwo0rrshy/NFuTPcbtVkBYE1
KttJGUegjsPAunbSxi</vt:lpwstr>
  </property>
  <property fmtid="{D5CDD505-2E9C-101B-9397-08002B2CF9AE}" pid="9" name="_2015_ms_pID_7253431">
    <vt:lpwstr>/5X0K2KFmFypLdiH15dWQmToOmnM3hQ+TTnVYMHtefwUO3P6uxqNZ1
XkyH67lxn9wUjU+tED5wRE8nelMcduCnpV8YMrwxdt43xlje8ZgAerpfGGdSZnnR8aLkSy0d
2C3YIQh6vqUy46HHfSpmrBtWfvPAvKTsg56roiqsRLVsVVYiUKcb9kEOzGb76SmPmQa4bXMq
gzvfrAmevLteqIaJXZdiA2QxTcg45ANQtEY8</vt:lpwstr>
  </property>
  <property fmtid="{D5CDD505-2E9C-101B-9397-08002B2CF9AE}" pid="10" name="_2015_ms_pID_7253432">
    <vt:lpwstr>2Q==</vt:lpwstr>
  </property>
  <property fmtid="{D5CDD505-2E9C-101B-9397-08002B2CF9AE}" pid="11" name="ContentTypeId">
    <vt:lpwstr>0x01010000A41F864BF9E047AC9D98AA3A92DCA2</vt:lpwstr>
  </property>
  <property fmtid="{D5CDD505-2E9C-101B-9397-08002B2CF9AE}" pid="12" name="ICV">
    <vt:lpwstr>E85B9324F64D493C8935AAABB946DBB0</vt:lpwstr>
  </property>
  <property fmtid="{D5CDD505-2E9C-101B-9397-08002B2CF9AE}" pid="13" name="KSOProductBuildVer">
    <vt:lpwstr>2052-11.8.2.10912</vt:lpwstr>
  </property>
  <property fmtid="{D5CDD505-2E9C-101B-9397-08002B2CF9AE}" pid="14" name="_readonly">
    <vt:lpwstr/>
  </property>
  <property fmtid="{D5CDD505-2E9C-101B-9397-08002B2CF9AE}" pid="15" name="_change">
    <vt:lpwstr/>
  </property>
  <property fmtid="{D5CDD505-2E9C-101B-9397-08002B2CF9AE}" pid="16" name="_full-control">
    <vt:lpwstr/>
  </property>
  <property fmtid="{D5CDD505-2E9C-101B-9397-08002B2CF9AE}" pid="17" name="sflag">
    <vt:lpwstr>1645404766</vt:lpwstr>
  </property>
</Properties>
</file>