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4"/>
  </p:notesMasterIdLst>
  <p:handoutMasterIdLst>
    <p:handoutMasterId r:id="rId15"/>
  </p:handoutMasterIdLst>
  <p:sldIdLst>
    <p:sldId id="303" r:id="rId5"/>
    <p:sldId id="976" r:id="rId6"/>
    <p:sldId id="971" r:id="rId7"/>
    <p:sldId id="909" r:id="rId8"/>
    <p:sldId id="972" r:id="rId9"/>
    <p:sldId id="974" r:id="rId10"/>
    <p:sldId id="910" r:id="rId11"/>
    <p:sldId id="973" r:id="rId12"/>
    <p:sldId id="975" r:id="rId13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90" d="100"/>
          <a:sy n="90" d="100"/>
        </p:scale>
        <p:origin x="1035" y="6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3798" y="10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11/28/2024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15201BC-3CE3-92FE-CC3E-A4D870B5E37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A6DC3DC-E149-6FE0-E596-4DC0990DBBD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44005590-6FBC-E4BE-C6EB-F495BABBD8C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orient="horz" pos="3127" userDrawn="1">
          <p15:clr>
            <a:srgbClr val="F26B43"/>
          </p15:clr>
        </p15:guide>
        <p15:guide id="2" pos="2141" userDrawn="1">
          <p15:clr>
            <a:srgbClr val="F26B43"/>
          </p15:clr>
        </p15:guide>
      </p15:sldGuideLst>
    </p:ext>
  </p:extLst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51275" y="9431338"/>
            <a:ext cx="2946400" cy="49688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prstGeom prst="rect">
            <a:avLst/>
          </a:prstGeo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#166</a:t>
            </a:r>
          </a:p>
          <a:p>
            <a:r>
              <a:rPr lang="en-US" altLang="zh-CN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Nov. 18</a:t>
            </a:r>
            <a:r>
              <a:rPr lang="en-US" altLang="zh-CN" sz="1200" b="1" kern="1200" baseline="300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th</a:t>
            </a:r>
            <a:r>
              <a:rPr lang="en-US" altLang="zh-CN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– 22</a:t>
            </a:r>
            <a:r>
              <a:rPr lang="en-US" altLang="zh-CN" sz="1200" b="1" kern="1200" baseline="300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nd</a:t>
            </a:r>
            <a:r>
              <a:rPr lang="en-US" altLang="zh-CN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, Orlando</a:t>
            </a:r>
            <a:r>
              <a:rPr 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, USA 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854634" y="334106"/>
            <a:ext cx="233587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S2-2412962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037FF7CD-C2EB-4C86-9F7B-AB65545357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870" y="1210806"/>
            <a:ext cx="6827838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AAA5B1F-6AF8-60EE-A2FC-75FF59993DF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FBCA2D-CEF8-F3F4-BA38-A4F4D265C20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D33B501-03BA-7802-AB32-D26EE9AA41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sz="3600" b="1" dirty="0"/>
              <a:t>Rel-19 FS_eEDGE_5GC_Ph3/ eEDGE_5GC_Ph3</a:t>
            </a:r>
            <a:r>
              <a:rPr lang="en-US" altLang="de-DE" sz="3600" b="1" dirty="0"/>
              <a:t> 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>
                <a:latin typeface="Arial" panose="020B0604020202020204" pitchFamily="34" charset="0"/>
              </a:rPr>
              <a:t>Intel, OPPO (Rapporteurs)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288181" y="2915728"/>
            <a:ext cx="8666038" cy="342468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since SA#105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eEDGE_5GC_Ph3: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96 papers were received, 30 CRs were approved.</a:t>
            </a: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sz="1600" b="1" kern="0" dirty="0">
                <a:cs typeface="+mn-cs"/>
              </a:rPr>
              <a:t>Impacts and dependencies on other WGs:</a:t>
            </a:r>
            <a:endParaRPr lang="de-DE" sz="1600" b="1" kern="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None.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en-US" altLang="zh-CN" sz="1600" b="1" kern="0" dirty="0"/>
              <a:t>Controversial</a:t>
            </a:r>
            <a:r>
              <a:rPr lang="de-DE" sz="1600" b="1" kern="0" dirty="0"/>
              <a:t> issues: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zh-CN" sz="1400" kern="0" dirty="0"/>
              <a:t>KI#1: AF traffic influence information usage at I-SMF.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Resolve the remaining ENs via CAT-F CRs and process other CAT-F CRs.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5521570-2D09-44C4-38E7-52AB00909C3F}"/>
              </a:ext>
            </a:extLst>
          </p:cNvPr>
          <p:cNvSpPr txBox="1">
            <a:spLocks/>
          </p:cNvSpPr>
          <p:nvPr/>
        </p:nvSpPr>
        <p:spPr bwMode="auto">
          <a:xfrm>
            <a:off x="146649" y="180002"/>
            <a:ext cx="7789653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de-DE" sz="2800" b="1" kern="0" dirty="0"/>
              <a:t>FS_eEDGE_5GC_Ph3/ eEDGE_5GC_Ph3 status report to SA#106</a:t>
            </a:r>
            <a:endParaRPr lang="en-US" sz="2800" kern="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ACF9AE7B-6F5E-EEC0-D00D-A15D899972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5373846"/>
              </p:ext>
            </p:extLst>
          </p:nvPr>
        </p:nvGraphicFramePr>
        <p:xfrm>
          <a:off x="238980" y="1240247"/>
          <a:ext cx="8666040" cy="14761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4221666777"/>
                    </a:ext>
                  </a:extLst>
                </a:gridCol>
                <a:gridCol w="2838256">
                  <a:extLst>
                    <a:ext uri="{9D8B030D-6E8A-4147-A177-3AD203B41FA5}">
                      <a16:colId xmlns:a16="http://schemas.microsoft.com/office/drawing/2014/main" val="1285785252"/>
                    </a:ext>
                  </a:extLst>
                </a:gridCol>
                <a:gridCol w="871267">
                  <a:extLst>
                    <a:ext uri="{9D8B030D-6E8A-4147-A177-3AD203B41FA5}">
                      <a16:colId xmlns:a16="http://schemas.microsoft.com/office/drawing/2014/main" val="2665398135"/>
                    </a:ext>
                  </a:extLst>
                </a:gridCol>
                <a:gridCol w="681487">
                  <a:extLst>
                    <a:ext uri="{9D8B030D-6E8A-4147-A177-3AD203B41FA5}">
                      <a16:colId xmlns:a16="http://schemas.microsoft.com/office/drawing/2014/main" val="408233181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162573901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3570849066"/>
                    </a:ext>
                  </a:extLst>
                </a:gridCol>
                <a:gridCol w="808324">
                  <a:extLst>
                    <a:ext uri="{9D8B030D-6E8A-4147-A177-3AD203B41FA5}">
                      <a16:colId xmlns:a16="http://schemas.microsoft.com/office/drawing/2014/main" val="4160104015"/>
                    </a:ext>
                  </a:extLst>
                </a:gridCol>
                <a:gridCol w="977345">
                  <a:extLst>
                    <a:ext uri="{9D8B030D-6E8A-4147-A177-3AD203B41FA5}">
                      <a16:colId xmlns:a16="http://schemas.microsoft.com/office/drawing/2014/main" val="2671356548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0134936"/>
                  </a:ext>
                </a:extLst>
              </a:tr>
              <a:tr h="373494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1020004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SP-231796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9989924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1040036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70%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97%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SP-240996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94745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98785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288181" y="2915728"/>
            <a:ext cx="8666038" cy="342468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at SA2#166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eEDGE_5GC_Ph3: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49 papers were received, 17 CRs were approved.</a:t>
            </a: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sz="1600" b="1" kern="0" dirty="0">
                <a:cs typeface="+mn-cs"/>
              </a:rPr>
              <a:t>Impacts and dependencies on other WGs:</a:t>
            </a:r>
            <a:endParaRPr lang="de-DE" sz="1600" b="1" kern="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None.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en-US" altLang="zh-CN" sz="1600" b="1" kern="0" dirty="0"/>
              <a:t>Controversial</a:t>
            </a:r>
            <a:r>
              <a:rPr lang="de-DE" sz="1600" b="1" kern="0" dirty="0"/>
              <a:t> issues: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zh-CN" sz="1400" kern="0" dirty="0"/>
              <a:t>KI#1: AF traffic influence information usage at I-SMF.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Resolve the remaining ENs via CAT-F CRs and process other CAT-F CRs.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5521570-2D09-44C4-38E7-52AB00909C3F}"/>
              </a:ext>
            </a:extLst>
          </p:cNvPr>
          <p:cNvSpPr txBox="1">
            <a:spLocks/>
          </p:cNvSpPr>
          <p:nvPr/>
        </p:nvSpPr>
        <p:spPr bwMode="auto">
          <a:xfrm>
            <a:off x="146649" y="180002"/>
            <a:ext cx="7789653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de-DE" sz="2800" b="1" kern="0" dirty="0"/>
              <a:t>FS_eEDGE_5GC_Ph3/ eEDGE_5GC_Ph3 status report for SA2#166</a:t>
            </a:r>
            <a:endParaRPr lang="en-US" sz="2800" kern="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ACF9AE7B-6F5E-EEC0-D00D-A15D899972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3531019"/>
              </p:ext>
            </p:extLst>
          </p:nvPr>
        </p:nvGraphicFramePr>
        <p:xfrm>
          <a:off x="238980" y="1240247"/>
          <a:ext cx="8666040" cy="14761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4221666777"/>
                    </a:ext>
                  </a:extLst>
                </a:gridCol>
                <a:gridCol w="2838256">
                  <a:extLst>
                    <a:ext uri="{9D8B030D-6E8A-4147-A177-3AD203B41FA5}">
                      <a16:colId xmlns:a16="http://schemas.microsoft.com/office/drawing/2014/main" val="1285785252"/>
                    </a:ext>
                  </a:extLst>
                </a:gridCol>
                <a:gridCol w="871267">
                  <a:extLst>
                    <a:ext uri="{9D8B030D-6E8A-4147-A177-3AD203B41FA5}">
                      <a16:colId xmlns:a16="http://schemas.microsoft.com/office/drawing/2014/main" val="2665398135"/>
                    </a:ext>
                  </a:extLst>
                </a:gridCol>
                <a:gridCol w="681487">
                  <a:extLst>
                    <a:ext uri="{9D8B030D-6E8A-4147-A177-3AD203B41FA5}">
                      <a16:colId xmlns:a16="http://schemas.microsoft.com/office/drawing/2014/main" val="408233181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162573901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3570849066"/>
                    </a:ext>
                  </a:extLst>
                </a:gridCol>
                <a:gridCol w="808324">
                  <a:extLst>
                    <a:ext uri="{9D8B030D-6E8A-4147-A177-3AD203B41FA5}">
                      <a16:colId xmlns:a16="http://schemas.microsoft.com/office/drawing/2014/main" val="4160104015"/>
                    </a:ext>
                  </a:extLst>
                </a:gridCol>
                <a:gridCol w="977345">
                  <a:extLst>
                    <a:ext uri="{9D8B030D-6E8A-4147-A177-3AD203B41FA5}">
                      <a16:colId xmlns:a16="http://schemas.microsoft.com/office/drawing/2014/main" val="2671356548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0134936"/>
                  </a:ext>
                </a:extLst>
              </a:tr>
              <a:tr h="373494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1020004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SP-231796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9989924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1040036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70%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97%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SP-240996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94745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23521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52176" y="5443728"/>
            <a:ext cx="8554481" cy="88391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000" kern="0" dirty="0"/>
              <a:t>Total 7.5 TUs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4.5 TUs for Study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3 TUs for Normative Work.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FS_eEDGE_5GC_Ph3/ eEDGE_5GC_Ph3 Work plan</a:t>
            </a:r>
            <a:endParaRPr lang="en-US" kern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3741500"/>
              </p:ext>
            </p:extLst>
          </p:nvPr>
        </p:nvGraphicFramePr>
        <p:xfrm>
          <a:off x="294758" y="1117938"/>
          <a:ext cx="8669318" cy="421074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779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0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66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34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1060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Meeting#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</a:t>
                      </a:r>
                    </a:p>
                    <a:p>
                      <a:pPr algn="ctr"/>
                      <a:r>
                        <a:rPr lang="en-US" sz="1400" b="1" baseline="0" dirty="0"/>
                        <a:t>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</a:t>
                      </a:r>
                      <a:r>
                        <a:rPr lang="en-US" sz="1400" b="0" baseline="0" dirty="0"/>
                        <a:t> #160AH-e</a:t>
                      </a:r>
                      <a:endParaRPr lang="en-US" sz="1400" b="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Jan 2024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TR, Skeleton, TR Scope, Key Issues, Arch Assumptions 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Feb 2024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New solutions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SA2#162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Apr 2024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New solutions, solution update, evaluation if possible, conclusion if possible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SA2#163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May 2024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Evaluation, conclusion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400" dirty="0"/>
                        <a:t>SA2#164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Aug. 2024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1</a:t>
                      </a:r>
                      <a:endParaRPr lang="en-US" sz="1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Final conclusion for KI#3, process CRs for normative work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2090">
                <a:tc>
                  <a:txBody>
                    <a:bodyPr/>
                    <a:lstStyle/>
                    <a:p>
                      <a:r>
                        <a:rPr lang="en-US" sz="1400" dirty="0"/>
                        <a:t>SA2#165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Oct. 2024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Process CRs for normative work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858837"/>
                  </a:ext>
                </a:extLst>
              </a:tr>
              <a:tr h="119380">
                <a:tc>
                  <a:txBody>
                    <a:bodyPr/>
                    <a:lstStyle/>
                    <a:p>
                      <a:r>
                        <a:rPr lang="en-US" sz="1400" dirty="0"/>
                        <a:t>SA2#166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Nov. 2024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Process CRs for normative work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700685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400" dirty="0"/>
                        <a:t>SA2#166-Ad Hoc-e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Jan. 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Process CAT-F CRs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81821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en-US" sz="1400" dirty="0"/>
                        <a:t>SA2#167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Feb. 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Process CAT-F CRs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6317467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r>
                        <a:rPr lang="en-US" sz="1400" dirty="0"/>
                        <a:t>SA2#168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Apr. 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Process CAT-F CRs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0742408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400" dirty="0"/>
                        <a:t>SA2#169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May 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Process CAT-F CRs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04761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46657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4D53C12D-06DC-DB8F-16FB-9D7CA142DB4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2324819"/>
            <a:ext cx="6400800" cy="1752600"/>
          </a:xfrm>
        </p:spPr>
        <p:txBody>
          <a:bodyPr/>
          <a:lstStyle/>
          <a:p>
            <a:r>
              <a:rPr lang="en-US" dirty="0"/>
              <a:t>Backup slides</a:t>
            </a:r>
          </a:p>
        </p:txBody>
      </p:sp>
    </p:spTree>
    <p:extLst>
      <p:ext uri="{BB962C8B-B14F-4D97-AF65-F5344CB8AC3E}">
        <p14:creationId xmlns:p14="http://schemas.microsoft.com/office/powerpoint/2010/main" val="3201472160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FS_eEDGE_5GC_Ph3 status </a:t>
            </a:r>
            <a:r>
              <a:rPr lang="en-US" altLang="zh-CN" sz="2800" b="1" dirty="0"/>
              <a:t>report to SA#103</a:t>
            </a:r>
            <a:endParaRPr lang="en-US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/>
        </p:nvGraphicFramePr>
        <p:xfrm>
          <a:off x="218574" y="1231977"/>
          <a:ext cx="8810067" cy="85354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83241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7488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FS_eEDGE_5GC_Ph3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/>
                      <a:r>
                        <a:rPr kumimoji="0" lang="en-GB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 Core network - Phase 3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SP-231796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CAC2C7E-4797-455F-9BBE-B77D764B1624}"/>
              </a:ext>
            </a:extLst>
          </p:cNvPr>
          <p:cNvSpPr txBox="1">
            <a:spLocks/>
          </p:cNvSpPr>
          <p:nvPr/>
        </p:nvSpPr>
        <p:spPr>
          <a:xfrm>
            <a:off x="218574" y="2085523"/>
            <a:ext cx="8695692" cy="454387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SA#102: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57 papers were received, 15 papers were not handled due to TU budget/quota limitation or lack of session time.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31 papers were approved in total: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1 paper for TR skeleton and 1 paper for scope;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1 paper for Architecture assumption and 1 paper for Architecture requirements;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3 Key Issues papers;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200" kern="0" dirty="0"/>
              <a:t>1 Key Issue update paper;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200" kern="0" dirty="0"/>
              <a:t>7 solution papers for key issue #1;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200" kern="0" dirty="0"/>
              <a:t>9 Solution papers for key issue #2;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200" kern="0" dirty="0"/>
              <a:t>7 solution papers for key issue #3.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800" b="1" dirty="0"/>
              <a:t>Impacts and dependencies on other WGs</a:t>
            </a:r>
            <a:endParaRPr lang="de-DE" sz="18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kern="0" dirty="0"/>
              <a:t>None</a:t>
            </a: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800" b="1" kern="0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None.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800" b="1" kern="0" dirty="0"/>
              <a:t>Plan for SA2#162: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Process the unhanded papers at SA2#161, new solution papers and solution update papers.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Kick off the early evaluation and conclusion for some stable key issues if possible.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b="1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2000" kern="0" dirty="0"/>
          </a:p>
        </p:txBody>
      </p:sp>
    </p:spTree>
    <p:extLst>
      <p:ext uri="{BB962C8B-B14F-4D97-AF65-F5344CB8AC3E}">
        <p14:creationId xmlns:p14="http://schemas.microsoft.com/office/powerpoint/2010/main" val="375395467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FS_eEDGE_5GC_Ph3 status </a:t>
            </a:r>
            <a:r>
              <a:rPr lang="en-US" altLang="zh-CN" sz="2800" b="1" dirty="0"/>
              <a:t>report to SA#104</a:t>
            </a:r>
            <a:endParaRPr lang="en-US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/>
        </p:nvGraphicFramePr>
        <p:xfrm>
          <a:off x="218574" y="13268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12134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FS_eEDGE_5GC_Ph3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/>
                      <a:r>
                        <a:rPr kumimoji="0" lang="en-GB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 Core network - Phase 3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75%-&gt;90%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2024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-&gt; Sep.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SP-231796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CAC2C7E-4797-455F-9BBE-B77D764B1624}"/>
              </a:ext>
            </a:extLst>
          </p:cNvPr>
          <p:cNvSpPr txBox="1">
            <a:spLocks/>
          </p:cNvSpPr>
          <p:nvPr/>
        </p:nvSpPr>
        <p:spPr>
          <a:xfrm>
            <a:off x="218574" y="2290439"/>
            <a:ext cx="8695692" cy="394645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Since SA2#161, 64 papers were received, 33 papers were approved.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WID is approved, TR Coversheet for 23.700-49 is sent to SA Plenary for information.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Key Issue #1 and #2 are completely concluded, interim conclusion is reached for KI#3: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400" kern="0" dirty="0"/>
              <a:t>For key issue #1, final conclusion is made to move forward with I-SMF based solution.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400" kern="0" dirty="0"/>
              <a:t>For key issue #2, final conclusion is made to move forward with SMF collecting N6 delay from UPF in normative phase; EAS load aspect and NWDAF analytics aspect will not be pursued in normative phase.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400" kern="0" dirty="0"/>
              <a:t>For key issue #3, interim conclusion is made, further discussion on solution principle is needed at SA2#164.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kern="0" dirty="0">
                <a:cs typeface="Arial" panose="020B0604020202020204" pitchFamily="34" charset="0"/>
              </a:rPr>
              <a:t>Contentious issue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Solution principle for KI#3 conclusion, potential </a:t>
            </a:r>
            <a:r>
              <a:rPr lang="en-US" altLang="zh-CN" sz="1400" kern="0" dirty="0" err="1"/>
              <a:t>SoH</a:t>
            </a:r>
            <a:r>
              <a:rPr lang="en-US" altLang="zh-CN" sz="1400" kern="0" dirty="0"/>
              <a:t> on KI#3 conclusion may be needed.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kern="0" dirty="0">
                <a:cs typeface="Arial" panose="020B0604020202020204" pitchFamily="34" charset="0"/>
              </a:rPr>
              <a:t>Plan for SA2#164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Process the CRs for KI#1 and #2.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Reach final conclusion for key issue#3.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2000" kern="0" dirty="0"/>
          </a:p>
        </p:txBody>
      </p:sp>
    </p:spTree>
    <p:extLst>
      <p:ext uri="{BB962C8B-B14F-4D97-AF65-F5344CB8AC3E}">
        <p14:creationId xmlns:p14="http://schemas.microsoft.com/office/powerpoint/2010/main" val="4170933886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129128" y="0"/>
            <a:ext cx="7548057" cy="974558"/>
          </a:xfrm>
        </p:spPr>
        <p:txBody>
          <a:bodyPr/>
          <a:lstStyle/>
          <a:p>
            <a:pPr algn="l" eaLnBrk="1" hangingPunct="1"/>
            <a:r>
              <a:rPr lang="en-US" altLang="de-DE" sz="2000" b="1" dirty="0"/>
              <a:t>FS_eEDGE_5GC_Ph3/eEDGE_5GC_Ph3 Status Report to SA#105</a:t>
            </a:r>
            <a:endParaRPr lang="de-DE" altLang="de-DE" sz="2000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288181" y="2242845"/>
            <a:ext cx="8666038" cy="409756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since SA#104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FS_eEDGE_5GC_Ph3: </a:t>
            </a:r>
          </a:p>
          <a:p>
            <a:pPr marL="893763" lvl="2" indent="-179388">
              <a:spcBef>
                <a:spcPts val="0"/>
              </a:spcBef>
              <a:spcAft>
                <a:spcPts val="200"/>
              </a:spcAft>
            </a:pPr>
            <a:r>
              <a:rPr lang="en-US" altLang="zh-CN" sz="1200" kern="0" dirty="0"/>
              <a:t>2 papers were approved including 1 evaluation paper and 1 conclusion paper for KI#3. </a:t>
            </a:r>
          </a:p>
          <a:p>
            <a:pPr marL="893763" lvl="2" indent="-179388">
              <a:spcBef>
                <a:spcPts val="0"/>
              </a:spcBef>
              <a:spcAft>
                <a:spcPts val="200"/>
              </a:spcAft>
            </a:pPr>
            <a:r>
              <a:rPr lang="en-US" altLang="zh-CN" sz="1200" kern="0" dirty="0"/>
              <a:t>TR 23.700-49 is sent to SA Plenary for approval.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eEDGE_5GC_Ph3:</a:t>
            </a:r>
          </a:p>
          <a:p>
            <a:pPr marL="893763" lvl="2" indent="-179388">
              <a:spcBef>
                <a:spcPts val="0"/>
              </a:spcBef>
              <a:spcAft>
                <a:spcPts val="200"/>
              </a:spcAft>
            </a:pPr>
            <a:r>
              <a:rPr lang="en-US" altLang="zh-CN" sz="1200" kern="0" dirty="0"/>
              <a:t>71 papers were received, 7 CRs were approved, 11 CRs were postponed due to lack of revision session time, all other CRs were merged into selected baseline CRs.</a:t>
            </a:r>
          </a:p>
          <a:p>
            <a:pPr marL="893763" lvl="2" indent="-179388">
              <a:spcBef>
                <a:spcPts val="0"/>
              </a:spcBef>
              <a:spcAft>
                <a:spcPts val="200"/>
              </a:spcAft>
            </a:pPr>
            <a:r>
              <a:rPr lang="en-US" altLang="zh-CN" sz="1200" kern="0" dirty="0"/>
              <a:t>The WID was revised to remove the justification for KI#3.</a:t>
            </a: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sz="1400" kern="0" dirty="0"/>
              <a:t>RAN impacts and dependencies</a:t>
            </a:r>
            <a:endParaRPr lang="de-DE" sz="1400" kern="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None.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Outstanding issues</a:t>
            </a:r>
          </a:p>
          <a:p>
            <a:pPr marL="742950" marR="0" lvl="1" indent="-285750" algn="l" defTabSz="914400" rtl="0" eaLnBrk="0" fontAlgn="base" latinLnBrk="0" hangingPunct="0"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  <a:r>
              <a:rPr kumimoji="0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.</a:t>
            </a:r>
            <a:endParaRPr kumimoji="0" lang="de-DE" altLang="ko-KR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Finalize the normative work in accordance with the conclusions drawn by the TR and as specified in the WID.</a:t>
            </a:r>
            <a:endParaRPr lang="en-US" altLang="ko-KR" sz="1400" kern="0" dirty="0"/>
          </a:p>
        </p:txBody>
      </p:sp>
      <p:graphicFrame>
        <p:nvGraphicFramePr>
          <p:cNvPr id="2" name="Content Placeholder 8">
            <a:extLst>
              <a:ext uri="{FF2B5EF4-FFF2-40B4-BE49-F238E27FC236}">
                <a16:creationId xmlns:a16="http://schemas.microsoft.com/office/drawing/2014/main" id="{E2E599F1-C3F3-A57E-9CD9-ACA5DDC4CB41}"/>
              </a:ext>
            </a:extLst>
          </p:cNvPr>
          <p:cNvGraphicFramePr>
            <a:graphicFrameLocks/>
          </p:cNvGraphicFramePr>
          <p:nvPr/>
        </p:nvGraphicFramePr>
        <p:xfrm>
          <a:off x="288181" y="1078075"/>
          <a:ext cx="8266044" cy="115834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264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75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062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FS_eEDGE_5GC_Ph3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/>
                      <a:r>
                        <a:rPr kumimoji="0" lang="en-GB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 Core network - Phase 3 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90%-&gt;100%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Sep.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SP-231796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eEDGE_5GC_Ph3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/>
                      <a:r>
                        <a:rPr kumimoji="0" lang="en-GB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 - Phase 3 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0%-&gt;30%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SP-240996</a:t>
                      </a:r>
                      <a:endParaRPr lang="en-US" sz="12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30178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41373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288181" y="2915728"/>
            <a:ext cx="8666038" cy="342468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since SA#105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eEDGE_5GC_Ph3: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47 papers were received, 13 CRs were approved, 4 CRs were postponed due to controversy.</a:t>
            </a: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sz="1600" b="1" kern="0" dirty="0">
                <a:cs typeface="+mn-cs"/>
              </a:rPr>
              <a:t>Impacts and dependencies on other WGs:</a:t>
            </a:r>
            <a:endParaRPr lang="de-DE" sz="1600" b="1" kern="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None.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en-US" altLang="zh-CN" sz="1600" b="1" kern="0" dirty="0"/>
              <a:t>Controversial</a:t>
            </a:r>
            <a:r>
              <a:rPr lang="de-DE" sz="1600" b="1" kern="0" dirty="0"/>
              <a:t> issues: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zh-CN" sz="1400" kern="0" dirty="0"/>
              <a:t>KI#1: I-SMF selection, AF traffic influence information usage at I-SMF.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Process the CRs for KI#1 and #2.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Resolve the controversial issue for KI#1.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5521570-2D09-44C4-38E7-52AB00909C3F}"/>
              </a:ext>
            </a:extLst>
          </p:cNvPr>
          <p:cNvSpPr txBox="1">
            <a:spLocks/>
          </p:cNvSpPr>
          <p:nvPr/>
        </p:nvSpPr>
        <p:spPr bwMode="auto">
          <a:xfrm>
            <a:off x="146649" y="180002"/>
            <a:ext cx="7789653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de-DE" sz="2800" b="1" kern="0" dirty="0"/>
              <a:t>FS_eEDGE_5GC_Ph3/ eEDGE_5GC_Ph3 status report for SA2#165</a:t>
            </a:r>
            <a:endParaRPr lang="en-US" sz="2800" kern="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ACF9AE7B-6F5E-EEC0-D00D-A15D89997274}"/>
              </a:ext>
            </a:extLst>
          </p:cNvPr>
          <p:cNvGraphicFramePr>
            <a:graphicFrameLocks noGrp="1"/>
          </p:cNvGraphicFramePr>
          <p:nvPr/>
        </p:nvGraphicFramePr>
        <p:xfrm>
          <a:off x="238980" y="1240247"/>
          <a:ext cx="8666040" cy="14761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4221666777"/>
                    </a:ext>
                  </a:extLst>
                </a:gridCol>
                <a:gridCol w="2838256">
                  <a:extLst>
                    <a:ext uri="{9D8B030D-6E8A-4147-A177-3AD203B41FA5}">
                      <a16:colId xmlns:a16="http://schemas.microsoft.com/office/drawing/2014/main" val="1285785252"/>
                    </a:ext>
                  </a:extLst>
                </a:gridCol>
                <a:gridCol w="871267">
                  <a:extLst>
                    <a:ext uri="{9D8B030D-6E8A-4147-A177-3AD203B41FA5}">
                      <a16:colId xmlns:a16="http://schemas.microsoft.com/office/drawing/2014/main" val="2665398135"/>
                    </a:ext>
                  </a:extLst>
                </a:gridCol>
                <a:gridCol w="681487">
                  <a:extLst>
                    <a:ext uri="{9D8B030D-6E8A-4147-A177-3AD203B41FA5}">
                      <a16:colId xmlns:a16="http://schemas.microsoft.com/office/drawing/2014/main" val="408233181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162573901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3570849066"/>
                    </a:ext>
                  </a:extLst>
                </a:gridCol>
                <a:gridCol w="808324">
                  <a:extLst>
                    <a:ext uri="{9D8B030D-6E8A-4147-A177-3AD203B41FA5}">
                      <a16:colId xmlns:a16="http://schemas.microsoft.com/office/drawing/2014/main" val="4160104015"/>
                    </a:ext>
                  </a:extLst>
                </a:gridCol>
                <a:gridCol w="977345">
                  <a:extLst>
                    <a:ext uri="{9D8B030D-6E8A-4147-A177-3AD203B41FA5}">
                      <a16:colId xmlns:a16="http://schemas.microsoft.com/office/drawing/2014/main" val="2671356548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0134936"/>
                  </a:ext>
                </a:extLst>
              </a:tr>
              <a:tr h="373494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1020004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SP-231796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9989924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1040036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30%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70%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SP-240996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94745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8251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www.w3.org/XML/1998/namespace"/>
    <ds:schemaRef ds:uri="09cef1fd-e61b-4dbf-b745-21988b13f978"/>
    <ds:schemaRef ds:uri="http://purl.org/dc/elements/1.1/"/>
    <ds:schemaRef ds:uri="http://schemas.microsoft.com/office/2006/documentManagement/types"/>
    <ds:schemaRef ds:uri="http://purl.org/dc/terms/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dcc30912-d230-4cc2-b11f-bb5ca2a6b6f5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44681</TotalTime>
  <Words>1282</Words>
  <Application>Microsoft Office PowerPoint</Application>
  <PresentationFormat>On-screen Show (4:3)</PresentationFormat>
  <Paragraphs>244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 </vt:lpstr>
      <vt:lpstr>Arial</vt:lpstr>
      <vt:lpstr>Calibri</vt:lpstr>
      <vt:lpstr>Symbol</vt:lpstr>
      <vt:lpstr>Times New Roman</vt:lpstr>
      <vt:lpstr>Office Theme</vt:lpstr>
      <vt:lpstr>Rel-19 FS_eEDGE_5GC_Ph3/ eEDGE_5GC_Ph3 Status Report</vt:lpstr>
      <vt:lpstr>PowerPoint Presentation</vt:lpstr>
      <vt:lpstr>PowerPoint Presentation</vt:lpstr>
      <vt:lpstr>PowerPoint Presentation</vt:lpstr>
      <vt:lpstr>PowerPoint Presentation</vt:lpstr>
      <vt:lpstr>FS_eEDGE_5GC_Ph3 status report to SA#103</vt:lpstr>
      <vt:lpstr>FS_eEDGE_5GC_Ph3 status report to SA#104</vt:lpstr>
      <vt:lpstr>FS_eEDGE_5GC_Ph3/eEDGE_5GC_Ph3 Status Report to SA#105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Changhong Shan</cp:lastModifiedBy>
  <cp:revision>1951</cp:revision>
  <dcterms:created xsi:type="dcterms:W3CDTF">2008-08-30T09:32:10Z</dcterms:created>
  <dcterms:modified xsi:type="dcterms:W3CDTF">2024-11-28T11:03:07Z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