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2"/>
  </p:notesMasterIdLst>
  <p:handoutMasterIdLst>
    <p:handoutMasterId r:id="rId23"/>
  </p:handoutMasterIdLst>
  <p:sldIdLst>
    <p:sldId id="303" r:id="rId5"/>
    <p:sldId id="983" r:id="rId6"/>
    <p:sldId id="795" r:id="rId7"/>
    <p:sldId id="980" r:id="rId8"/>
    <p:sldId id="810" r:id="rId9"/>
    <p:sldId id="981" r:id="rId10"/>
    <p:sldId id="982" r:id="rId11"/>
    <p:sldId id="977" r:id="rId12"/>
    <p:sldId id="978" r:id="rId13"/>
    <p:sldId id="979" r:id="rId14"/>
    <p:sldId id="973" r:id="rId15"/>
    <p:sldId id="974" r:id="rId16"/>
    <p:sldId id="975" r:id="rId17"/>
    <p:sldId id="969" r:id="rId18"/>
    <p:sldId id="967" r:id="rId19"/>
    <p:sldId id="968" r:id="rId20"/>
    <p:sldId id="910" r:id="rId2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9C04FA-0AF7-433C-89E5-AFCC88591C91}" v="2" dt="2024-11-25T12:24:21.54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49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bnam Sultana" userId="65b107c6-3ab7-432d-8a17-9eeb35e3ae6f" providerId="ADAL" clId="{729C04FA-0AF7-433C-89E5-AFCC88591C91}"/>
    <pc:docChg chg="undo custSel modSld">
      <pc:chgData name="Shabnam Sultana" userId="65b107c6-3ab7-432d-8a17-9eeb35e3ae6f" providerId="ADAL" clId="{729C04FA-0AF7-433C-89E5-AFCC88591C91}" dt="2024-11-25T12:26:22.661" v="317" actId="13926"/>
      <pc:docMkLst>
        <pc:docMk/>
      </pc:docMkLst>
      <pc:sldChg chg="modSp mod">
        <pc:chgData name="Shabnam Sultana" userId="65b107c6-3ab7-432d-8a17-9eeb35e3ae6f" providerId="ADAL" clId="{729C04FA-0AF7-433C-89E5-AFCC88591C91}" dt="2024-11-25T12:26:22.661" v="317" actId="13926"/>
        <pc:sldMkLst>
          <pc:docMk/>
          <pc:sldMk cId="287321685" sldId="795"/>
        </pc:sldMkLst>
        <pc:spChg chg="mod">
          <ac:chgData name="Shabnam Sultana" userId="65b107c6-3ab7-432d-8a17-9eeb35e3ae6f" providerId="ADAL" clId="{729C04FA-0AF7-433C-89E5-AFCC88591C91}" dt="2024-11-25T12:26:22.661" v="317" actId="13926"/>
          <ac:spMkLst>
            <pc:docMk/>
            <pc:sldMk cId="287321685" sldId="795"/>
            <ac:spMk id="6" creationId="{00000000-0000-0000-0000-000000000000}"/>
          </ac:spMkLst>
        </pc:spChg>
      </pc:sldChg>
      <pc:sldChg chg="modSp mod">
        <pc:chgData name="Shabnam Sultana" userId="65b107c6-3ab7-432d-8a17-9eeb35e3ae6f" providerId="ADAL" clId="{729C04FA-0AF7-433C-89E5-AFCC88591C91}" dt="2024-11-25T12:21:53.018" v="182" actId="13926"/>
        <pc:sldMkLst>
          <pc:docMk/>
          <pc:sldMk cId="3225226672" sldId="983"/>
        </pc:sldMkLst>
        <pc:spChg chg="mod">
          <ac:chgData name="Shabnam Sultana" userId="65b107c6-3ab7-432d-8a17-9eeb35e3ae6f" providerId="ADAL" clId="{729C04FA-0AF7-433C-89E5-AFCC88591C91}" dt="2024-11-25T12:21:53.018" v="182" actId="13926"/>
          <ac:spMkLst>
            <pc:docMk/>
            <pc:sldMk cId="3225226672" sldId="983"/>
            <ac:spMk id="5" creationId="{E992B910-B370-CF7A-D4AB-A7D504C570A6}"/>
          </ac:spMkLst>
        </pc:spChg>
        <pc:graphicFrameChg chg="mod">
          <ac:chgData name="Shabnam Sultana" userId="65b107c6-3ab7-432d-8a17-9eeb35e3ae6f" providerId="ADAL" clId="{729C04FA-0AF7-433C-89E5-AFCC88591C91}" dt="2024-11-25T12:20:44.380" v="146" actId="1076"/>
          <ac:graphicFrameMkLst>
            <pc:docMk/>
            <pc:sldMk cId="3225226672" sldId="983"/>
            <ac:graphicFrameMk id="3" creationId="{A00604D3-53BB-0378-D4D7-381F176E3379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S2-2412960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#166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USA, November 18 – 22,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WG2#166</a:t>
            </a:r>
            <a:r>
              <a:rPr lang="en-GB" altLang="de-DE" sz="1200" baseline="0">
                <a:solidFill>
                  <a:schemeClr val="bg1"/>
                </a:solidFill>
              </a:rPr>
              <a:t>  November 18 – 22,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2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31801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12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31801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1287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00B050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</a:t>
            </a:r>
            <a:r>
              <a:rPr lang="en-US" altLang="de-DE" sz="3600" b="1" kern="0"/>
              <a:t>UAS_Ph3 </a:t>
            </a:r>
            <a:r>
              <a:rPr lang="en-GB" altLang="ko-KR" sz="3600">
                <a:solidFill>
                  <a:srgbClr val="0099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3600">
                <a:solidFill>
                  <a:srgbClr val="9933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br>
              <a:rPr lang="en-US" altLang="de-DE" sz="3600" b="1" kern="0"/>
            </a:br>
            <a:r>
              <a:rPr lang="en-US" altLang="de-DE" sz="3600" b="1" kern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LaeYoung Kim (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LG Electronics), </a:t>
            </a:r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Shabnam Sultana (Ericsson)</a:t>
            </a:r>
          </a:p>
          <a:p>
            <a:pPr>
              <a:lnSpc>
                <a:spcPct val="80000"/>
              </a:lnSpc>
            </a:pPr>
            <a:r>
              <a:rPr lang="en-US" altLang="en-US" sz="200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Drone flying over tulip fields">
            <a:extLst>
              <a:ext uri="{FF2B5EF4-FFF2-40B4-BE49-F238E27FC236}">
                <a16:creationId xmlns:a16="http://schemas.microsoft.com/office/drawing/2014/main" id="{399744A5-0941-F76F-8B31-C3E17B0501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8" y="1434436"/>
            <a:ext cx="1527048" cy="101778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02061" cy="442441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8 CRs to TS 23.256, 1 CR to TS 23.288 and 1 CR to TS 23.502 were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/>
              <a:t>Revised WID sent for approval to SA#105.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SP-240997</a:t>
                      </a:r>
                      <a:endParaRPr lang="en-GB" altLang="ko-KR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770716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600" b="1" kern="0" dirty="0"/>
              <a:t>Progress since SA</a:t>
            </a:r>
            <a:r>
              <a:rPr lang="de-DE" altLang="de-DE" sz="1600" b="1" kern="0"/>
              <a:t>#103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 kern="0"/>
              <a:t>TR 23.700-59 sent to TSG SA for Information.</a:t>
            </a:r>
            <a:endParaRPr lang="en-US" altLang="de-DE" sz="1300" kern="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New solutions </a:t>
            </a:r>
            <a:r>
              <a:rPr lang="en-US" altLang="zh-CN" sz="1300">
                <a:cs typeface="+mn-ea"/>
              </a:rPr>
              <a:t>agreed (</a:t>
            </a:r>
            <a:r>
              <a:rPr lang="en-US" altLang="de-DE" sz="1300"/>
              <a:t>2 solutions for KI#1 on multiple USS, 3 solutions for KI#1 on C2 communication reliability, 3 solutions for KI#3).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Conclusions for KI#1 (for all 3 sub-Key Issues) and Conclusions for KI#2 agreed. Interim Conclusions for KI#3 agreed. 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300"/>
              <a:t>LS sent to RAN (RAN2/RAN3 CCed) on NTZ solution impacts to RAN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sz="1600" b="1"/>
              <a:t>RAN </a:t>
            </a:r>
            <a:r>
              <a:rPr lang="en-US" sz="1600" b="1" dirty="0"/>
              <a:t>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may require RAN feedback for final conclusion.</a:t>
            </a: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Outstanding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1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</a:t>
            </a:r>
            <a:endParaRPr kumimoji="0" lang="de-DE" altLang="ko-KR" sz="13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sz="1600" b="1" kern="0"/>
              <a:t>Next steps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ko-KR" sz="13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4662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TR 23.700-59 v0.4.0 is available and sent to TSG SA for Information.</a:t>
            </a:r>
            <a:endParaRPr lang="en-US" altLang="de-DE" sz="130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30 Tdocs submitted (including revision before meeting): 6 </a:t>
            </a:r>
            <a:r>
              <a:rPr lang="en-US" altLang="de-DE" sz="1300" dirty="0"/>
              <a:t>Tdocs </a:t>
            </a:r>
            <a:r>
              <a:rPr lang="en-US" altLang="de-DE" sz="1300"/>
              <a:t>for solution </a:t>
            </a:r>
            <a:r>
              <a:rPr lang="en-US" altLang="de-DE" sz="1300" dirty="0"/>
              <a:t>updates</a:t>
            </a:r>
            <a:r>
              <a:rPr lang="en-US" altLang="de-DE" sz="1300"/>
              <a:t>, 22 Tdoc for evaluations/conclusions, </a:t>
            </a:r>
            <a:r>
              <a:rPr lang="en-US" altLang="de-DE" sz="1300" dirty="0"/>
              <a:t>1 </a:t>
            </a:r>
            <a:r>
              <a:rPr lang="en-US" altLang="de-DE" sz="1300"/>
              <a:t>Tdoc for pre-SA2#163 NWM discussion summary and </a:t>
            </a:r>
            <a:r>
              <a:rPr lang="en-US" altLang="de-DE" sz="1300" dirty="0"/>
              <a:t>1 Tdoc for </a:t>
            </a:r>
            <a:r>
              <a:rPr lang="en-US" altLang="de-DE" sz="1300"/>
              <a:t>LS Out on KI#3.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12 </a:t>
            </a:r>
            <a:r>
              <a:rPr lang="en-US" altLang="de-DE" sz="1300" dirty="0"/>
              <a:t>Tdocs </a:t>
            </a:r>
            <a:r>
              <a:rPr lang="en-US" altLang="de-DE" sz="1300"/>
              <a:t>handled about solution updates, conclusions and LS Out.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Solution updates agreed regarding </a:t>
            </a:r>
            <a:r>
              <a:rPr lang="en-US" altLang="de-DE" sz="1300" dirty="0"/>
              <a:t>KI#</a:t>
            </a:r>
            <a:r>
              <a:rPr lang="en-US" altLang="de-DE" sz="1300"/>
              <a:t>1 on C2 reliability (1 solution), KI#3 (3 solutions).</a:t>
            </a:r>
            <a:endParaRPr lang="en-US" altLang="de-DE" sz="13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Conclusions for KI#1 (for all 3 sub-Key Issues) and Conclusions for KI#2 agreed. Interim Conclusions for KI#3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LS about NTZ sent to TSG RAN (RAN2 and RAN3 CCed).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300"/>
              <a:t>WID for normative work agreed.</a:t>
            </a:r>
            <a:endParaRPr lang="en-US" altLang="de-DE" sz="13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) may require RAN feedback for final conclusion.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>
                <a:solidFill>
                  <a:prstClr val="black"/>
                </a:solidFill>
                <a:sym typeface="+mn-ea"/>
              </a:rPr>
              <a:t>No-Transmit Zones (KI#3) </a:t>
            </a:r>
            <a:r>
              <a:rPr kumimoji="0" lang="en-US" altLang="ko-KR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aspects need further work. </a:t>
            </a:r>
            <a:endParaRPr lang="de-DE" altLang="ko-KR" sz="13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conclusion on KI#3 based on </a:t>
            </a:r>
            <a:r>
              <a:rPr lang="en-US" altLang="zh-CN" sz="1300">
                <a:solidFill>
                  <a:prstClr val="black"/>
                </a:solidFill>
                <a:sym typeface="+mn-ea"/>
              </a:rPr>
              <a:t>RAN feedback</a:t>
            </a:r>
            <a:r>
              <a:rPr lang="en-US" altLang="ko-KR" sz="1300">
                <a:solidFill>
                  <a:prstClr val="black"/>
                </a:solidFill>
              </a:rPr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Rapporteurs propose to use the NWM process during June/July (SA2 chair has established for Rel-19 SIs/WIs to progress specific issues during SA2#163) to try and progress some of the open and outstanding issues.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300">
                <a:solidFill>
                  <a:prstClr val="black"/>
                </a:solidFill>
              </a:rPr>
              <a:t>Start normative work </a:t>
            </a:r>
            <a:r>
              <a:rPr lang="en-US" altLang="ko-KR" sz="1300"/>
              <a:t>for KI#1&amp;2 in Q3 and normative work for KI#3 in Q4.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300" kern="0"/>
              <a:t>TR 23.700-59 sent to TSG SA for Approval.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73% -&gt; 90%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9468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376681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159889"/>
          <a:ext cx="8669318" cy="4155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8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485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Final meeting for new solutions, if time permits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resolve ENs considered critical,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prioritize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r>
                        <a:rPr lang="en-US" sz="1400" strike="sng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issues not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yet addressed or not covered by the existing solutions,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US" altLang="ko-KR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 (focus on KI</a:t>
                      </a:r>
                      <a:r>
                        <a:rPr lang="en-US" altLang="ko-KR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#3),</a:t>
                      </a: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 Conclusions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LG스마트체 Regular" panose="020B0600000101010101" pitchFamily="50" charset="-127"/>
                          <a:cs typeface="Calibri" panose="020F0502020204030204" pitchFamily="34" charset="0"/>
                        </a:rPr>
                        <a:t>※</a:t>
                      </a:r>
                      <a:r>
                        <a:rPr lang="en-US" sz="1400" kern="100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 prioritized</a:t>
                      </a:r>
                      <a:r>
                        <a:rPr lang="en-US" sz="1400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For KI#3, attempt to conclude aspects/principles without RAN dependency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</a:t>
                      </a:r>
                      <a:r>
                        <a:rPr lang="en-US" altLang="ko-KR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23.700-59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sent to SA for one-step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239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1816308"/>
            <a:ext cx="8816041" cy="46200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kern="0" dirty="0"/>
              <a:t>TR 23.700-59 v0.3.0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33 Tdocs submitted: 20 Tdocs for new solution, 10 Tdocs for solution updates, 1 Tdoc for Architectural Assumptions, 1 Tdoc is for new terms and 1 Tdoc for LS Out.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20 Tdocs handled mainly about new solutions and KI#3 related Architectural Assumptions/Requirements.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New solutions agreed regarding</a:t>
            </a:r>
            <a:r>
              <a:rPr lang="en-US" altLang="de-DE" sz="1200" dirty="0">
                <a:solidFill>
                  <a:srgbClr val="0070C0"/>
                </a:solidFill>
              </a:rPr>
              <a:t>: </a:t>
            </a:r>
            <a:r>
              <a:rPr lang="en-US" altLang="de-DE" sz="1200" dirty="0"/>
              <a:t>KI#1 on C2 reliability (3 solutions), KI#1 on multiple USS (2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 update agreed regarding KI#1 on flight planning/monitoring (1 solution).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For KI#3, updates to KI description and Architectural Assumptions/Requirements agreed based on the Reply LSs from TSG RAN and ETSITC MSG/TFES.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300" dirty="0"/>
              <a:t>Due to TU budget/quota, 10 Tdocs for solution updates could not be handled.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sym typeface="+mn-ea"/>
              </a:rPr>
              <a:t>No-Transmit Zones (KI#3) has RAN dependency: RAN aspects require RAN input to be able to make progress on normative work in SA2. </a:t>
            </a:r>
            <a:endParaRPr lang="en-US" altLang="de-DE" sz="13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300" kern="0" dirty="0"/>
              <a:t>Regarding aerial UEs not supporting 3GPP Rel-19 NTZ mechanism, requirement to 3GPP system and how to handle them need to be addressed during the study and conclusion of KI#3 and coordination with RAN WGs.</a:t>
            </a:r>
            <a:endParaRPr lang="de-DE" altLang="ko-KR" sz="13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Solution Updates (Prioritize KI#3 to address LS feedback &amp; </a:t>
            </a:r>
            <a:r>
              <a:rPr lang="en-US" altLang="ko-KR" sz="13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contentious aspects),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Evaluations and Conclusions (</a:t>
            </a:r>
            <a:r>
              <a:rPr lang="en-US" altLang="ko-KR" sz="1300" kern="100" dirty="0">
                <a:effectLst/>
                <a:ea typeface="LG스마트체 Regular" panose="020B0600000101010101" pitchFamily="50" charset="-127"/>
                <a:cs typeface="Calibri" panose="020F0502020204030204" pitchFamily="34" charset="0"/>
              </a:rPr>
              <a:t>※ 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Conclusions are prioritized)</a:t>
            </a:r>
            <a:r>
              <a:rPr lang="en-US" altLang="ko-KR" sz="13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ko-KR" sz="13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TR 23.700-59 sent to SA for one-step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LS to RAN WGs to check/get feedback on KI#3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prstClr val="black"/>
                </a:solidFill>
              </a:rPr>
              <a:t>Propose WI to start normative </a:t>
            </a:r>
            <a:r>
              <a:rPr lang="en-US" altLang="ko-KR" sz="1300">
                <a:solidFill>
                  <a:prstClr val="black"/>
                </a:solidFill>
              </a:rPr>
              <a:t>work </a:t>
            </a:r>
            <a:r>
              <a:rPr lang="en-US" altLang="ko-KR" sz="1300"/>
              <a:t>in </a:t>
            </a:r>
            <a:r>
              <a:rPr lang="en-US" altLang="ko-KR" sz="1300" dirty="0"/>
              <a:t>Q3 for KI</a:t>
            </a:r>
            <a:r>
              <a:rPr lang="en-US" altLang="ko-KR" sz="1300"/>
              <a:t>#1&amp;2 and </a:t>
            </a:r>
            <a:r>
              <a:rPr lang="en-US" altLang="ko-KR" sz="1300" dirty="0"/>
              <a:t>normative work for KI#3 in Q4.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1801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73%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76902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SA#103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SA2#160AH-e: </a:t>
            </a:r>
            <a:r>
              <a:rPr lang="en-US" altLang="de-DE" sz="1400" dirty="0"/>
              <a:t>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SA2#161: </a:t>
            </a:r>
            <a:r>
              <a:rPr lang="en-US" altLang="de-DE" sz="1400" dirty="0"/>
              <a:t>New solutions </a:t>
            </a:r>
            <a:r>
              <a:rPr lang="en-US" altLang="zh-CN" sz="1400" dirty="0">
                <a:cs typeface="+mn-ea"/>
              </a:rPr>
              <a:t>agreed (</a:t>
            </a:r>
            <a:r>
              <a:rPr lang="en-US" altLang="de-DE" sz="1400" dirty="0"/>
              <a:t>3 solutions for KI#1 on flight planning/monitoring, 3 solutions for KI#2, 3 solutions for KI#3).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Outgoing LSs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Reply LS sent to SA6 on Coordination of work for UAS_Ph3.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ETSI TC MSG/TFES on No-Transmit Zones according to ECC decision 22(07).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RAN and RAN2 to clarify the requirements for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200" dirty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9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dependency, timely feedback/input needed to resolve differing views 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9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/>
              <a:t>Contentious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KI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#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 may 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be at risk not to complete by May, 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2024 if </a:t>
            </a:r>
            <a:r>
              <a:rPr lang="de-DE" altLang="ko-KR" sz="1400" kern="0"/>
              <a:t>common understanding cannot be reached</a:t>
            </a:r>
            <a:endParaRPr kumimoji="0" lang="de-DE" altLang="ko-KR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9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Solution discussions,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101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1983579"/>
            <a:ext cx="8810067" cy="4341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25 Tdocs were submitted: 24 Tdocs are for new solution and 1 Tdoc is for new terms.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12 Tdocs were handled about: KI#1 on flight planning/monitoring, KI#1 on C2 reliability, KI#2 and KI#3.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New solutions agreed regarding KI#1 on flight planning/monitoring (3 solutions), KI#2 (3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Cf.) No solution yet regarding KI#1 on C2 reliability, KI#1 on multiple USS.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Due to TU budget/quota, 13 Tdocs could not be handled about KI#1 on multiple USS and KI#3.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LS sent to RAN and RAN2 to clarify the requirements for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dependency/requires RAN input to be able to </a:t>
            </a:r>
            <a:r>
              <a:rPr lang="en-US" altLang="zh-CN" sz="1400">
                <a:solidFill>
                  <a:prstClr val="black"/>
                </a:solidFill>
                <a:sym typeface="+mn-ea"/>
              </a:rPr>
              <a:t>make progress/finalization in SA2.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kern="0"/>
              <a:t>KI</a:t>
            </a:r>
            <a:r>
              <a:rPr lang="de-DE" altLang="ko-KR" sz="1400" kern="0" dirty="0"/>
              <a:t>#3 needs clarification in regards to scope and some technical aspects, without common understanding, this KI may be at risk not to complete by May</a:t>
            </a:r>
            <a:r>
              <a:rPr lang="de-DE" altLang="ko-KR" sz="1400" kern="0"/>
              <a:t>, 2024.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/>
              <a:t>Next </a:t>
            </a:r>
            <a:r>
              <a:rPr lang="de-DE" altLang="ko-KR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0" dirty="0"/>
              <a:t>At SA2#162, continue solution discussions and s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 evaluations (if possible)</a:t>
            </a:r>
            <a:r>
              <a:rPr lang="en-US" altLang="ko-KR" sz="1400" kern="0" dirty="0"/>
              <a:t>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b="0" dirty="0"/>
              <a:t>Tdocs unhandled at SA2#161 will be prioritized (if </a:t>
            </a:r>
            <a:r>
              <a:rPr lang="en-US" altLang="ko-KR" sz="1200" b="0"/>
              <a:t>not covered by the existing </a:t>
            </a:r>
            <a:r>
              <a:rPr lang="en-US" altLang="ko-KR" sz="1200" b="0" dirty="0"/>
              <a:t>solutions) for handling if re-submitted. 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dirty="0"/>
              <a:t>N</a:t>
            </a:r>
            <a:r>
              <a:rPr lang="en-US" altLang="ko-KR" sz="1200" b="0" dirty="0"/>
              <a:t>ew solutions </a:t>
            </a:r>
            <a:r>
              <a:rPr lang="en-US" altLang="ko-KR" sz="1200" b="0"/>
              <a:t>and resolving ENs considered critical will </a:t>
            </a:r>
            <a:r>
              <a:rPr lang="en-US" altLang="ko-KR" sz="1200" b="0" dirty="0"/>
              <a:t>be prioritized than solution updates.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28528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62498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A0C41-FB2F-832F-E9DD-D50426349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C979-F3CA-CC63-176E-6FF77955F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SA2#160AH-e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124E0F5-2A58-3249-5924-2B9181D2DE9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689" y="2086704"/>
            <a:ext cx="8810067" cy="41554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 Tdocs proposing new KIs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Tdocs were also considered when discussing the related new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pCRs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Key Issue related to No-Transmit </a:t>
            </a:r>
            <a:r>
              <a:rPr lang="en-US" altLang="zh-CN" sz="1400">
                <a:cs typeface="+mn-ea"/>
              </a:rPr>
              <a:t>Zones has pending EN </a:t>
            </a:r>
            <a:r>
              <a:rPr lang="en-US" altLang="zh-CN" sz="1400" dirty="0">
                <a:cs typeface="+mn-ea"/>
              </a:rPr>
              <a:t>to be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SA6 on Coordination of work for UAS_Ph3.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 sent to ETSI TC MSG/TFES on No-Transmit Zones according to ECC decision 22(07).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RAN dependency is expected related to No-Transmit Zones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94FE58E5-31FD-A96F-0F0F-1EF26337430C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21494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4772D-2089-A03C-B788-6BA444D55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00CA7B6-C96B-CACA-FE3C-10B7948F1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/>
              <a:t>UAS</a:t>
            </a:r>
            <a:r>
              <a:rPr lang="en-US" altLang="de-DE" b="1" dirty="0"/>
              <a:t>_Ph3 Status at SA</a:t>
            </a:r>
            <a:r>
              <a:rPr lang="en-US" altLang="de-DE" b="1"/>
              <a:t>#106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E992B910-B370-CF7A-D4AB-A7D504C570A6}"/>
              </a:ext>
            </a:extLst>
          </p:cNvPr>
          <p:cNvSpPr txBox="1">
            <a:spLocks/>
          </p:cNvSpPr>
          <p:nvPr/>
        </p:nvSpPr>
        <p:spPr>
          <a:xfrm>
            <a:off x="238980" y="1902656"/>
            <a:ext cx="8756626" cy="453170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CRs to TS 23.256, 1 CR to TS 23.502 and 2 CRs to TS 23.288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All work tasks in the WID (listed below) were captured mainly in TS 23.256.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WT#1: NEF services enhancements</a:t>
            </a:r>
          </a:p>
          <a:p>
            <a:pPr marL="1166813" lvl="3" indent="-184150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Pre-flight planning and in-flight monitoring for UAV UEs; C2 communication reliability; Changeover from one USS to another USS for UAV UE assisted </a:t>
            </a:r>
            <a:r>
              <a:rPr lang="en-US" altLang="de-DE" sz="1200" kern="0"/>
              <a:t>by 5GC; </a:t>
            </a:r>
            <a:r>
              <a:rPr lang="en-US" altLang="de-DE" sz="1200" kern="0">
                <a:ea typeface="LG스마트체 Regular" panose="020B0600000101010101" pitchFamily="50" charset="-127"/>
              </a:rPr>
              <a:t>※ </a:t>
            </a:r>
            <a:r>
              <a:rPr lang="en-US" altLang="de-DE" sz="1200" kern="0"/>
              <a:t>Security </a:t>
            </a:r>
            <a:r>
              <a:rPr lang="en-US" altLang="de-DE" sz="1200" kern="0" dirty="0"/>
              <a:t>spec </a:t>
            </a:r>
            <a:r>
              <a:rPr lang="en-US" altLang="de-DE" sz="1200" kern="0"/>
              <a:t>reference added</a:t>
            </a:r>
            <a:endParaRPr lang="en-US" altLang="de-DE" sz="1200" kern="0" dirty="0"/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WT#2: Network-assisted/ground-based mechanism for DAA (Detect And Avoid)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WT#3: Support no-transmit zones for UAV 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LS on Clarification of </a:t>
            </a:r>
            <a:r>
              <a:rPr lang="en-US" altLang="de-DE" sz="1400" kern="0" dirty="0" err="1"/>
              <a:t>Nnef_RetrieveInfoUAVFlight_Get</a:t>
            </a:r>
            <a:r>
              <a:rPr lang="en-US" altLang="de-DE" sz="1400" kern="0" dirty="0"/>
              <a:t> service operation sent to CT3.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One Reply LS on UAV regulation sent to RAN3.</a:t>
            </a:r>
          </a:p>
          <a:p>
            <a:pPr marL="1079500" lvl="3" indent="-185738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Incoming LS from 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RAN3 </a:t>
            </a:r>
            <a:r>
              <a:rPr lang="en-US" altLang="de-DE" sz="1200"/>
              <a:t>(S2-2411303/R3-245815</a:t>
            </a:r>
            <a:r>
              <a:rPr lang="en-US" altLang="de-DE" sz="1200" dirty="0"/>
              <a:t>)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is not directly related to UAS_Ph3 work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. </a:t>
            </a:r>
            <a:r>
              <a:rPr lang="en-US" altLang="de-DE" sz="1200"/>
              <a:t>R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eply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from SA2 provides information </a:t>
            </a:r>
            <a:r>
              <a:rPr lang="en-US" altLang="de-DE" sz="1200" kern="1200">
                <a:ea typeface="+mn-ea"/>
                <a:cs typeface="Arial" panose="020B0604020202020204" pitchFamily="34" charset="0"/>
              </a:rPr>
              <a:t>using flight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information for UAV UEs from NG-RAN to AMF is required for UAS_Ph3 which can be potentially reused for the related work RAN3 requested in parts, while </a:t>
            </a:r>
            <a:r>
              <a:rPr lang="en-US" altLang="de-DE" sz="1200" dirty="0"/>
              <a:t>inform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</a:rPr>
              <a:t>ing that no such requirements nor solutions exist for non-UAV legacy devices.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RAN2/3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UEs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  <a:endParaRPr lang="en-US" altLang="ko-KR" sz="1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A00604D3-53BB-0378-D4D7-381F176E33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397089"/>
              </p:ext>
            </p:extLst>
          </p:nvPr>
        </p:nvGraphicFramePr>
        <p:xfrm>
          <a:off x="148393" y="104859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5226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54382" y="2083181"/>
            <a:ext cx="8752114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7 CRs to TS 23.256 (4 CRs are revisions of agreed CRs at SA2#165), 1 </a:t>
            </a:r>
            <a:r>
              <a:rPr lang="en-US" altLang="de-DE" sz="1400" dirty="0"/>
              <a:t>CR</a:t>
            </a:r>
            <a:r>
              <a:rPr lang="ko-KR" altLang="en-US" sz="1400" dirty="0"/>
              <a:t> </a:t>
            </a:r>
            <a:r>
              <a:rPr lang="en-US" altLang="ko-KR" sz="1400" dirty="0"/>
              <a:t>to</a:t>
            </a:r>
            <a:r>
              <a:rPr lang="ko-KR" altLang="en-US" sz="1400" dirty="0"/>
              <a:t> </a:t>
            </a:r>
            <a:r>
              <a:rPr lang="en-US" altLang="ko-KR" sz="1400" dirty="0"/>
              <a:t>TS</a:t>
            </a:r>
            <a:r>
              <a:rPr lang="ko-KR" altLang="en-US" sz="1400" dirty="0"/>
              <a:t> </a:t>
            </a:r>
            <a:r>
              <a:rPr lang="en-US" altLang="ko-KR" sz="1400" dirty="0"/>
              <a:t>23.502</a:t>
            </a:r>
            <a:r>
              <a:rPr lang="en-US" altLang="de-DE" sz="1400" kern="0" dirty="0"/>
              <a:t> and 1 CR to TS 23.288 (revision of agreed CR at SA2#165) were agreed.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One LS on Clarification of </a:t>
            </a:r>
            <a:r>
              <a:rPr lang="en-US" altLang="de-DE" sz="1400" kern="0" dirty="0" err="1"/>
              <a:t>Nnef_RetrieveInfoUAVFlight_Get</a:t>
            </a:r>
            <a:r>
              <a:rPr lang="en-US" altLang="de-DE" sz="1400" kern="0" dirty="0"/>
              <a:t> service operation sent to CT3.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One Reply LS on UAV regulation sent to RAN3.</a:t>
            </a:r>
          </a:p>
          <a:p>
            <a:pPr marL="893763" marR="0" lvl="2" indent="-177800" defTabSz="914400" latinLnBrk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Tx/>
              <a:buSzTx/>
              <a:tabLst/>
              <a:defRPr/>
            </a:pPr>
            <a:r>
              <a:rPr lang="en-US" altLang="de-DE" sz="1400">
                <a:ea typeface="+mn-ea"/>
                <a:cs typeface="Arial" panose="020B0604020202020204" pitchFamily="34" charset="0"/>
              </a:rPr>
              <a:t>Incoming LS from RAN3 (S2-2411303/R3-245815) is not directly related to UAS_Ph3 work. Reply from SA2 provides information using flight information for UAV UEs from NG-RAN to AMF is required for UAS_Ph3 which can be potentially reused for the related work RAN3 requested in parts, while informing that no such requirements nor solutions exist for non-UAV legacy devices.</a:t>
            </a:r>
          </a:p>
          <a:p>
            <a:pPr marL="722312" lvl="2" indent="-285750">
              <a:spcBef>
                <a:spcPts val="0"/>
              </a:spcBef>
              <a:spcAft>
                <a:spcPts val="100"/>
              </a:spcAft>
              <a:buClr>
                <a:srgbClr val="C00000"/>
              </a:buClr>
              <a:defRPr/>
            </a:pPr>
            <a:r>
              <a:rPr lang="en-US" altLang="de-DE" sz="1400" kern="1200">
                <a:ea typeface="+mn-ea"/>
                <a:cs typeface="Arial" panose="020B0604020202020204" pitchFamily="34" charset="0"/>
              </a:rPr>
              <a:t>RAN 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and CT3 related aspects may be delayed until SA2#168 meeting due to WG meeting time plan for Q1/2025.</a:t>
            </a:r>
            <a:endParaRPr kumimoji="0" lang="en-US" altLang="de-DE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Arial" panose="020B060402020202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>
                <a:solidFill>
                  <a:prstClr val="black"/>
                </a:solidFill>
                <a:sym typeface="+mn-ea"/>
              </a:rPr>
              <a:t>RAN2/3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: Procedures for altitude reporting for aerial UEs </a:t>
            </a: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WGs.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18552"/>
              </p:ext>
            </p:extLst>
          </p:nvPr>
        </p:nvGraphicFramePr>
        <p:xfrm>
          <a:off x="159283" y="110966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5584877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060685"/>
              </p:ext>
            </p:extLst>
          </p:nvPr>
        </p:nvGraphicFramePr>
        <p:xfrm>
          <a:off x="185631" y="1231743"/>
          <a:ext cx="8714298" cy="41460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5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0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18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2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248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300" b="0"/>
                        <a:t>SA2#164</a:t>
                      </a:r>
                      <a:endParaRPr lang="en-US" sz="13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August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300" b="0"/>
                        <a:t>SA2#165</a:t>
                      </a:r>
                      <a:endParaRPr lang="en-US" sz="13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October </a:t>
                      </a:r>
                      <a:r>
                        <a:rPr lang="en-US" sz="13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3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SA2#166</a:t>
                      </a:r>
                      <a:endParaRPr lang="en-US" sz="1300" b="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/>
                        <a:t>November</a:t>
                      </a:r>
                      <a:r>
                        <a:rPr lang="ko-KR" altLang="en-US" sz="1300" b="0"/>
                        <a:t> </a:t>
                      </a:r>
                      <a:r>
                        <a:rPr lang="en-US" altLang="ko-KR" sz="1300" b="0"/>
                        <a:t>2</a:t>
                      </a:r>
                      <a:r>
                        <a:rPr lang="en-US" sz="1300" b="0"/>
                        <a:t>024</a:t>
                      </a:r>
                      <a:endParaRPr lang="en-US" sz="1300" b="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/>
                        <a:t>1</a:t>
                      </a:r>
                      <a:endParaRPr lang="en-US" sz="1300" dirty="0"/>
                    </a:p>
                  </a:txBody>
                  <a:tcPr marT="36000" marB="36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99% of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three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3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/>
                        <a:t>SA2#166-Ad Hoc-e</a:t>
                      </a:r>
                    </a:p>
                    <a:p>
                      <a:endParaRPr lang="en-US" sz="13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January 2025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 based on feedback from and progress in other WGs.</a:t>
                      </a:r>
                      <a:endParaRPr lang="en-US" sz="13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78342251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300" b="0"/>
                        <a:t>SA2#167</a:t>
                      </a:r>
                      <a:endParaRPr lang="en-US" sz="13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/>
                        <a:t>February 2025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work and alignments based on feedback from and progress in other WGs.</a:t>
                      </a: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3901664905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36D1A-1E1E-394B-A9FE-6D09C4F8F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F5E3B-9189-9F89-8B22-B889483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UAS_Ph3 Status after SA2#165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0CA57162-3B5C-46CF-8CBC-720CAB46269A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9 CRs to TS 23.256 and 2 CRs to TS 23.288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/>
              <a:t>All work tasks in the WID (listed below) were captured mainly in TS 23.256.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WT#1: NEF services enhancements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Pre-flight planning and in-flight monitoring for UAV UEs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C2 communication reliability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300" kern="0"/>
              <a:t>Changeover from one USS to another USS for UAV UE assisted by 5GC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WT#2: Network-assisted/ground-based mechanism for DAA (Detect And Avoid)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/>
              <a:t>WT#3: Support no-transmit zones for UAV UEs</a:t>
            </a:r>
            <a:endParaRPr lang="en-US" altLang="de-DE" sz="1000" kern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D38002E-1A7A-FBF7-A47A-27B59AF2EF6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847213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SP-231801</a:t>
                      </a:r>
                      <a:endParaRPr lang="en-GB" sz="11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SP-241287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GB" sz="11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29844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29F56-CC6E-BB45-7D39-C17305A0D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E54D1A7E-2826-9526-0846-7379579FE2F6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/>
              <a:t>Total 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F17CAC7-12C7-A550-C45D-CA83E2D1C67C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C08B0B9-F5DF-75D5-48AB-3B6291AF0066}"/>
              </a:ext>
            </a:extLst>
          </p:cNvPr>
          <p:cNvGraphicFramePr>
            <a:graphicFrameLocks noGrp="1"/>
          </p:cNvGraphicFramePr>
          <p:nvPr/>
        </p:nvGraphicFramePr>
        <p:xfrm>
          <a:off x="244071" y="1248599"/>
          <a:ext cx="8655857" cy="3092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8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509">
                <a:tc>
                  <a:txBody>
                    <a:bodyPr/>
                    <a:lstStyle/>
                    <a:p>
                      <a:r>
                        <a:rPr lang="en-US" sz="1400" b="0"/>
                        <a:t>SA2#164</a:t>
                      </a:r>
                      <a:endParaRPr lang="en-US" sz="14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August </a:t>
                      </a:r>
                      <a:r>
                        <a:rPr lang="en-US" sz="14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/>
                        <a:t>SA2#165</a:t>
                      </a:r>
                      <a:endParaRPr lang="en-US" sz="1400" b="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October </a:t>
                      </a:r>
                      <a:r>
                        <a:rPr lang="en-US" sz="1400" b="0" dirty="0"/>
                        <a:t>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normative work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316">
                <a:tc>
                  <a:txBody>
                    <a:bodyPr/>
                    <a:lstStyle/>
                    <a:p>
                      <a:r>
                        <a:rPr lang="en-US" sz="1400" b="0"/>
                        <a:t>SA2#166</a:t>
                      </a:r>
                      <a:endParaRPr lang="en-US" sz="14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November</a:t>
                      </a:r>
                      <a:r>
                        <a:rPr lang="ko-KR" altLang="en-US" sz="1400" b="0"/>
                        <a:t> </a:t>
                      </a:r>
                      <a:r>
                        <a:rPr lang="en-US" altLang="ko-KR" sz="1400" b="0"/>
                        <a:t>2</a:t>
                      </a:r>
                      <a:r>
                        <a:rPr lang="en-US" sz="1400" b="0"/>
                        <a:t>024</a:t>
                      </a:r>
                      <a:endParaRPr lang="en-US" sz="1400" b="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 including the exiting ENs resolution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• In TS 23.256, four ENs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4.4.1.1.X (USS changeover, pre-flight planning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5.2.2.2,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5.13.1,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5.13.2 (USS changeover related)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ko-KR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TS 23.502, one EN in: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- </a:t>
                      </a:r>
                      <a:r>
                        <a:rPr lang="en-US" sz="1400" kern="100">
                          <a:effectLst/>
                          <a:latin typeface="+mn-lt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§</a:t>
                      </a:r>
                      <a:r>
                        <a:rPr lang="en-US" sz="1400" kern="1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5.2.2.3.1 (USS changeover related)</a:t>
                      </a:r>
                      <a:endParaRPr lang="en-U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38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FS_UAS_Ph3 &amp; UAS_Ph3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 pCRs were agreed to include: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1079500" lvl="3" indent="-18573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For KI#2, conclusion was updated to add Relative Location of UAVs provided by Ranging Service.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UAS_Ph3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8 CRs to TS 23.256, 1 CR to TS 23.288 and 1 CR to TS 23.502 were agreed.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Revised WID sent for approval to SA#105.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UAS_Ph3</a:t>
                      </a:r>
                      <a:endParaRPr lang="en-GB" sz="1200" b="1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65%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December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SP-240997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806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FS_UAS_Ph3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59283" y="2011897"/>
            <a:ext cx="8475759" cy="41473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SA2#164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TR 23.700-59 sent to TSG SA for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2 pCRs were agreed to include:</a:t>
            </a:r>
            <a:endParaRPr lang="en-US" altLang="de-DE" sz="1400" kern="0" dirty="0"/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KI#3, based on RAN feedback and SA2 discussion, final conclusion was made that NTZ enforcement related impact is limited to UAV UE only. No impact on RAN and CN.</a:t>
            </a:r>
          </a:p>
          <a:p>
            <a:pPr marL="893763" lvl="2" indent="-179388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For KI#2, conclusion was updated to add Relative Location of UAVs provided by Ranging Service.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None.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86762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September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206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3764</TotalTime>
  <Words>3373</Words>
  <Application>Microsoft Office PowerPoint</Application>
  <PresentationFormat>화면 슬라이드 쇼(4:3)</PresentationFormat>
  <Paragraphs>464</Paragraphs>
  <Slides>17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3" baseType="lpstr">
      <vt:lpstr>LG스마트체 Regular</vt:lpstr>
      <vt:lpstr>Arial</vt:lpstr>
      <vt:lpstr>Calibri</vt:lpstr>
      <vt:lpstr>Segoe UI Symbol</vt:lpstr>
      <vt:lpstr>Times New Roman</vt:lpstr>
      <vt:lpstr>Office Theme</vt:lpstr>
      <vt:lpstr> 🛩🛩 UAS_Ph3 🛩🛩 Status Report</vt:lpstr>
      <vt:lpstr>UAS_Ph3 Status at SA#106</vt:lpstr>
      <vt:lpstr>UAS_Ph3 Status after SA2#166</vt:lpstr>
      <vt:lpstr>PowerPoint 프레젠테이션</vt:lpstr>
      <vt:lpstr>BACKUP</vt:lpstr>
      <vt:lpstr>UAS_Ph3 Status after SA2#165</vt:lpstr>
      <vt:lpstr>PowerPoint 프레젠테이션</vt:lpstr>
      <vt:lpstr>FS_UAS_Ph3 &amp; UAS_Ph3 Status at SA#105</vt:lpstr>
      <vt:lpstr>FS_UAS_Ph3 Status after SA2#164</vt:lpstr>
      <vt:lpstr>UAS_Ph3 Status after SA2#164</vt:lpstr>
      <vt:lpstr>FS_UAS_Ph3 Status at SA#104</vt:lpstr>
      <vt:lpstr>FS_UAS_Ph3 Status after SA2#163</vt:lpstr>
      <vt:lpstr>PowerPoint 프레젠테이션</vt:lpstr>
      <vt:lpstr>FS_UAS_Ph3 Status after SA2#162</vt:lpstr>
      <vt:lpstr>FS_UAS_Ph3 Status at SA#103</vt:lpstr>
      <vt:lpstr>FS_UAS_Ph3 Status after SA2#161</vt:lpstr>
      <vt:lpstr>FS_UAS_Ph3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S2#166_v1(LG Electronics)</cp:lastModifiedBy>
  <cp:revision>2214</cp:revision>
  <dcterms:created xsi:type="dcterms:W3CDTF">2008-08-30T09:32:10Z</dcterms:created>
  <dcterms:modified xsi:type="dcterms:W3CDTF">2024-11-28T04:02:51Z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