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922" r:id="rId6"/>
    <p:sldId id="916" r:id="rId7"/>
    <p:sldId id="923" r:id="rId8"/>
    <p:sldId id="924" r:id="rId9"/>
    <p:sldId id="921" r:id="rId10"/>
    <p:sldId id="925" r:id="rId11"/>
    <p:sldId id="92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>
        <p:scale>
          <a:sx n="89" d="100"/>
          <a:sy n="89" d="100"/>
        </p:scale>
        <p:origin x="-1602" y="-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S2-2412958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#166</a:t>
            </a:r>
          </a:p>
          <a:p>
            <a:pPr eaLnBrk="1" hangingPunct="1">
              <a:defRPr/>
            </a:pPr>
            <a:r>
              <a:rPr lang="it-IT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Orlando, USA, 18-22 Nov, 2024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WG2#166,</a:t>
            </a:r>
            <a:r>
              <a:rPr lang="en-US" altLang="de-DE" sz="1200" dirty="0">
                <a:solidFill>
                  <a:schemeClr val="bg1"/>
                </a:solidFill>
              </a:rPr>
              <a:t> </a:t>
            </a:r>
            <a:r>
              <a:rPr lang="it-IT" altLang="de-DE" sz="1200" dirty="0">
                <a:solidFill>
                  <a:schemeClr val="bg1"/>
                </a:solidFill>
              </a:rPr>
              <a:t>Orlando, USA, 18-22 Nov, 2024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5GSAT_Ph3</a:t>
            </a:r>
            <a:r>
              <a:rPr lang="en-US" altLang="zh-CN" dirty="0"/>
              <a:t>_</a:t>
            </a:r>
            <a:r>
              <a:rPr lang="en-GB" altLang="zh-CN" dirty="0"/>
              <a:t>ARCH &amp; FS_</a:t>
            </a:r>
            <a:r>
              <a:rPr lang="en-GB" dirty="0"/>
              <a:t>5GSAT_Ph3</a:t>
            </a:r>
            <a:r>
              <a:rPr lang="en-GB" altLang="zh-CN" dirty="0"/>
              <a:t>_ARCH</a:t>
            </a:r>
            <a:r>
              <a:rPr lang="en-GB" dirty="0"/>
              <a:t> Status Report</a:t>
            </a:r>
            <a:br>
              <a:rPr lang="en-GB" dirty="0"/>
            </a:br>
            <a:r>
              <a:rPr lang="en-GB" dirty="0"/>
              <a:t>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Ramon Ferrus (</a:t>
            </a:r>
            <a:r>
              <a:rPr lang="en-US" altLang="en-US" sz="2000" dirty="0" err="1">
                <a:latin typeface="Arial" panose="020B0604020202020204" pitchFamily="34" charset="0"/>
              </a:rPr>
              <a:t>Sateliot</a:t>
            </a:r>
            <a:r>
              <a:rPr lang="en-US" altLang="en-US" sz="20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871861"/>
            <a:ext cx="8554481" cy="330303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SA#105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8 </a:t>
            </a:r>
            <a:r>
              <a:rPr lang="en-US" altLang="de-DE" sz="1200" kern="0" dirty="0">
                <a:solidFill>
                  <a:prstClr val="black"/>
                </a:solidFill>
              </a:rPr>
              <a:t>CRs and 2 </a:t>
            </a:r>
            <a:r>
              <a:rPr lang="en-US" altLang="zh-CN" sz="1200" kern="0" dirty="0">
                <a:solidFill>
                  <a:prstClr val="black"/>
                </a:solidFill>
              </a:rPr>
              <a:t>LS out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are approved </a:t>
            </a:r>
            <a:r>
              <a:rPr lang="en-US" altLang="zh-CN" sz="1200" kern="0" dirty="0">
                <a:solidFill>
                  <a:prstClr val="black"/>
                </a:solidFill>
              </a:rPr>
              <a:t>in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SA2#165.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4 CRs (including 2 revisions approved in SA2#165) and 2 LS out are </a:t>
            </a:r>
            <a:r>
              <a:rPr lang="en-US" altLang="zh-CN" sz="1200" kern="0" dirty="0">
                <a:solidFill>
                  <a:prstClr val="black"/>
                </a:solidFill>
              </a:rPr>
              <a:t>approved in </a:t>
            </a:r>
            <a:r>
              <a:rPr lang="en-US" altLang="de-DE" sz="1200" kern="0" dirty="0">
                <a:solidFill>
                  <a:prstClr val="black"/>
                </a:solidFill>
              </a:rPr>
              <a:t>SA2#166.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KI#1 (Regenerative-based satellite access): 1 CR on support of regenerative based satellite access in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5GS, </a:t>
            </a:r>
            <a:r>
              <a:rPr lang="en-US" altLang="de-DE" sz="1200" kern="0" dirty="0">
                <a:solidFill>
                  <a:prstClr val="black"/>
                </a:solidFill>
              </a:rPr>
              <a:t>2 LS Out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to </a:t>
            </a:r>
            <a:r>
              <a:rPr lang="en-US" altLang="de-DE" sz="1200" kern="0" dirty="0">
                <a:solidFill>
                  <a:prstClr val="black"/>
                </a:solidFill>
              </a:rPr>
              <a:t>reply LS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from </a:t>
            </a:r>
            <a:r>
              <a:rPr lang="en-US" altLang="de-DE" sz="1200" kern="0" dirty="0">
                <a:solidFill>
                  <a:prstClr val="black"/>
                </a:solidFill>
              </a:rPr>
              <a:t>RAN3.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KI#2 (</a:t>
            </a:r>
            <a:r>
              <a:rPr lang="en-US" altLang="zh-CN" sz="1200" kern="0" dirty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>
                <a:solidFill>
                  <a:prstClr val="black"/>
                </a:solidFill>
              </a:rPr>
              <a:t>): 1 CR for common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functional </a:t>
            </a:r>
            <a:r>
              <a:rPr lang="en-US" altLang="de-DE" sz="1200" kern="0" dirty="0">
                <a:solidFill>
                  <a:prstClr val="black"/>
                </a:solidFill>
              </a:rPr>
              <a:t>description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, </a:t>
            </a:r>
            <a:r>
              <a:rPr lang="en-US" altLang="de-DE" sz="1200" kern="0" dirty="0">
                <a:solidFill>
                  <a:prstClr val="black"/>
                </a:solidFill>
              </a:rPr>
              <a:t>1 CR for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procedure, </a:t>
            </a:r>
            <a:r>
              <a:rPr lang="en-US" altLang="de-DE" sz="1200" kern="0" dirty="0">
                <a:solidFill>
                  <a:prstClr val="black"/>
                </a:solidFill>
              </a:rPr>
              <a:t>1 CR for split MME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option, 1 </a:t>
            </a:r>
            <a:r>
              <a:rPr lang="en-US" altLang="de-DE" sz="1200" kern="0" dirty="0">
                <a:solidFill>
                  <a:prstClr val="black"/>
                </a:solidFill>
              </a:rPr>
              <a:t>CR for full EPC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option, </a:t>
            </a:r>
            <a:r>
              <a:rPr lang="en-US" altLang="de-DE" sz="1200" kern="0" dirty="0">
                <a:solidFill>
                  <a:prstClr val="black"/>
                </a:solidFill>
              </a:rPr>
              <a:t>1 CR for event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exposure, and 1 LS </a:t>
            </a:r>
            <a:r>
              <a:rPr lang="en-US" altLang="de-DE" sz="1200" kern="0" dirty="0">
                <a:solidFill>
                  <a:prstClr val="black"/>
                </a:solidFill>
              </a:rPr>
              <a:t>Out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to </a:t>
            </a:r>
            <a:r>
              <a:rPr lang="en-US" altLang="de-DE" sz="1200" kern="0" dirty="0">
                <a:solidFill>
                  <a:prstClr val="black"/>
                </a:solidFill>
              </a:rPr>
              <a:t>reply LS In from SA3.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KI#3 (UE-satellite-UE): 4 CRs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to </a:t>
            </a:r>
            <a:r>
              <a:rPr lang="en-US" altLang="de-DE" sz="1200" kern="0" dirty="0">
                <a:solidFill>
                  <a:prstClr val="black"/>
                </a:solidFill>
              </a:rPr>
              <a:t>support UE-satellite-UE communication activation with IMS-AGW onboard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satellite, and 1 </a:t>
            </a:r>
            <a:r>
              <a:rPr lang="en-US" altLang="de-DE" sz="1200" kern="0" dirty="0">
                <a:solidFill>
                  <a:prstClr val="black"/>
                </a:solidFill>
              </a:rPr>
              <a:t>LS Out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to </a:t>
            </a:r>
            <a:r>
              <a:rPr lang="en-US" altLang="de-DE" sz="1200" kern="0" dirty="0">
                <a:solidFill>
                  <a:prstClr val="black"/>
                </a:solidFill>
              </a:rPr>
              <a:t>reply LS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from SA3-LI.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impact (on SIB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information </a:t>
            </a:r>
            <a:r>
              <a:rPr lang="en-US" altLang="zh-CN" sz="1200" kern="0" dirty="0">
                <a:solidFill>
                  <a:srgbClr val="FF0000"/>
                </a:solidFill>
                <a:highlight>
                  <a:srgbClr val="FFFF00"/>
                </a:highlight>
              </a:rPr>
              <a:t>and transitioning between S&amp;F mode and normal mode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)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SA#105</a:t>
            </a:r>
            <a:endParaRPr lang="en-US" kern="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=""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278636"/>
              </p:ext>
            </p:extLst>
          </p:nvPr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45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65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8417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258783"/>
            <a:ext cx="8127281" cy="445352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KI#2: how to support “S&amp;F Monitoring List”  and “List of satellite ID(s)”.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zh-CN" sz="1200" kern="0" dirty="0">
                <a:solidFill>
                  <a:prstClr val="black"/>
                </a:solidFill>
              </a:rPr>
              <a:t>KI#3: </a:t>
            </a:r>
            <a:r>
              <a:rPr lang="en-US" altLang="zh-CN" sz="1200" kern="0" dirty="0">
                <a:solidFill>
                  <a:prstClr val="black"/>
                </a:solidFill>
              </a:rPr>
              <a:t>how to support procedures for change of the on-board IMS-AGW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altLang="zh-CN" sz="12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 smtClean="0"/>
              <a:t>Next </a:t>
            </a:r>
            <a:r>
              <a:rPr lang="de-DE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If the exception is granted from SA plenary, continue </a:t>
            </a:r>
            <a:r>
              <a:rPr lang="en-US" altLang="zh-CN" sz="1200" kern="0" dirty="0" smtClean="0"/>
              <a:t>the normative work as indicated in the exception sheet,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 smtClean="0"/>
              <a:t>KI#1: Alignment </a:t>
            </a:r>
            <a:r>
              <a:rPr lang="en-US" altLang="zh-CN" sz="1200" kern="0" dirty="0"/>
              <a:t>to RAN conclusion on support of regenerative-based satellite access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KI#2: </a:t>
            </a:r>
            <a:r>
              <a:rPr lang="en-US" altLang="zh-CN" sz="1200" kern="0" dirty="0" smtClean="0"/>
              <a:t>Addressing </a:t>
            </a:r>
            <a:r>
              <a:rPr lang="en-US" altLang="zh-CN" sz="1200" kern="0" dirty="0"/>
              <a:t>unsolved </a:t>
            </a:r>
            <a:r>
              <a:rPr lang="en-US" altLang="zh-CN" sz="1200" kern="0" dirty="0" smtClean="0"/>
              <a:t>issues: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Support of the </a:t>
            </a:r>
            <a:r>
              <a:rPr lang="en-US" altLang="zh-CN" sz="1200" kern="0" dirty="0"/>
              <a:t>“List of </a:t>
            </a:r>
            <a:r>
              <a:rPr lang="en-US" altLang="zh-CN" sz="1200" kern="0" dirty="0" smtClean="0"/>
              <a:t>satellite ID(s</a:t>
            </a:r>
            <a:r>
              <a:rPr lang="en-US" altLang="zh-CN" sz="1200" kern="0" dirty="0"/>
              <a:t>)” and “S&amp;F Monitoring List” </a:t>
            </a:r>
            <a:r>
              <a:rPr lang="en-US" altLang="zh-CN" sz="1200" kern="0" dirty="0" smtClean="0"/>
              <a:t>features 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UE </a:t>
            </a:r>
            <a:r>
              <a:rPr lang="en-US" altLang="zh-CN" sz="1200" kern="0" dirty="0"/>
              <a:t>behavior </a:t>
            </a:r>
            <a:r>
              <a:rPr lang="en-US" altLang="zh-CN" sz="1200" kern="0" dirty="0" smtClean="0"/>
              <a:t>while </a:t>
            </a:r>
            <a:r>
              <a:rPr lang="en-US" altLang="zh-CN" sz="1200" kern="0" dirty="0"/>
              <a:t>transitioning between </a:t>
            </a:r>
            <a:r>
              <a:rPr lang="en-US" altLang="zh-CN" sz="1200" kern="0" dirty="0" smtClean="0"/>
              <a:t>S&amp;F </a:t>
            </a:r>
            <a:r>
              <a:rPr lang="en-US" altLang="zh-CN" sz="1200" kern="0" dirty="0"/>
              <a:t>mode and </a:t>
            </a:r>
            <a:r>
              <a:rPr lang="en-US" altLang="zh-CN" sz="1200" kern="0" dirty="0" smtClean="0"/>
              <a:t>non-S&amp;F mode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Whether and how to support Attach </a:t>
            </a:r>
            <a:r>
              <a:rPr lang="en-US" altLang="zh-CN" sz="1200" kern="0" dirty="0"/>
              <a:t>with PDN connection and UE-initiated PDN connectivity </a:t>
            </a:r>
            <a:r>
              <a:rPr lang="en-US" altLang="zh-CN" sz="1200" kern="0" dirty="0" smtClean="0"/>
              <a:t>request procedure in the example deployment model of split MME.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 smtClean="0"/>
              <a:t>KI#3: Support </a:t>
            </a:r>
            <a:r>
              <a:rPr lang="en-US" altLang="zh-CN" sz="1200" kern="0" dirty="0"/>
              <a:t>of UE-satellite-UE communication with IMS-AGW onboard satellite: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Mobility support if the serving satellite changes;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Allocation of AGW on </a:t>
            </a:r>
            <a:r>
              <a:rPr lang="en-US" altLang="zh-CN" sz="1200" kern="0" dirty="0"/>
              <a:t>satellite after early media </a:t>
            </a:r>
            <a:r>
              <a:rPr lang="en-US" altLang="zh-CN" sz="1200" kern="0" dirty="0" smtClean="0"/>
              <a:t>stop during the call setup</a:t>
            </a:r>
            <a:endParaRPr lang="en-US" altLang="zh-CN" sz="1200" kern="0" dirty="0"/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SA#105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443195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Work plan</a:t>
            </a: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SA#105</a:t>
            </a:r>
            <a:endParaRPr lang="en-US" altLang="zh-CN" sz="2800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602571"/>
              </p:ext>
            </p:extLst>
          </p:nvPr>
        </p:nvGraphicFramePr>
        <p:xfrm>
          <a:off x="305396" y="1482050"/>
          <a:ext cx="8671443" cy="4567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00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15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7590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0858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490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TR skeleton,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scope, definition, assumption, scenario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Key issue, assumptions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07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Last meeting for key issues update (no new KI), start solution discussions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Provide/update solutions, start solutions evaluation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507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Last meeting to update solutions, continue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solutions evaluation and start conclusion.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Complete evaluation and conclusions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Functional descriptions for KI#2 and KI#3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811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Functional and procedure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descriptions for KI#2 and KI#3 (only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UE-sat-UE communication activation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), functional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description for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KI#1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(only 5GS)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034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Alignment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to RAN conclusion for KI#1, c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ommon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functional description and procedure for KI#2, mobility support for KI#3, and support of UPF only onboard for KI#3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904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Total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+ 5.5 =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+ 5.5 =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4904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7 + 5.5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= 12.5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607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067391"/>
            <a:ext cx="8554481" cy="449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</a:t>
            </a:r>
            <a:r>
              <a:rPr lang="de-DE" sz="1600" b="1" kern="0" dirty="0" smtClean="0">
                <a:solidFill>
                  <a:prstClr val="black"/>
                </a:solidFill>
              </a:rPr>
              <a:t>plan if the exception gets approval in SA plenary</a:t>
            </a:r>
            <a:endParaRPr lang="de-DE" sz="1600" b="1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SA#105</a:t>
            </a:r>
            <a:endParaRPr lang="en-US" altLang="zh-CN" sz="2800" kern="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88278"/>
              </p:ext>
            </p:extLst>
          </p:nvPr>
        </p:nvGraphicFramePr>
        <p:xfrm>
          <a:off x="294758" y="1783264"/>
          <a:ext cx="8671443" cy="274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00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15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752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28650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1352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47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SA2#166-AH-e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Jan.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Contentious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issues identified for KI#2&amp;3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352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Feb.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All other issues indicated in the exception sheet, including:</a:t>
                      </a:r>
                    </a:p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- Alignment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with RAN3 conclusion for KI#1;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- 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Functional description and procedure update for KI#2&amp;3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3521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Total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13521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7329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926078"/>
            <a:ext cx="8554481" cy="33778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SA2#166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4 CRs and 2 </a:t>
            </a:r>
            <a:r>
              <a:rPr lang="en-US" altLang="zh-CN" sz="1200" kern="0" dirty="0">
                <a:solidFill>
                  <a:prstClr val="black"/>
                </a:solidFill>
              </a:rPr>
              <a:t>LS out are approved in total: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KI#1 (Regenerative-based satellite access):  1 LS Out is approved to reply LS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from </a:t>
            </a:r>
            <a:r>
              <a:rPr lang="en-US" altLang="de-DE" sz="1200" kern="0" dirty="0">
                <a:solidFill>
                  <a:prstClr val="black"/>
                </a:solidFill>
              </a:rPr>
              <a:t>RAN3.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KI#2 (</a:t>
            </a:r>
            <a:r>
              <a:rPr lang="en-US" altLang="zh-CN" sz="1200" kern="0" dirty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>
                <a:solidFill>
                  <a:prstClr val="black"/>
                </a:solidFill>
              </a:rPr>
              <a:t>): 2 CRs for common functional and procedure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description, 1 </a:t>
            </a:r>
            <a:r>
              <a:rPr lang="en-US" altLang="de-DE" sz="1200" kern="0" dirty="0">
                <a:solidFill>
                  <a:prstClr val="black"/>
                </a:solidFill>
              </a:rPr>
              <a:t>CR for split MME option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and </a:t>
            </a:r>
            <a:r>
              <a:rPr lang="en-US" altLang="de-DE" sz="1200" kern="0" dirty="0">
                <a:solidFill>
                  <a:prstClr val="black"/>
                </a:solidFill>
              </a:rPr>
              <a:t>1 CR for event exposure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are approved</a:t>
            </a:r>
            <a:r>
              <a:rPr lang="en-US" altLang="de-DE" sz="1200" kern="0" dirty="0">
                <a:solidFill>
                  <a:prstClr val="black"/>
                </a:solidFill>
              </a:rPr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KI#3 (UE-satellite-UE): 1 LS Out is approved to reply LS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from SA3-LI.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impact (on SIB information </a:t>
            </a:r>
            <a:r>
              <a:rPr lang="en-US" altLang="zh-CN" sz="1200" kern="0" dirty="0">
                <a:solidFill>
                  <a:srgbClr val="FF0000"/>
                </a:solidFill>
                <a:highlight>
                  <a:srgbClr val="FFFF00"/>
                </a:highlight>
              </a:rPr>
              <a:t>and transitioning between S&amp;F mode and normal mode</a:t>
            </a:r>
            <a:r>
              <a:rPr lang="en-US" altLang="zh-CN" sz="1200" kern="0" dirty="0">
                <a:solidFill>
                  <a:prstClr val="black"/>
                </a:solidFill>
              </a:rPr>
              <a:t>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KI#2: how to support “S&amp;F Monitoring List”  and “List of satellite ID(s)”.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zh-CN" sz="1200" kern="0" dirty="0">
                <a:solidFill>
                  <a:prstClr val="black"/>
                </a:solidFill>
              </a:rPr>
              <a:t>KI#3: </a:t>
            </a:r>
            <a:r>
              <a:rPr lang="en-US" altLang="zh-CN" sz="1200" kern="0" dirty="0">
                <a:solidFill>
                  <a:prstClr val="black"/>
                </a:solidFill>
              </a:rPr>
              <a:t>how to support procedures for change of the on-board IMS-AGW.</a:t>
            </a:r>
            <a:endParaRPr lang="de-DE" altLang="zh-CN" sz="1200" kern="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SA2#166</a:t>
            </a:r>
            <a:endParaRPr lang="en-US" kern="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=""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531587"/>
              </p:ext>
            </p:extLst>
          </p:nvPr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45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65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3369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1430328"/>
            <a:ext cx="8554481" cy="373333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If the exception is granted from SA plenary, continue the normative work as indicated in the exception sheet,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KI#1: Alignment to RAN conclusion on support of regenerative-based satellite access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KI#2: Addressing unsolved issues: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Support of the “List of satellite ID(s)” and “S&amp;F Monitoring List” features 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UE behavior while transitioning between S&amp;F mode and non-S&amp;F mode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Whether and how to support Attach with PDN connection and UE-initiated PDN connectivity request procedure in the example deployment model of split MME.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KI#3: Support of UE-satellite-UE communication with IMS-AGW onboard satellite: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Mobility support if the serving satellite changes;</a:t>
            </a:r>
          </a:p>
          <a:p>
            <a:pPr lvl="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Allocation of AGW on satellite after early media stop during the call </a:t>
            </a:r>
            <a:r>
              <a:rPr lang="en-US" altLang="zh-CN" sz="1200" kern="0" dirty="0" smtClean="0"/>
              <a:t>setup</a:t>
            </a:r>
            <a:endParaRPr lang="en-US" altLang="zh-CN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SA2#166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047212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Work plan</a:t>
            </a: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SA2#166</a:t>
            </a:r>
            <a:endParaRPr lang="en-US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755812"/>
              </p:ext>
            </p:extLst>
          </p:nvPr>
        </p:nvGraphicFramePr>
        <p:xfrm>
          <a:off x="305396" y="1482050"/>
          <a:ext cx="8671443" cy="4567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00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15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7590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0858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490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TR skeleton,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scope, definition, assumption, scenario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Key issue, assumptions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07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Last meeting for key issues update (no new KI), start solution discussions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Provide/update solutions, start solutions evaluation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507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Last meeting to update solutions, continue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solutions evaluation and start conclusion.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Complete evaluation and conclusions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Functional descriptions for KI#2 and KI#3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811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Functional and procedure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descriptions for KI#2 and KI#3 (only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UE-sat-UE communication activation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), functional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description for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KI#1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(only 5GS)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034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Alignment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to RAN conclusion for KI#1, c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ommon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functional description and procedure for KI#2, mobility support for KI#3, and support of UPF only onboard for KI#3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904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Total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+ 5.5 =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+ 5.5 =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4904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7 + 5.5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= 12.5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813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2006/documentManagement/types"/>
    <ds:schemaRef ds:uri="dcc30912-d230-4cc2-b11f-bb5ca2a6b6f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09cef1fd-e61b-4dbf-b745-21988b13f97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1063</TotalTime>
  <Words>1161</Words>
  <Application>Microsoft Office PowerPoint</Application>
  <PresentationFormat>全屏显示(4:3)</PresentationFormat>
  <Paragraphs>229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Theme</vt:lpstr>
      <vt:lpstr>5GSAT_Ph3_ARCH &amp; FS_5GSAT_Ph3_ARCH Status Report  Integration of satellite components in the 5G architecture Phase 3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CATT-r1</cp:lastModifiedBy>
  <cp:revision>2032</cp:revision>
  <dcterms:created xsi:type="dcterms:W3CDTF">2008-08-30T09:32:10Z</dcterms:created>
  <dcterms:modified xsi:type="dcterms:W3CDTF">2024-11-28T02:19:58Z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