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3" r:id="rId2"/>
    <p:sldId id="1125" r:id="rId3"/>
    <p:sldId id="1126" r:id="rId4"/>
    <p:sldId id="1127" r:id="rId5"/>
    <p:sldId id="1128" r:id="rId6"/>
    <p:sldId id="789" r:id="rId7"/>
    <p:sldId id="96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1" autoAdjust="0"/>
    <p:restoredTop sz="85893" autoAdjust="0"/>
  </p:normalViewPr>
  <p:slideViewPr>
    <p:cSldViewPr snapToGrid="0">
      <p:cViewPr varScale="1">
        <p:scale>
          <a:sx n="92" d="100"/>
          <a:sy n="92" d="100"/>
        </p:scale>
        <p:origin x="744" y="42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3192" y="96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10/24/2024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24/10/2024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108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908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S2-2411132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Hyderabad, India, October 14 – 18, 2024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#165 October 14 – 18, 2024, Hyderabad, India</a:t>
            </a:r>
            <a:endParaRPr lang="en-US" altLang="en-GB" sz="1300" dirty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AIML_CN</a:t>
            </a:r>
            <a:br>
              <a:rPr lang="en-US" altLang="en-GB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2000" dirty="0">
                <a:latin typeface="Arial" panose="020B0604020202020204" pitchFamily="34" charset="0"/>
              </a:rPr>
              <a:t>vivo (Rapporteur)</a:t>
            </a:r>
            <a:br>
              <a:rPr lang="en-US" altLang="en-US" sz="2000" dirty="0"/>
            </a:br>
            <a:r>
              <a:rPr lang="fr-FR" altLang="zh-CN" sz="2000" dirty="0">
                <a:latin typeface="Arial" panose="020B0604020202020204" pitchFamily="34" charset="0"/>
              </a:rPr>
              <a:t>MediaTek Inc.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SA2#165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2249124"/>
            <a:ext cx="8695692" cy="40535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154 papers(including discussion papers) were submitted, 13 CRs were agreed, 8 CRs were merged, 8 CRs were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KI#1: 7 CRs are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23.273/23.288 CRs: high level data collection, LMF retrieving ML Model from MTLF, </a:t>
            </a:r>
            <a:r>
              <a:rPr lang="en-GB" sz="1200" kern="0" dirty="0"/>
              <a:t>AI/ML model performance monitoring by LMF and NWDAF.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KI#2: 5 CRs are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23.288 CRs: updating general training/inference procedure for NWDAF as VFL server, updating Registration and Discovery procedure for VFL/high level feature description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23.501 CR for VFL support during the discovery of NWDAF, NEF, and 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KI#3: </a:t>
            </a:r>
            <a:r>
              <a:rPr lang="en-US" altLang="zh-CN" sz="1200" kern="0" dirty="0"/>
              <a:t>the C</a:t>
            </a:r>
            <a:r>
              <a:rPr lang="en-US" altLang="de-DE" sz="1200" kern="0" dirty="0"/>
              <a:t>R for </a:t>
            </a:r>
            <a:r>
              <a:rPr lang="en-GB" sz="1200" kern="0" dirty="0"/>
              <a:t>Support of QoS and policy assistance analytics</a:t>
            </a:r>
            <a:r>
              <a:rPr lang="en-US" altLang="de-DE" sz="1200" kern="0" dirty="0"/>
              <a:t> is postponed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KI#4: one CR is agreed and progress is good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major CR for </a:t>
            </a:r>
            <a:r>
              <a:rPr lang="en-GB" sz="1200" kern="0" dirty="0"/>
              <a:t>New analytics ID to support Signalling storm Mitigation and Prevention for 23.288 is to be approved</a:t>
            </a:r>
            <a:r>
              <a:rPr lang="en-US" sz="1200" kern="0" dirty="0"/>
              <a:t> (with few Editor’s Notes)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200" b="1" dirty="0"/>
              <a:t>RAN impacts and dependencies</a:t>
            </a:r>
            <a:r>
              <a:rPr lang="en-US" altLang="zh-CN" sz="1200" dirty="0"/>
              <a:t>:</a:t>
            </a:r>
            <a:endParaRPr lang="de-DE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For KI#1, any data to be collected from UE/RAN by LMF for the model training/model inference/model performance monitoring for LMF-side model is assumed to be defined by RAN WGs and coordination with RAN is needed.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Regarding KI#3 on </a:t>
            </a:r>
            <a:r>
              <a:rPr lang="en-GB" sz="1200" kern="0" dirty="0"/>
              <a:t>Support of QoS and policy assistance analytics, the names of some parameter(s) e.g. the </a:t>
            </a:r>
            <a:r>
              <a:rPr lang="en-GB" sz="1200" kern="0" dirty="0" err="1"/>
              <a:t>QoE</a:t>
            </a:r>
            <a:r>
              <a:rPr lang="en-GB" sz="1200" kern="0" dirty="0"/>
              <a:t> f </a:t>
            </a:r>
            <a:r>
              <a:rPr lang="en-US" altLang="zh-CN" sz="1200" kern="0" dirty="0"/>
              <a:t>provided by </a:t>
            </a:r>
            <a:r>
              <a:rPr lang="en-GB" sz="1200" kern="0" dirty="0"/>
              <a:t>PCF to NWDAF needs further discussion.</a:t>
            </a:r>
            <a:endParaRPr lang="en-US" altLang="zh-CN" sz="12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Continue normative work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5048185"/>
              </p:ext>
            </p:extLst>
          </p:nvPr>
        </p:nvGraphicFramePr>
        <p:xfrm>
          <a:off x="218574" y="1270078"/>
          <a:ext cx="8707712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009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0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1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2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2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dirty="0"/>
                        <a:t>AIML_CN 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SP-240991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10263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SA2#165 (2/2)</a:t>
            </a:r>
            <a:endParaRPr lang="en-US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55F8D954-002E-4469-B2E4-3F4666DDF1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587031"/>
              </p:ext>
            </p:extLst>
          </p:nvPr>
        </p:nvGraphicFramePr>
        <p:xfrm>
          <a:off x="333668" y="1061453"/>
          <a:ext cx="8669318" cy="30023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5282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29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23.700-84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229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Initial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58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SA2#162*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u="none" strike="noStrike" dirty="0"/>
                        <a:t>1</a:t>
                      </a:r>
                      <a:endParaRPr lang="en-US" sz="1400" u="sng" strike="noStrik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and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2013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1</a:t>
                      </a:r>
                      <a:endParaRPr lang="en-US" sz="1400" u="sng" strike="noStrik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solution updates and final Evaluations + Conclusions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5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 per KI conclusion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5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Oct 2024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Normative work per KI conclusion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275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Normative work per KI conclusion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AC8BF35-5615-4D87-9542-CC15C22847CF}"/>
              </a:ext>
            </a:extLst>
          </p:cNvPr>
          <p:cNvSpPr txBox="1">
            <a:spLocks/>
          </p:cNvSpPr>
          <p:nvPr/>
        </p:nvSpPr>
        <p:spPr>
          <a:xfrm>
            <a:off x="253913" y="4157983"/>
            <a:ext cx="8749073" cy="78983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8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TUs for Normative Work</a:t>
            </a:r>
          </a:p>
          <a:p>
            <a:pPr marL="0" indent="0">
              <a:buNone/>
            </a:pPr>
            <a:endParaRPr lang="en-US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</a:rPr>
              <a:t>Note1: It is anticipated that one drafting sessions is required for normative work in Nov SA2 meeting subject to planning.  In addition, 1 or 2 unofficial draft conf calls will be arranged for KI#2 e.g. documentation and job split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</a:rPr>
              <a:t>Note2: Rapporteurs will prepare question list and figure out the contribution plan/job split in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Nov</a:t>
            </a: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</a:rPr>
              <a:t> SA2 meeting</a:t>
            </a:r>
          </a:p>
          <a:p>
            <a:pPr marL="0" indent="0">
              <a:buNone/>
            </a:pP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No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te3: one </a:t>
            </a:r>
            <a:r>
              <a:rPr lang="en-GB" altLang="zh-CN" sz="1400" dirty="0"/>
              <a:t>Reply LS on AIML data collection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for questions for clarification mainly in terms of terminology</a:t>
            </a: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 is sent to RAN2 and RAN3.</a:t>
            </a:r>
            <a:endParaRPr lang="en-US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757450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74602E9A-6EFB-48FB-8F37-CE3C9B01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dirty="0"/>
              <a:t>Status report for SA2#162/163/164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SA2#164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2249124"/>
            <a:ext cx="8695692" cy="40535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144 CRs were submitted, 18 CRs were handled, 2 CRs were NOTED, 4 CRs were merged, 5 CRs were postponed, 1 open and 6 CRs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KI#1: 3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23.288: MTLF supporting ML model provisioning with LMF.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23.273: general feature description of LMF supporting AI/ML based positioning, Data collection at LMF.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KI#2: 3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23.288: General inference procedure, High level feature description for VFL, Registration and Discovery procedure for VFL.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CR for VFL training procedure reached offline agreement but </a:t>
            </a:r>
            <a:r>
              <a:rPr lang="en-GB" sz="1200" kern="0" dirty="0"/>
              <a:t>was postponed due to the lack of time in Friday plenary</a:t>
            </a:r>
            <a:r>
              <a:rPr lang="en-US" altLang="de-DE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KI#3:No CR agreed. The majority companies prefer to have a new analytics ID but more discussion is needed.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KI#4:The CR for </a:t>
            </a:r>
            <a:r>
              <a:rPr lang="en-GB" sz="1200" kern="0" dirty="0"/>
              <a:t>New analytics ID to support Signalling storm Mitigation and Prevention </a:t>
            </a:r>
            <a:r>
              <a:rPr lang="en-US" altLang="de-DE" sz="1200" kern="0" dirty="0"/>
              <a:t>reached offline agreement </a:t>
            </a:r>
            <a:r>
              <a:rPr lang="en-GB" sz="1200" kern="0" dirty="0"/>
              <a:t>but was kept open due to the lack of time in Friday plenary and will be handled next meeting</a:t>
            </a:r>
            <a:r>
              <a:rPr lang="en-US" altLang="de-DE" sz="1200" kern="0" dirty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For KI#1, any data to be collected from UE/RAN by LMF for the model training/model inference/model performance monitoring for LMF-side model is assumed to be defined by RAN WGs and coordination with RAN is needed.</a:t>
            </a:r>
            <a:endParaRPr lang="en-US" altLang="zh-CN" sz="11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kern="0" dirty="0"/>
              <a:t>Security aspects, will be addressed by SA3.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kern="0" dirty="0"/>
              <a:t>OAM aspects, if any, will be addressed by SA5.</a:t>
            </a:r>
            <a:endParaRPr lang="en-US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270078"/>
          <a:ext cx="8707712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009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0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1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2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2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dirty="0"/>
                        <a:t>AIML_CN 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0% 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SP-240991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815846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SA2#163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75602"/>
            <a:ext cx="8810066" cy="38771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95 PCRs were submitted, 10 PCRs were approved, 1 PCR was merged, 84 PCRs were not handled and draft TR 23.700-84 v1.0.0 will be submitted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The WID </a:t>
            </a:r>
            <a:r>
              <a:rPr lang="en-US" altLang="zh-CN" sz="1400" dirty="0"/>
              <a:t>will be </a:t>
            </a:r>
            <a:r>
              <a:rPr lang="en-US" altLang="de-DE" sz="1400" dirty="0"/>
              <a:t>approved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KI#1: Final conclusion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KI#2: Final conclusion is a</a:t>
            </a:r>
            <a:r>
              <a:rPr lang="en-US" altLang="zh-CN" sz="1400" dirty="0"/>
              <a:t>gr</a:t>
            </a:r>
            <a:r>
              <a:rPr lang="en-US" altLang="de-DE" sz="1400" dirty="0"/>
              <a:t>eed,</a:t>
            </a:r>
            <a:r>
              <a:rPr lang="zh-CN" altLang="en-US" sz="1400" dirty="0"/>
              <a:t> </a:t>
            </a:r>
            <a:r>
              <a:rPr lang="en-US" altLang="zh-CN" sz="1400" dirty="0"/>
              <a:t>and</a:t>
            </a:r>
            <a:r>
              <a:rPr lang="zh-CN" altLang="en-US" sz="1400" dirty="0"/>
              <a:t> </a:t>
            </a:r>
            <a:r>
              <a:rPr lang="en-US" altLang="zh-CN" sz="1400" dirty="0"/>
              <a:t>terminology</a:t>
            </a:r>
            <a:r>
              <a:rPr lang="zh-CN" altLang="en-US" sz="1400" dirty="0"/>
              <a:t> </a:t>
            </a:r>
            <a:r>
              <a:rPr lang="en-US" altLang="zh-CN" sz="1400" dirty="0"/>
              <a:t>definition and 4 solution update are agreed</a:t>
            </a:r>
            <a:r>
              <a:rPr lang="en-US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KI#3: </a:t>
            </a:r>
            <a:r>
              <a:rPr lang="en-US" altLang="de-DE" sz="1400" dirty="0"/>
              <a:t>Final conclusion is agreed, and use cases mapping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KI#4: </a:t>
            </a:r>
            <a:r>
              <a:rPr lang="en-US" altLang="de-DE" sz="1400" dirty="0"/>
              <a:t>Final conclusion is agreed</a:t>
            </a:r>
            <a:r>
              <a:rPr lang="en-US" altLang="zh-CN" sz="1400" dirty="0"/>
              <a:t>. </a:t>
            </a:r>
            <a:endParaRPr lang="en-US" altLang="zh-CN" sz="1400" dirty="0">
              <a:cs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100" u="sng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For KI#1, any data to be collected from UE/RAN by LMF for the model training/model inference/model performance monitoring for LMF-side model is assumed to be defined by RAN WGs and coordination with RAN is needed.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400" kern="0" dirty="0"/>
              <a:t>Security aspects, will be addressed by SA3.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400" kern="0" dirty="0"/>
              <a:t>Charging aspects, will be addressed by SA5.</a:t>
            </a:r>
            <a:r>
              <a:rPr lang="en-US" sz="1400" kern="0" dirty="0"/>
              <a:t> </a:t>
            </a:r>
            <a:r>
              <a:rPr lang="en-GB" sz="1400" kern="0" dirty="0"/>
              <a:t>OAM aspects, if any, will be addressed by SA5.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SA2#162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75602"/>
            <a:ext cx="8810066" cy="38771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79 papers were received and 39 papers were not handled.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36 PCRs and 1 LS OUT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 LS OUT to RAN WGs related to KI#1;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8 PCRs papers for key issue #1 </a:t>
            </a:r>
            <a:r>
              <a:rPr lang="en-GB" altLang="zh-CN" sz="1400" kern="0" dirty="0"/>
              <a:t>new solutions and solution update</a:t>
            </a:r>
            <a:r>
              <a:rPr lang="en-US" altLang="zh-CN" sz="1400" kern="0" dirty="0"/>
              <a:t>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14 PCRs for key issue #2 solutions and terminologies;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9 PCRs for key issue #3 solutions;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5 PCR for key issue #4 solutions.</a:t>
            </a:r>
            <a:endParaRPr lang="en-US" altLang="zh-CN" sz="1100" u="sng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For KI#1, any data to be collected from UE/RAN by LMF for the model training/model inference/model performance monitoring for LMF-side model is assumed to be defined by RAN WGs.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 at this stage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ko-KR" sz="1600" b="1" kern="0" dirty="0"/>
              <a:t>Contentious issues</a:t>
            </a:r>
            <a:endParaRPr lang="en-US" altLang="ko-KR" sz="1800" b="1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400" kern="0" dirty="0"/>
              <a:t>None (note several ENs need to be addressed across the solutions.)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65%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493626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2622</TotalTime>
  <Words>1285</Words>
  <Application>Microsoft Office PowerPoint</Application>
  <PresentationFormat>全屏显示(4:3)</PresentationFormat>
  <Paragraphs>159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맑은 고딕</vt:lpstr>
      <vt:lpstr>宋体</vt:lpstr>
      <vt:lpstr>Arial</vt:lpstr>
      <vt:lpstr>Calibri</vt:lpstr>
      <vt:lpstr>Symbol</vt:lpstr>
      <vt:lpstr>Times New Roman</vt:lpstr>
      <vt:lpstr>Office Theme</vt:lpstr>
      <vt:lpstr>AIML_CN Status Report</vt:lpstr>
      <vt:lpstr>AIML_CN status after SA2#165 (1/2)</vt:lpstr>
      <vt:lpstr>AIML_CN status after SA2#165 (2/2)</vt:lpstr>
      <vt:lpstr>Annex</vt:lpstr>
      <vt:lpstr>AIML_CN status after SA2#164 </vt:lpstr>
      <vt:lpstr>FS_AIML_CN status after SA2#163</vt:lpstr>
      <vt:lpstr>FS_AIML_CN status after SA2#162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vivo</cp:lastModifiedBy>
  <cp:revision>43</cp:revision>
  <dcterms:modified xsi:type="dcterms:W3CDTF">2024-10-24T15:30:43Z</dcterms:modified>
</cp:coreProperties>
</file>