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8"/>
  </p:notesMasterIdLst>
  <p:handoutMasterIdLst>
    <p:handoutMasterId r:id="rId19"/>
  </p:handoutMasterIdLst>
  <p:sldIdLst>
    <p:sldId id="303" r:id="rId6"/>
    <p:sldId id="795" r:id="rId7"/>
    <p:sldId id="909" r:id="rId8"/>
    <p:sldId id="810" r:id="rId9"/>
    <p:sldId id="911" r:id="rId10"/>
    <p:sldId id="912" r:id="rId11"/>
    <p:sldId id="910" r:id="rId12"/>
    <p:sldId id="913" r:id="rId13"/>
    <p:sldId id="915" r:id="rId14"/>
    <p:sldId id="916" r:id="rId15"/>
    <p:sldId id="971" r:id="rId16"/>
    <p:sldId id="976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99" d="100"/>
          <a:sy n="99" d="100"/>
        </p:scale>
        <p:origin x="8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10/23/2024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10/23/2024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90389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S2-2411131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#165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Hyderabad, India, October 14 – 18,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  <a:highlight>
                  <a:srgbClr val="FFFF00"/>
                </a:highlight>
              </a:rPr>
              <a:t>S2-240xxxx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 – 31 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May,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2024, </a:t>
            </a:r>
            <a:r>
              <a:rPr lang="en-GB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Island, 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1145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6828720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48680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WG2#165</a:t>
            </a:r>
            <a:r>
              <a:rPr lang="en-GB" altLang="de-DE" sz="1200" baseline="0">
                <a:solidFill>
                  <a:schemeClr val="bg1"/>
                </a:solidFill>
              </a:rPr>
              <a:t>  October 14 –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WG2#165</a:t>
            </a:r>
            <a:r>
              <a:rPr lang="en-GB" altLang="de-DE" sz="1200" baseline="0" dirty="0">
                <a:solidFill>
                  <a:schemeClr val="bg1"/>
                </a:solidFill>
              </a:rPr>
              <a:t>  Oct 14  –  Oct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2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47805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4000" b="1" dirty="0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Rel-19 </a:t>
            </a:r>
            <a:r>
              <a:rPr lang="en-US" altLang="zh-CN" sz="4000" b="1" dirty="0" err="1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FS_AmbientIoT</a:t>
            </a:r>
            <a:br>
              <a:rPr lang="en-US" altLang="de-DE" sz="3600" b="1" kern="0" dirty="0"/>
            </a:br>
            <a:r>
              <a:rPr lang="en-US" altLang="de-DE" sz="3600" b="1" kern="0" dirty="0"/>
              <a:t>Status Report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Runze Zhou 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(Huawei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), Fei Lu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(Rapporteurs)</a:t>
            </a:r>
            <a:endParaRPr lang="en-GB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78255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available, including 34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15 papers has been agreed (62 submitted),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LS out to SA1, SA3 and RAN1 (CC RAN2, RAN3)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solution updates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10 new solutions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13805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034719"/>
            <a:ext cx="8666038" cy="395656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 since SA#104</a:t>
            </a:r>
            <a:endParaRPr kumimoji="0" lang="de-DE" altLang="de-DE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23.700-13 v0.5.0 sent to TSG SA for 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information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Revised SID was agreed in SA#104 (SP-240696)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19 </a:t>
            </a:r>
            <a:r>
              <a:rPr lang="en-US" altLang="de-DE" sz="1200" kern="0" dirty="0" err="1">
                <a:solidFill>
                  <a:prstClr val="black"/>
                </a:solidFill>
                <a:latin typeface="Calibri"/>
              </a:rPr>
              <a:t>pCRs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 are approved in SA2#164, including: 8 new solutions, 8 solution updates, 1 new architecture assumption, and 2 interim conclusion. </a:t>
            </a:r>
            <a:endParaRPr kumimoji="0" lang="en-US" alt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Calibri"/>
              </a:rPr>
              <a:t>Other WG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impacts and dependencies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Incomplete feedback from SA1 due to lack of consensus in SA1 (no feedback on need for an unalterable/permanent equipment identification and related usage, no feedback on business model and need for subscription).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solution, need coordination with RAN, SA3 and SA5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Diverging views on the need for subscription, network layer security, temporary CN ID, roaming support and related to that, the implications for the overall architecture. Lack of clear SA1 feedback/requirements on these aspects poses a potential risk for SA2 conclusion.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way forward on o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 issues, taking into account LS reply from RAN1 and SA1, and 11 postponed papers from SA2#164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meeting.</a:t>
            </a:r>
            <a:endParaRPr lang="en-US" altLang="ko-KR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evaluation and conclusion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SP-240969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95300" y="2072537"/>
            <a:ext cx="8475759" cy="41487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SA2#164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19 </a:t>
            </a:r>
            <a:r>
              <a:rPr lang="en-US" altLang="de-DE" sz="1200" dirty="0" err="1"/>
              <a:t>pCRs</a:t>
            </a:r>
            <a:r>
              <a:rPr lang="en-US" altLang="de-DE" sz="1200" dirty="0"/>
              <a:t> are approved in the meeting, including: 8 new solutions, 8 solution updates, 1 new architecture assumption, and 2 interim conclusions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TR 23.700-13 v0.5.0 is available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LS in from RAN2 (S2-2407447) was discussed but the reply LS was postponed, due to no consensus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Other WG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Incomplete feedback from SA1 due to lack of consensus in SA1 (no feedback on need for an unalterable/permanent equipment identification and related usage, no feedback on business model and need for subscription).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solution, need coordination with RAN, SA3 and SA5 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Diverging views on the need for subscription, network layer security, temporary CN ID, roaming support and related to that, the implications for the overall architecture. Lack of clear SA1 feedback/requirements on these aspects poses a potential risk for SA2 conclusion.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way forward on o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 issues, taking into account LS reply from RAN1 and SA1, and 11 postponed papers from SA2#164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evaluation and conclusion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6331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/>
                        <a:t>December</a:t>
                      </a:r>
                      <a:r>
                        <a:rPr lang="en-GB" sz="1200" b="1" dirty="0"/>
                        <a:t>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SP-240969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05516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35064" y="1837237"/>
            <a:ext cx="8584211" cy="42923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7</a:t>
            </a:r>
            <a:r>
              <a:rPr lang="en-US" altLang="de-DE" sz="1200" kern="0" dirty="0"/>
              <a:t>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and 1 </a:t>
            </a:r>
            <a:r>
              <a:rPr lang="en-US" altLang="zh-CN" sz="1200" kern="0" dirty="0"/>
              <a:t>LS out</a:t>
            </a:r>
            <a:r>
              <a:rPr lang="en-US" altLang="de-DE" sz="1200" kern="0" dirty="0"/>
              <a:t>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Interim conclusions are captured in TR 23.700-13 v1.1.0, including: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Key issue 1: </a:t>
            </a:r>
            <a:endParaRPr lang="en-US" altLang="de-DE" sz="1200" kern="0" dirty="0"/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200" kern="0" dirty="0"/>
              <a:t>Architecture options of topology 1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Architecture options of topology 2</a:t>
            </a:r>
            <a:endParaRPr lang="en-US" altLang="de-DE" sz="1200" kern="0" dirty="0"/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Common aspects for both topologies</a:t>
            </a:r>
            <a:endParaRPr lang="en-US" altLang="de-DE" sz="1200" kern="0" dirty="0"/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Key issue 2: Permanent </a:t>
            </a:r>
            <a:r>
              <a:rPr lang="en-US" altLang="de-DE" sz="1200" dirty="0" err="1"/>
              <a:t>AIoT</a:t>
            </a:r>
            <a:r>
              <a:rPr lang="en-US" altLang="de-DE" sz="1200" dirty="0"/>
              <a:t> Device ID component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Key issue 3: </a:t>
            </a:r>
            <a:r>
              <a:rPr lang="en-US" altLang="de-DE" sz="1200" dirty="0" err="1"/>
              <a:t>AIoT</a:t>
            </a:r>
            <a:r>
              <a:rPr lang="en-US" altLang="de-DE" sz="1200" dirty="0"/>
              <a:t> services supported by the 5GC</a:t>
            </a:r>
            <a:endParaRPr lang="en-US" altLang="de-DE" sz="9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interim conclusions need coordination with RAN and SA3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+mn-ea"/>
              </a:rPr>
              <a:t>Architecture options for T1 and T2 needs further discussion in next meeting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Whether and how temporary ID is supported for privacy protection, pending SA3 study and feedback on </a:t>
            </a:r>
            <a:r>
              <a:rPr lang="en-US" altLang="zh-CN" sz="1200" dirty="0" err="1"/>
              <a:t>LSout</a:t>
            </a:r>
            <a:r>
              <a:rPr lang="en-US" altLang="zh-CN" sz="1200" dirty="0"/>
              <a:t> S2-2411049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200" kern="0" dirty="0"/>
              <a:t>Various open issues, e.g., reader selection, reader area identification, for topology 2 whether NAS option can </a:t>
            </a:r>
            <a:r>
              <a:rPr lang="en-US" altLang="ko-KR" sz="1200" kern="0"/>
              <a:t>be supported, et al</a:t>
            </a:r>
            <a:endParaRPr lang="de-DE" altLang="ko-KR" sz="1200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TR conclusion in next SA2 meeting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and try</a:t>
            </a:r>
            <a:r>
              <a:rPr lang="zh-CN" altLang="en-US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zh-CN" altLang="en-US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approve the work item in next SA2 meeting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94454"/>
              </p:ext>
            </p:extLst>
          </p:nvPr>
        </p:nvGraphicFramePr>
        <p:xfrm>
          <a:off x="159283" y="1070918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00166" y="5946705"/>
            <a:ext cx="8641557" cy="4137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In total 11.5 TUs for Study Phase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00166" y="70902"/>
            <a:ext cx="7157602" cy="4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FS_AmbientIoT</a:t>
            </a:r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Work plan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450209"/>
              </p:ext>
            </p:extLst>
          </p:nvPr>
        </p:nvGraphicFramePr>
        <p:xfrm>
          <a:off x="115012" y="563422"/>
          <a:ext cx="8913975" cy="5340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1922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677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1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677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i="1" dirty="0">
                          <a:highlight>
                            <a:srgbClr val="C0C0C0"/>
                          </a:highlight>
                        </a:rPr>
                        <a:t>NOTE: </a:t>
                      </a:r>
                      <a:r>
                        <a:rPr lang="en-US" altLang="de-DE" sz="1100" i="1" dirty="0">
                          <a:highlight>
                            <a:srgbClr val="C0C0C0"/>
                          </a:highlight>
                        </a:rPr>
                        <a:t>no new key issue proposal will be considered </a:t>
                      </a:r>
                      <a:endParaRPr lang="en-US" altLang="zh-CN" sz="1100" i="1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731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Continue solutions</a:t>
                      </a:r>
                      <a:r>
                        <a:rPr lang="en-US" sz="1100" baseline="0" dirty="0">
                          <a:highlight>
                            <a:srgbClr val="C0C0C0"/>
                          </a:highlight>
                        </a:rPr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5731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Continue solutions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64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Continue and complete solution discussions (multi-sourced papers will be handled with priority, any new solution should be in principle different from the existing solutions in the TR and ready for evaluation).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Start evaluation/conclusion: group/categorize the solutions, identify the non-controversial aspects and key controversial aspects, identify the dependency with other WHs and have earlier coordination.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err="1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conference call and NWM discussion will be arranged between SA2#163 and SA2#164 for e.g. deployment scenarios including roaming, 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7534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SA2#165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Oct 2024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1.5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highlight>
                          <a:srgbClr val="C0C0C0"/>
                        </a:highligh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Decide way forward for open issues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Continue TR conclusion and evaluation, focus on conclusions (and where needed supporting evaluations). Priority will be for contributions that help us all work towards finalizing the conclusion.</a:t>
                      </a:r>
                      <a:endParaRPr lang="en-US" sz="1100" kern="1200" dirty="0">
                        <a:solidFill>
                          <a:schemeClr val="tx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4635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FFFF00"/>
                          </a:highlight>
                        </a:rPr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>
                          <a:highlight>
                            <a:srgbClr val="FFFF00"/>
                          </a:highlight>
                        </a:rPr>
                        <a:t>Nov 2024</a:t>
                      </a:r>
                      <a:endParaRPr lang="en-US" sz="1100" b="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FFFF00"/>
                          </a:highlight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Finalize all key issue conclusions i.e. to address </a:t>
                      </a:r>
                      <a:r>
                        <a:rPr lang="en-US" altLang="zh-CN" sz="1100" kern="12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FFS in TR conclusion clause, 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and new conclusion proposal essential for the study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5573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23.700-13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for new key issues were also considered in the discussion of the e-meeting.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8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Key issue discussion has been finalized with two ENs(reference of the RAN TR to be updated, term name of </a:t>
            </a:r>
            <a:r>
              <a:rPr lang="zh-CN" altLang="en-US" sz="1400" dirty="0"/>
              <a:t>“</a:t>
            </a:r>
            <a:r>
              <a:rPr lang="en-US" altLang="de-DE" sz="1400" dirty="0"/>
              <a:t>inventory</a:t>
            </a:r>
            <a:r>
              <a:rPr lang="zh-CN" altLang="en-US" sz="1400" dirty="0"/>
              <a:t>”</a:t>
            </a:r>
            <a:r>
              <a:rPr lang="en-US" altLang="de-DE" sz="1400" dirty="0"/>
              <a:t> and </a:t>
            </a:r>
            <a:r>
              <a:rPr lang="zh-CN" altLang="en-US" sz="1400" dirty="0"/>
              <a:t>“</a:t>
            </a:r>
            <a:r>
              <a:rPr lang="en-US" altLang="de-DE" sz="1400" dirty="0"/>
              <a:t>command</a:t>
            </a:r>
            <a:r>
              <a:rPr lang="zh-CN" altLang="en-US" sz="1400" dirty="0"/>
              <a:t>”</a:t>
            </a:r>
            <a:r>
              <a:rPr lang="en-US" altLang="de-DE" sz="1400" dirty="0"/>
              <a:t> to be given).</a:t>
            </a:r>
            <a:r>
              <a:rPr lang="zh-CN" altLang="en-US" sz="1400" dirty="0"/>
              <a:t> </a:t>
            </a:r>
            <a:r>
              <a:rPr lang="en-US" altLang="zh-CN" sz="1400" dirty="0"/>
              <a:t>For</a:t>
            </a:r>
            <a:r>
              <a:rPr lang="zh-CN" altLang="en-US" sz="1400" dirty="0"/>
              <a:t> </a:t>
            </a:r>
            <a:r>
              <a:rPr lang="en-US" altLang="zh-CN" sz="1400" dirty="0"/>
              <a:t>future</a:t>
            </a:r>
            <a:r>
              <a:rPr lang="zh-CN" altLang="en-US" sz="1400" dirty="0"/>
              <a:t> </a:t>
            </a:r>
            <a:r>
              <a:rPr lang="en-US" altLang="zh-CN" sz="1400" dirty="0"/>
              <a:t>meetings,</a:t>
            </a:r>
            <a:r>
              <a:rPr lang="zh-CN" altLang="en-US" sz="1400" dirty="0"/>
              <a:t> </a:t>
            </a:r>
            <a:r>
              <a:rPr lang="en-US" altLang="de-DE" sz="1400" dirty="0"/>
              <a:t>key issue update to address the ENs can be considered, but no new key issue proposal will be considered.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546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 in </a:t>
            </a:r>
            <a:r>
              <a:rPr lang="en-US" altLang="ko-KR" sz="1400" dirty="0"/>
              <a:t>SA2#162</a:t>
            </a:r>
            <a:r>
              <a:rPr lang="en-US" altLang="ko-KR" sz="1400" kern="0" dirty="0"/>
              <a:t>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76465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3710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367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9"/>
            <a:ext cx="8552314" cy="3788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 total 16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 update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new abbreviation “RFID”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v0.3.0 is available, including 24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77627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6543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22 new solutions agreed, for 3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65578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3711</TotalTime>
  <Words>1941</Words>
  <Application>Microsoft Office PowerPoint</Application>
  <PresentationFormat>全屏显示(4:3)</PresentationFormat>
  <Paragraphs>292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</vt:lpstr>
      <vt:lpstr>Calibri</vt:lpstr>
      <vt:lpstr>Segoe UI Symbol</vt:lpstr>
      <vt:lpstr>Times New Roman</vt:lpstr>
      <vt:lpstr>Office Theme</vt:lpstr>
      <vt:lpstr>1_Office Theme</vt:lpstr>
      <vt:lpstr> Rel-19 FS_AmbientIoT Status Report</vt:lpstr>
      <vt:lpstr>FS_AmbientIoT Status after SA2#165</vt:lpstr>
      <vt:lpstr>PowerPoint 演示文稿</vt:lpstr>
      <vt:lpstr>BACKUP</vt:lpstr>
      <vt:lpstr>FS_AmbientIoT Status after SA2#160AH-e</vt:lpstr>
      <vt:lpstr>FS_AmbientIoT Status after SA2#161</vt:lpstr>
      <vt:lpstr>FS_AmbientIoT Status at SA#103</vt:lpstr>
      <vt:lpstr>FS_AmbientIoT Status after SA2#162</vt:lpstr>
      <vt:lpstr>FS_AmbientIoT Status at SA#104</vt:lpstr>
      <vt:lpstr>FS_AmbientIoT Status after SA2#163</vt:lpstr>
      <vt:lpstr>FS_ AmbientIoT Status at SA#105</vt:lpstr>
      <vt:lpstr>FS_ AmbientIoT Status after SA2#164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1018</cp:lastModifiedBy>
  <cp:revision>2193</cp:revision>
  <dcterms:created xsi:type="dcterms:W3CDTF">2008-08-30T09:32:10Z</dcterms:created>
  <dcterms:modified xsi:type="dcterms:W3CDTF">2024-10-23T07:05:35Z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