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19"/>
  </p:notesMasterIdLst>
  <p:handoutMasterIdLst>
    <p:handoutMasterId r:id="rId20"/>
  </p:handoutMasterIdLst>
  <p:sldIdLst>
    <p:sldId id="303" r:id="rId5"/>
    <p:sldId id="795" r:id="rId6"/>
    <p:sldId id="909" r:id="rId7"/>
    <p:sldId id="913" r:id="rId8"/>
    <p:sldId id="1124" r:id="rId9"/>
    <p:sldId id="1125" r:id="rId10"/>
    <p:sldId id="1126" r:id="rId11"/>
    <p:sldId id="1127" r:id="rId12"/>
    <p:sldId id="1123" r:id="rId13"/>
    <p:sldId id="1122" r:id="rId14"/>
    <p:sldId id="796" r:id="rId15"/>
    <p:sldId id="1119" r:id="rId16"/>
    <p:sldId id="1120" r:id="rId17"/>
    <p:sldId id="910" r:id="rId18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CCFF"/>
    <a:srgbClr val="FF3300"/>
    <a:srgbClr val="FF33CC"/>
    <a:srgbClr val="FF6699"/>
    <a:srgbClr val="FF99FF"/>
    <a:srgbClr val="62A14D"/>
    <a:srgbClr val="000000"/>
    <a:srgbClr val="C6D254"/>
    <a:srgbClr val="B1D254"/>
    <a:srgbClr val="72AF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2" autoAdjust="0"/>
    <p:restoredTop sz="97097" autoAdjust="0"/>
  </p:normalViewPr>
  <p:slideViewPr>
    <p:cSldViewPr snapToGrid="0">
      <p:cViewPr>
        <p:scale>
          <a:sx n="164" d="100"/>
          <a:sy n="164" d="100"/>
        </p:scale>
        <p:origin x="960" y="-22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104" d="100"/>
          <a:sy n="104" d="100"/>
        </p:scale>
        <p:origin x="4608" y="20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commentAuthors" Target="commentAuthor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10/22/24</a:t>
            </a:fld>
            <a:endParaRPr lang="en-US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10/22/24</a:t>
            </a:fld>
            <a:endParaRPr lang="en-US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4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692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085842" y="294367"/>
            <a:ext cx="194048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S2-2411130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7" name="Text Box 14"/>
          <p:cNvSpPr txBox="1">
            <a:spLocks noChangeArrowheads="1"/>
          </p:cNvSpPr>
          <p:nvPr userDrawn="1"/>
        </p:nvSpPr>
        <p:spPr bwMode="auto">
          <a:xfrm>
            <a:off x="331701" y="85317"/>
            <a:ext cx="58102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+mj-lt"/>
            </a:endParaRPr>
          </a:p>
          <a:p>
            <a:r>
              <a:rPr lang="de-DE" sz="14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 SA WG2 Meeting #165</a:t>
            </a:r>
          </a:p>
          <a:p>
            <a:r>
              <a:rPr lang="en-GB" altLang="zh-CN" sz="14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14-18 Oct., 2024, </a:t>
            </a:r>
            <a:r>
              <a:rPr lang="en-GB" altLang="zh-CN" sz="1400" b="1" kern="1200" dirty="0" err="1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Hyderabab</a:t>
            </a:r>
            <a:r>
              <a:rPr lang="en-GB" altLang="zh-CN" sz="14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India</a:t>
            </a:r>
            <a:endParaRPr lang="zh-CN" altLang="zh-CN" sz="1400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E8AE070-AEFC-BD1A-B88D-BC13B94433FE}"/>
              </a:ext>
            </a:extLst>
          </p:cNvPr>
          <p:cNvSpPr txBox="1"/>
          <p:nvPr userDrawn="1"/>
        </p:nvSpPr>
        <p:spPr>
          <a:xfrm>
            <a:off x="815009" y="6549887"/>
            <a:ext cx="18473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8950" y="1577847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WG2#165</a:t>
            </a:r>
            <a:r>
              <a:rPr lang="en-GB" altLang="de-DE" sz="1200" baseline="0" dirty="0">
                <a:solidFill>
                  <a:schemeClr val="bg1"/>
                </a:solidFill>
              </a:rPr>
              <a:t> Oct., 2024</a:t>
            </a:r>
            <a:endParaRPr lang="en-GB" altLang="de-DE" sz="12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/>
              <a:t>© 3GPP 2024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5_Melbourne_2024-09/Docs/SP-241401.zip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sz="3600" b="1" kern="0" dirty="0"/>
              <a:t>FS_MASSS &amp; MASSS Status Report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388788" y="4006360"/>
            <a:ext cx="6553255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b="1" dirty="0"/>
            </a:br>
            <a:r>
              <a:rPr lang="en-US" alt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Krisztian Kiss (Primary Rapporteur)</a:t>
            </a:r>
          </a:p>
          <a:p>
            <a:pPr>
              <a:lnSpc>
                <a:spcPct val="80000"/>
              </a:lnSpc>
            </a:pPr>
            <a:r>
              <a:rPr lang="en-US" alt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Apple</a:t>
            </a:r>
          </a:p>
          <a:p>
            <a:pPr>
              <a:lnSpc>
                <a:spcPct val="80000"/>
              </a:lnSpc>
            </a:pPr>
            <a:endParaRPr lang="en-US" alt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80000"/>
              </a:lnSpc>
            </a:pPr>
            <a:r>
              <a:rPr lang="en-US" altLang="en-US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Zhuoyi</a:t>
            </a:r>
            <a:r>
              <a:rPr lang="en-US" altLang="en-US" sz="2000">
                <a:latin typeface="Calibri" panose="020F0502020204030204" pitchFamily="34" charset="0"/>
                <a:cs typeface="Calibri" panose="020F0502020204030204" pitchFamily="34" charset="0"/>
              </a:rPr>
              <a:t> Chen (Secondary Rapporteur)</a:t>
            </a:r>
          </a:p>
          <a:p>
            <a:pPr>
              <a:lnSpc>
                <a:spcPct val="80000"/>
              </a:lnSpc>
            </a:pPr>
            <a:r>
              <a:rPr lang="en-US" altLang="en-US" sz="2000">
                <a:latin typeface="Calibri" panose="020F0502020204030204" pitchFamily="34" charset="0"/>
                <a:cs typeface="Calibri" panose="020F0502020204030204" pitchFamily="34" charset="0"/>
              </a:rPr>
              <a:t>China Telecom</a:t>
            </a:r>
          </a:p>
          <a:p>
            <a:pPr>
              <a:lnSpc>
                <a:spcPct val="80000"/>
              </a:lnSpc>
            </a:pPr>
            <a:endParaRPr lang="en-US" altLang="en-US" sz="200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80000"/>
              </a:lnSpc>
            </a:pPr>
            <a:endParaRPr lang="en-US" altLang="en-US" sz="200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/>
              <a:t>FS_MASSS Status after SA2#163</a:t>
            </a:r>
            <a:endParaRPr lang="en-US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430695" y="1954799"/>
            <a:ext cx="8266044" cy="4324617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400" b="1" dirty="0">
                <a:solidFill>
                  <a:prstClr val="black"/>
                </a:solidFill>
              </a:rPr>
              <a:t>Progress since SA2#162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000" dirty="0"/>
              <a:t>Focus was on Conclusions. </a:t>
            </a:r>
            <a:r>
              <a:rPr lang="en-US" altLang="de-DE" sz="1000" kern="0" dirty="0"/>
              <a:t>TR 23.700-54 v0.4.0 is available, sent to SA#104 for </a:t>
            </a:r>
            <a:r>
              <a:rPr lang="en-US" altLang="de-DE" sz="1000" dirty="0"/>
              <a:t>Information</a:t>
            </a:r>
            <a:endParaRPr lang="en-US" altLang="de-DE" sz="10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000" dirty="0"/>
              <a:t>105 </a:t>
            </a:r>
            <a:r>
              <a:rPr lang="en-US" altLang="de-DE" sz="1000" dirty="0" err="1"/>
              <a:t>TDocs</a:t>
            </a:r>
            <a:r>
              <a:rPr lang="en-US" altLang="de-DE" sz="1000" dirty="0"/>
              <a:t> were submitted and 101 </a:t>
            </a:r>
            <a:r>
              <a:rPr lang="en-US" altLang="de-DE" sz="1000" dirty="0" err="1"/>
              <a:t>tdocs</a:t>
            </a:r>
            <a:r>
              <a:rPr lang="en-US" altLang="de-DE" sz="1000" dirty="0"/>
              <a:t> could not be handled. The handled documents included: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000" dirty="0" err="1"/>
              <a:t>DualSteer</a:t>
            </a:r>
            <a:r>
              <a:rPr lang="en-US" altLang="de-DE" sz="1000" dirty="0"/>
              <a:t> solution update: KI#1.4 (1 </a:t>
            </a:r>
            <a:r>
              <a:rPr lang="en-US" altLang="de-DE" sz="1000" dirty="0" err="1"/>
              <a:t>tdoc</a:t>
            </a:r>
            <a:r>
              <a:rPr lang="en-US" altLang="de-DE" sz="1000" dirty="0"/>
              <a:t>)</a:t>
            </a:r>
            <a:endParaRPr lang="en-US" altLang="de-DE" sz="1000" b="1" dirty="0"/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000" dirty="0"/>
              <a:t>ATSSS_Ph4 KI#2.x conclusions: </a:t>
            </a:r>
            <a:r>
              <a:rPr lang="en-US" altLang="de-DE" sz="1000" b="1" dirty="0"/>
              <a:t>2 </a:t>
            </a:r>
            <a:r>
              <a:rPr lang="en-US" altLang="de-DE" sz="1000" b="1" dirty="0" err="1"/>
              <a:t>tdocs</a:t>
            </a:r>
            <a:r>
              <a:rPr lang="en-US" altLang="de-DE" sz="1000" b="1" dirty="0"/>
              <a:t> Agreed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000" dirty="0" err="1"/>
              <a:t>SoH</a:t>
            </a:r>
            <a:r>
              <a:rPr lang="en-US" altLang="de-DE" sz="1000" dirty="0"/>
              <a:t> questions (Noted)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000" dirty="0"/>
              <a:t>KI#2.1 conclusions agreed, WID approved including this KI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000" dirty="0"/>
              <a:t>KI#2.2 interim conclusion agreed: no consensus to move to normative phase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000" dirty="0"/>
              <a:t>KI#1.3 solution principles are discussed but not agreed. KI#1.1, KI#1.2, KI#1.4 open issues were discussed in NWM discussion and drafting session but no time to handle conclusion proposals on solution principles during online sessions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8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400" b="1" dirty="0">
                <a:solidFill>
                  <a:prstClr val="black"/>
                </a:solidFill>
              </a:rPr>
              <a:t>RAN impacts and dependencies</a:t>
            </a:r>
            <a:endParaRPr lang="de-DE" altLang="ko-KR" sz="14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000" dirty="0">
                <a:solidFill>
                  <a:prstClr val="black"/>
                </a:solidFill>
                <a:sym typeface="+mn-ea"/>
              </a:rPr>
              <a:t>Key Issue #1.x have SA3 dependencies to handle security aspects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000" dirty="0">
                <a:solidFill>
                  <a:prstClr val="black"/>
                </a:solidFill>
                <a:sym typeface="+mn-ea"/>
              </a:rPr>
              <a:t>No RAN dependency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8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400" b="1" kern="0" dirty="0"/>
              <a:t>Contentious issues: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000" dirty="0"/>
              <a:t>Principles of </a:t>
            </a:r>
            <a:r>
              <a:rPr lang="en-US" altLang="de-DE" sz="1000" dirty="0" err="1"/>
              <a:t>DualSteer</a:t>
            </a:r>
            <a:r>
              <a:rPr lang="en-US" altLang="de-DE" sz="1000" dirty="0"/>
              <a:t>, e.g. Session Management, how to correlate the 2 PDU Sessions by the 2 SUPIs, etc.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000" dirty="0"/>
              <a:t>Whether to define primary and secondary SUPI concept and if yes, whether it is part of subscription data</a:t>
            </a:r>
            <a:endParaRPr lang="en-US" altLang="ko-KR" sz="10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ko-KR" sz="11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400" b="1" kern="0" dirty="0"/>
              <a:t>Next </a:t>
            </a:r>
            <a:r>
              <a:rPr lang="de-DE" altLang="ko-KR" sz="1400" b="1" kern="0" dirty="0" err="1"/>
              <a:t>steps</a:t>
            </a:r>
            <a:endParaRPr lang="de-DE" altLang="ko-KR" sz="1400" b="1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000" dirty="0"/>
              <a:t>Start normative work based on KI#2.1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000" dirty="0"/>
              <a:t>Confirm final conclusion for KI#2.2 </a:t>
            </a:r>
            <a:r>
              <a:rPr lang="en-US" altLang="ko-KR" sz="1000" kern="0" dirty="0"/>
              <a:t>during </a:t>
            </a:r>
            <a:r>
              <a:rPr lang="en-US" altLang="ko-KR" sz="1000" dirty="0"/>
              <a:t>SA2#164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000" dirty="0"/>
              <a:t>Organize offline discussion before SA2#164 for </a:t>
            </a:r>
            <a:r>
              <a:rPr lang="en-US" altLang="ko-KR" sz="1000" dirty="0" err="1"/>
              <a:t>DualSteer</a:t>
            </a:r>
            <a:r>
              <a:rPr lang="en-US" altLang="ko-KR" sz="1000" dirty="0"/>
              <a:t> Key Issues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000" kern="0" dirty="0"/>
              <a:t>Complete KI#1.x </a:t>
            </a:r>
            <a:r>
              <a:rPr lang="en-US" altLang="ko-KR" sz="1000" dirty="0"/>
              <a:t>c</a:t>
            </a:r>
            <a:r>
              <a:rPr lang="en-US" altLang="ko-KR" sz="1000" kern="0" dirty="0"/>
              <a:t>onclusions during </a:t>
            </a:r>
            <a:r>
              <a:rPr lang="en-US" altLang="ko-KR" sz="1000" dirty="0"/>
              <a:t>SA2#164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000" kern="0" dirty="0"/>
              <a:t>Send TR 23.700-54 to SA for </a:t>
            </a:r>
            <a:r>
              <a:rPr lang="en-US" altLang="ko-KR" sz="1000" dirty="0"/>
              <a:t>approval</a:t>
            </a:r>
          </a:p>
        </p:txBody>
      </p:sp>
      <p:graphicFrame>
        <p:nvGraphicFramePr>
          <p:cNvPr id="3" name="Content Placeholder 8">
            <a:extLst>
              <a:ext uri="{FF2B5EF4-FFF2-40B4-BE49-F238E27FC236}">
                <a16:creationId xmlns:a16="http://schemas.microsoft.com/office/drawing/2014/main" id="{43C9E521-0D75-0E66-3E4C-E45DBD127471}"/>
              </a:ext>
            </a:extLst>
          </p:cNvPr>
          <p:cNvGraphicFramePr>
            <a:graphicFrameLocks/>
          </p:cNvGraphicFramePr>
          <p:nvPr/>
        </p:nvGraphicFramePr>
        <p:xfrm>
          <a:off x="438978" y="1073623"/>
          <a:ext cx="8266044" cy="88117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326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31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406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FS_MASSS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Study on Multi-Access (</a:t>
                      </a:r>
                      <a:r>
                        <a:rPr lang="en-US" sz="1200" b="1" dirty="0" err="1"/>
                        <a:t>DualSteer</a:t>
                      </a:r>
                      <a:r>
                        <a:rPr lang="en-US" sz="1200" b="1" dirty="0"/>
                        <a:t> and ATSSS_Ph4)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60% -&gt; </a:t>
                      </a:r>
                      <a:r>
                        <a:rPr lang="en-US" sz="1200" b="1" u="none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70</a:t>
                      </a: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/>
                        <a:t>June 2024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1020070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83715749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/>
              <a:t>FS_MASSS Status after SA2#162</a:t>
            </a:r>
            <a:endParaRPr lang="en-US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1" y="2105999"/>
            <a:ext cx="9144000" cy="4324617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400" b="1" dirty="0">
                <a:solidFill>
                  <a:prstClr val="black"/>
                </a:solidFill>
              </a:rPr>
              <a:t>Progress since SA2#161</a:t>
            </a:r>
            <a:endParaRPr lang="de-DE" altLang="ko-KR" sz="14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Focus was on New Solutions for </a:t>
            </a:r>
            <a:r>
              <a:rPr lang="en-US" altLang="de-DE" sz="1200" dirty="0" err="1"/>
              <a:t>DualSteer</a:t>
            </a:r>
            <a:r>
              <a:rPr lang="en-US" altLang="de-DE" sz="1200" dirty="0"/>
              <a:t>, New/updated solutions for ATSSS_Ph4 and Conclusions for ATSSS_Ph4 KI#2.1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TR 23.700-54 v0.3.0 is available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94 </a:t>
            </a:r>
            <a:r>
              <a:rPr lang="en-US" altLang="de-DE" sz="1200" dirty="0" err="1"/>
              <a:t>TDocs</a:t>
            </a:r>
            <a:r>
              <a:rPr lang="en-US" altLang="de-DE" sz="1200" dirty="0"/>
              <a:t> were submitted and 64 </a:t>
            </a:r>
            <a:r>
              <a:rPr lang="en-US" altLang="de-DE" sz="1200" dirty="0" err="1"/>
              <a:t>tdocs</a:t>
            </a:r>
            <a:r>
              <a:rPr lang="en-US" altLang="de-DE" sz="1200" dirty="0"/>
              <a:t> could not be handled. The handled documents included: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 err="1"/>
              <a:t>DualSteer</a:t>
            </a:r>
            <a:r>
              <a:rPr lang="en-US" altLang="de-DE" sz="1100" dirty="0"/>
              <a:t> new solutions: KI#1.x (7 </a:t>
            </a:r>
            <a:r>
              <a:rPr lang="en-US" altLang="de-DE" sz="1100" dirty="0" err="1"/>
              <a:t>tdocs</a:t>
            </a:r>
            <a:r>
              <a:rPr lang="en-US" altLang="de-DE" sz="1100" dirty="0"/>
              <a:t>), KI#1.1 &amp; 1.2 (4 </a:t>
            </a:r>
            <a:r>
              <a:rPr lang="en-US" altLang="de-DE" sz="1100" dirty="0" err="1"/>
              <a:t>tdocs</a:t>
            </a:r>
            <a:r>
              <a:rPr lang="en-US" altLang="de-DE" sz="1100" dirty="0"/>
              <a:t>), KI#1.3 (3 </a:t>
            </a:r>
            <a:r>
              <a:rPr lang="en-US" altLang="de-DE" sz="1100" dirty="0" err="1"/>
              <a:t>tdocs</a:t>
            </a:r>
            <a:r>
              <a:rPr lang="en-US" altLang="de-DE" sz="1100" dirty="0"/>
              <a:t>), KI#1.4 (5 </a:t>
            </a:r>
            <a:r>
              <a:rPr lang="en-US" altLang="de-DE" sz="1100" dirty="0" err="1"/>
              <a:t>tdocs</a:t>
            </a:r>
            <a:r>
              <a:rPr lang="en-US" altLang="de-DE" sz="1100" dirty="0"/>
              <a:t>), KI#1.3 &amp; 1.4 (1 </a:t>
            </a:r>
            <a:r>
              <a:rPr lang="en-US" altLang="de-DE" sz="1100" dirty="0" err="1"/>
              <a:t>tdoc</a:t>
            </a:r>
            <a:r>
              <a:rPr lang="en-US" altLang="de-DE" sz="1100" dirty="0"/>
              <a:t>): </a:t>
            </a:r>
            <a:r>
              <a:rPr lang="en-US" altLang="de-DE" sz="1100" b="1" dirty="0"/>
              <a:t>19 </a:t>
            </a:r>
            <a:r>
              <a:rPr lang="en-US" altLang="de-DE" sz="1100" b="1" dirty="0" err="1"/>
              <a:t>tdocs</a:t>
            </a:r>
            <a:r>
              <a:rPr lang="en-US" altLang="de-DE" sz="1100" b="1" dirty="0"/>
              <a:t> Agreed, 1 Merged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/>
              <a:t>ATSSS_Ph4 solution updates: KI#2.1 (3 </a:t>
            </a:r>
            <a:r>
              <a:rPr lang="en-US" altLang="de-DE" sz="1100" dirty="0" err="1"/>
              <a:t>tdocs</a:t>
            </a:r>
            <a:r>
              <a:rPr lang="en-US" altLang="de-DE" sz="1100" dirty="0"/>
              <a:t>): </a:t>
            </a:r>
            <a:r>
              <a:rPr lang="en-US" altLang="de-DE" sz="1100" b="1" dirty="0"/>
              <a:t>All (3) </a:t>
            </a:r>
            <a:r>
              <a:rPr lang="en-US" altLang="de-DE" sz="1100" b="1" dirty="0" err="1"/>
              <a:t>tdocs</a:t>
            </a:r>
            <a:r>
              <a:rPr lang="en-US" altLang="de-DE" sz="1100" b="1" dirty="0"/>
              <a:t> Agreed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/>
              <a:t>ATSSS_Ph4 new solutions: KI#2.1 (3 </a:t>
            </a:r>
            <a:r>
              <a:rPr lang="en-US" altLang="de-DE" sz="1100" dirty="0" err="1"/>
              <a:t>tdocs</a:t>
            </a:r>
            <a:r>
              <a:rPr lang="en-US" altLang="de-DE" sz="1100" dirty="0"/>
              <a:t>) KI#2.2 (3 </a:t>
            </a:r>
            <a:r>
              <a:rPr lang="en-US" altLang="de-DE" sz="1100" dirty="0" err="1"/>
              <a:t>tdocs</a:t>
            </a:r>
            <a:r>
              <a:rPr lang="en-US" altLang="de-DE" sz="1100" dirty="0"/>
              <a:t>): </a:t>
            </a:r>
            <a:r>
              <a:rPr lang="en-US" altLang="de-DE" sz="1100" b="1" dirty="0"/>
              <a:t>5 </a:t>
            </a:r>
            <a:r>
              <a:rPr lang="en-US" altLang="de-DE" sz="1100" b="1" dirty="0" err="1"/>
              <a:t>tdocs</a:t>
            </a:r>
            <a:r>
              <a:rPr lang="en-US" altLang="de-DE" sz="1100" b="1" dirty="0"/>
              <a:t> Agreed, 1 </a:t>
            </a:r>
            <a:r>
              <a:rPr lang="en-US" altLang="de-DE" sz="1100" b="1" dirty="0" err="1"/>
              <a:t>tdoc</a:t>
            </a:r>
            <a:r>
              <a:rPr lang="en-US" altLang="de-DE" sz="1100" b="1" dirty="0"/>
              <a:t> Noted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/>
              <a:t>ATSSS_Ph4 KI#2.1 conclusions: </a:t>
            </a:r>
            <a:r>
              <a:rPr lang="en-US" altLang="de-DE" sz="1100" b="1" dirty="0"/>
              <a:t>1 </a:t>
            </a:r>
            <a:r>
              <a:rPr lang="en-US" altLang="de-DE" sz="1100" b="1" dirty="0" err="1"/>
              <a:t>tdoc</a:t>
            </a:r>
            <a:r>
              <a:rPr lang="en-US" altLang="de-DE" sz="1100" b="1" dirty="0"/>
              <a:t> Postponed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sz="1200" dirty="0">
                <a:solidFill>
                  <a:srgbClr val="000000"/>
                </a:solidFill>
                <a:effectLst/>
                <a:ea typeface="+mn-ea"/>
                <a:cs typeface="Arial" panose="020B0604020202020204" pitchFamily="34" charset="0"/>
              </a:rPr>
              <a:t>All KIs have solutions after this meeting</a:t>
            </a:r>
            <a:endParaRPr lang="en-US" sz="1200" dirty="0">
              <a:effectLst/>
            </a:endParaRP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8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400" b="1" dirty="0">
                <a:solidFill>
                  <a:prstClr val="black"/>
                </a:solidFill>
              </a:rPr>
              <a:t>RAN impacts and dependencies</a:t>
            </a:r>
            <a:endParaRPr lang="de-DE" altLang="ko-KR" sz="14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prstClr val="black"/>
                </a:solidFill>
                <a:sym typeface="+mn-ea"/>
              </a:rPr>
              <a:t>Key Issue #1.x and #2.2 have SA3 dependencies to handle security aspects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prstClr val="black"/>
                </a:solidFill>
                <a:sym typeface="+mn-ea"/>
              </a:rPr>
              <a:t>No RAN dependency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8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400" b="1" kern="0" dirty="0"/>
              <a:t>Contentious issues: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200" dirty="0"/>
              <a:t>I</a:t>
            </a:r>
            <a:r>
              <a:rPr lang="en-US" altLang="ko-KR" sz="1200" kern="0" dirty="0"/>
              <a:t>ssues identified during SA2#160AH-e/#161 remain unresolved (see slide 6)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200" dirty="0"/>
              <a:t>Whether to support CONNECT-TCP as part of KI#2.1 conclusions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ko-KR" sz="8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400" b="1" kern="0" dirty="0"/>
              <a:t>Next </a:t>
            </a:r>
            <a:r>
              <a:rPr lang="de-DE" altLang="ko-KR" sz="1400" b="1" kern="0" dirty="0" err="1"/>
              <a:t>steps</a:t>
            </a:r>
            <a:endParaRPr lang="de-DE" altLang="ko-KR" sz="1400" b="1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200" kern="0" dirty="0"/>
              <a:t>Send TR 23.700-54 to SA for information</a:t>
            </a:r>
            <a:endParaRPr lang="en-US" altLang="ko-KR" sz="120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200" dirty="0"/>
              <a:t>Propose WI to start normative work in Q3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200" kern="0" dirty="0"/>
              <a:t>In the next meeting: Complete Study Conclusions, Solution Updates (see NOTE on slide 3), </a:t>
            </a:r>
            <a:r>
              <a:rPr lang="en-US" altLang="en-US" sz="1200" dirty="0"/>
              <a:t>Architectural</a:t>
            </a:r>
            <a:r>
              <a:rPr lang="en-US" altLang="en-US" sz="1200" baseline="0" dirty="0"/>
              <a:t> assumptions/requirements &amp; ter</a:t>
            </a:r>
            <a:r>
              <a:rPr lang="en-US" altLang="en-US" sz="1200" dirty="0"/>
              <a:t>ms and definitions</a:t>
            </a:r>
            <a:r>
              <a:rPr lang="en-US" altLang="en-US" sz="1200" baseline="0" dirty="0"/>
              <a:t> for </a:t>
            </a:r>
            <a:r>
              <a:rPr lang="en-US" altLang="en-US" sz="1200" baseline="0" dirty="0" err="1"/>
              <a:t>DualSteer</a:t>
            </a:r>
            <a:endParaRPr lang="en-US" altLang="ko-KR" sz="1200" kern="0" dirty="0"/>
          </a:p>
        </p:txBody>
      </p:sp>
      <p:graphicFrame>
        <p:nvGraphicFramePr>
          <p:cNvPr id="3" name="Content Placeholder 8">
            <a:extLst>
              <a:ext uri="{FF2B5EF4-FFF2-40B4-BE49-F238E27FC236}">
                <a16:creationId xmlns:a16="http://schemas.microsoft.com/office/drawing/2014/main" id="{43C9E521-0D75-0E66-3E4C-E45DBD127471}"/>
              </a:ext>
            </a:extLst>
          </p:cNvPr>
          <p:cNvGraphicFramePr>
            <a:graphicFrameLocks/>
          </p:cNvGraphicFramePr>
          <p:nvPr/>
        </p:nvGraphicFramePr>
        <p:xfrm>
          <a:off x="438978" y="1224824"/>
          <a:ext cx="8266044" cy="88117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326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31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406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/>
                        <a:t>FS_MASSS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Study on Multi-Access (</a:t>
                      </a:r>
                      <a:r>
                        <a:rPr lang="en-US" sz="1200" b="1" dirty="0" err="1"/>
                        <a:t>DualSteer</a:t>
                      </a:r>
                      <a:r>
                        <a:rPr lang="en-US" sz="1200" b="1" dirty="0"/>
                        <a:t> and ATSSS_Ph4)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30% -&gt; 60%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/>
                        <a:t>June 2024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1020070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68478574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30FDBE0D-AFC7-CC64-98A1-5D320AFCB2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2800" b="1" dirty="0"/>
              <a:t>FS_MASSS status at SA#103</a:t>
            </a:r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56BEF47B-7EA2-9018-1649-C6EC73C79206}"/>
              </a:ext>
            </a:extLst>
          </p:cNvPr>
          <p:cNvSpPr txBox="1">
            <a:spLocks/>
          </p:cNvSpPr>
          <p:nvPr/>
        </p:nvSpPr>
        <p:spPr>
          <a:xfrm>
            <a:off x="234135" y="2205510"/>
            <a:ext cx="8344428" cy="4423890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1800" kern="0" dirty="0"/>
              <a:t>Progress since SA#102: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kern="0" dirty="0"/>
              <a:t>TR 23.700-54 v.0.2.0 was created based on approved contributions. 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kern="0" dirty="0"/>
              <a:t>20 contributions agreed including TR skeleton, Scope, Architectural Assumptions and Requirements for ATSSS_Ph4, 6 key issues and 8 solutions addressing </a:t>
            </a:r>
            <a:r>
              <a:rPr lang="en-US" altLang="de-DE" sz="1200" dirty="0"/>
              <a:t>KI#2.1 &amp; KI#2.2 (ATSSS_Ph4)</a:t>
            </a:r>
            <a:r>
              <a:rPr lang="en-US" altLang="zh-CN" sz="1200" kern="0" dirty="0"/>
              <a:t>. 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>
                <a:cs typeface="+mn-ea"/>
              </a:rPr>
              <a:t>Terms and Architectural Assumptions and Requirements for </a:t>
            </a:r>
            <a:r>
              <a:rPr lang="en-US" altLang="zh-CN" sz="1200" dirty="0" err="1">
                <a:cs typeface="+mn-ea"/>
              </a:rPr>
              <a:t>DualSteer</a:t>
            </a:r>
            <a:r>
              <a:rPr lang="en-US" altLang="zh-CN" sz="1200" dirty="0">
                <a:cs typeface="+mn-ea"/>
              </a:rPr>
              <a:t> were not approved after 2 meetings due to </a:t>
            </a:r>
            <a:r>
              <a:rPr lang="en-GB" altLang="zh-CN" sz="1200" dirty="0">
                <a:cs typeface="+mn-ea"/>
              </a:rPr>
              <a:t>d</a:t>
            </a:r>
            <a:r>
              <a:rPr lang="en-GB" altLang="ko-KR" sz="1200" dirty="0"/>
              <a:t>isagreement whether SA1 definitions require any Stage-2 alignments or not.</a:t>
            </a:r>
            <a:endParaRPr lang="en-US" altLang="zh-CN" sz="12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kern="0" dirty="0"/>
              <a:t>3.5 TUs are used and 4 TUs are left for the Study Phase.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en-US" altLang="zh-CN" sz="12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800" kern="0" dirty="0"/>
              <a:t>Impacts and dependencies on other WGs:</a:t>
            </a:r>
            <a:endParaRPr lang="de-DE" sz="18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prstClr val="black"/>
                </a:solidFill>
                <a:sym typeface="+mn-ea"/>
              </a:rPr>
              <a:t>Key Issue #1.x and #2.2 have SA3 dependencies to handle security aspects.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1800" kern="0" dirty="0"/>
              <a:t>Contentious issues:</a:t>
            </a:r>
          </a:p>
          <a:p>
            <a:pPr marL="742950" marR="0" lvl="1" indent="-285750" algn="l" defTabSz="914400" rtl="0" eaLnBrk="0" fontAlgn="base" latinLnBrk="0" hangingPunct="0"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ko-KR" sz="12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DualSteer</a:t>
            </a:r>
            <a:r>
              <a:rPr kumimoji="0" lang="en-US" altLang="ko-KR" sz="1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KIs may be at risk not to be completed by May 2024 if </a:t>
            </a:r>
            <a:r>
              <a:rPr lang="en-US" altLang="ko-KR" sz="1200" kern="0" dirty="0"/>
              <a:t>common understanding on </a:t>
            </a:r>
            <a:r>
              <a:rPr lang="en-US" altLang="ko-KR" sz="1200" kern="0" dirty="0" err="1"/>
              <a:t>DualSteer</a:t>
            </a:r>
            <a:r>
              <a:rPr lang="en-US" altLang="ko-KR" sz="1200" kern="0" dirty="0"/>
              <a:t> Device definition cannot be reached.</a:t>
            </a:r>
            <a:endParaRPr kumimoji="0" lang="en-US" altLang="ko-KR" sz="12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800" kern="0" dirty="0"/>
              <a:t>Next steps: 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baseline="0" dirty="0"/>
              <a:t>New solutions for </a:t>
            </a:r>
            <a:r>
              <a:rPr lang="en-US" sz="1200" baseline="0" dirty="0" err="1"/>
              <a:t>DualSteer</a:t>
            </a:r>
            <a:r>
              <a:rPr lang="en-US" sz="1200" baseline="0" dirty="0"/>
              <a:t> Key Issues.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baseline="0" dirty="0"/>
              <a:t>A</a:t>
            </a:r>
            <a:r>
              <a:rPr lang="en-US" altLang="ko-KR" sz="1200" kern="0" dirty="0"/>
              <a:t>gree </a:t>
            </a:r>
            <a:r>
              <a:rPr lang="en-US" altLang="en-US" sz="1200" dirty="0"/>
              <a:t>Architectural</a:t>
            </a:r>
            <a:r>
              <a:rPr lang="en-US" altLang="en-US" sz="1200" baseline="0" dirty="0"/>
              <a:t> assumptions/requirements and ter</a:t>
            </a:r>
            <a:r>
              <a:rPr lang="en-US" altLang="en-US" sz="1200" dirty="0"/>
              <a:t>ms and definitions</a:t>
            </a:r>
            <a:r>
              <a:rPr lang="en-US" altLang="en-US" sz="1200" baseline="0" dirty="0"/>
              <a:t> for </a:t>
            </a:r>
            <a:r>
              <a:rPr lang="en-US" altLang="en-US" sz="1200" baseline="0" dirty="0" err="1"/>
              <a:t>DualSteer</a:t>
            </a:r>
            <a:r>
              <a:rPr lang="en-US" altLang="en-US" sz="1200" baseline="0" dirty="0"/>
              <a:t>.</a:t>
            </a:r>
          </a:p>
          <a:p>
            <a:pPr lvl="1">
              <a:defRPr/>
            </a:pPr>
            <a:r>
              <a:rPr lang="en-US" sz="1200" kern="0" dirty="0"/>
              <a:t>Solution evaluation and conclusions, prepare sending TR for approval. Plan LS to SA3 based on agreed solutions. </a:t>
            </a:r>
          </a:p>
          <a:p>
            <a:pPr lvl="1">
              <a:defRPr/>
            </a:pPr>
            <a:endParaRPr lang="en-US" sz="1050" kern="0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9B5EA94A-AA24-F7F7-0584-CD023C3FFBC0}"/>
              </a:ext>
            </a:extLst>
          </p:cNvPr>
          <p:cNvGraphicFramePr>
            <a:graphicFrameLocks noGrp="1"/>
          </p:cNvGraphicFramePr>
          <p:nvPr/>
        </p:nvGraphicFramePr>
        <p:xfrm>
          <a:off x="399786" y="1221247"/>
          <a:ext cx="8344428" cy="984263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980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389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9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2721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651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3208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3208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7057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5486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</a:t>
                      </a:r>
                      <a:r>
                        <a:rPr lang="en-GB" sz="800" dirty="0"/>
                        <a:t>(dd/mm/</a:t>
                      </a:r>
                      <a:r>
                        <a:rPr lang="en-GB" sz="800" dirty="0" err="1"/>
                        <a:t>yyyy</a:t>
                      </a:r>
                      <a:r>
                        <a:rPr lang="en-GB" sz="800" dirty="0"/>
                        <a:t>)</a:t>
                      </a:r>
                      <a:endParaRPr lang="en-GB" sz="10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5650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dirty="0"/>
                        <a:t>1020070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/>
                        <a:t>Study on Multi-Access (</a:t>
                      </a:r>
                      <a:r>
                        <a:rPr lang="en-US" sz="1000" b="1" dirty="0" err="1"/>
                        <a:t>DualSteer</a:t>
                      </a:r>
                      <a:r>
                        <a:rPr lang="en-US" sz="1000" b="1" dirty="0"/>
                        <a:t> and ATSSS_Ph4)	</a:t>
                      </a:r>
                      <a:endParaRPr lang="en-GB" sz="1000" b="1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FS_MASSS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06/03/2024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0%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SP-231802</a:t>
                      </a:r>
                      <a:endParaRPr lang="en-GB" sz="500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30%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SID to be updated by S2-2401315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75176066"/>
      </p:ext>
    </p:extLst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/>
              <a:t>FS_MASSS Status after SA2#161</a:t>
            </a:r>
            <a:endParaRPr lang="en-US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-99874" y="2106000"/>
            <a:ext cx="9341528" cy="4285922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400" b="1" dirty="0">
                <a:solidFill>
                  <a:prstClr val="black"/>
                </a:solidFill>
              </a:rPr>
              <a:t>Progress since SA2#160AH-e</a:t>
            </a:r>
            <a:endParaRPr lang="de-DE" altLang="ko-KR" sz="14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TR 23.700-54 v0.2.0 is available.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72 </a:t>
            </a:r>
            <a:r>
              <a:rPr lang="en-US" altLang="de-DE" sz="1200" dirty="0" err="1"/>
              <a:t>TDocs</a:t>
            </a:r>
            <a:r>
              <a:rPr lang="en-US" altLang="de-DE" sz="1200" dirty="0"/>
              <a:t> were submitted and 25 </a:t>
            </a:r>
            <a:r>
              <a:rPr lang="en-US" altLang="de-DE" sz="1200" dirty="0" err="1"/>
              <a:t>tdocs</a:t>
            </a:r>
            <a:r>
              <a:rPr lang="en-US" altLang="de-DE" sz="1200" dirty="0"/>
              <a:t> could not be handled. The handled documents included: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/>
              <a:t>Terms and Architectural Assumptions/Requirements (12 </a:t>
            </a:r>
            <a:r>
              <a:rPr lang="en-US" altLang="de-DE" sz="1100" dirty="0" err="1"/>
              <a:t>tdocs</a:t>
            </a:r>
            <a:r>
              <a:rPr lang="en-US" altLang="de-DE" sz="1100" dirty="0"/>
              <a:t>)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/>
              <a:t>Key Issue for WT#1.3 (13 </a:t>
            </a:r>
            <a:r>
              <a:rPr lang="en-US" altLang="de-DE" sz="1100" dirty="0" err="1"/>
              <a:t>tdocs</a:t>
            </a:r>
            <a:r>
              <a:rPr lang="en-US" altLang="de-DE" sz="1100" dirty="0"/>
              <a:t>), updates to KIs (2 </a:t>
            </a:r>
            <a:r>
              <a:rPr lang="en-US" altLang="de-DE" sz="1100" dirty="0" err="1"/>
              <a:t>tdocs</a:t>
            </a:r>
            <a:r>
              <a:rPr lang="en-US" altLang="de-DE" sz="1100" dirty="0"/>
              <a:t>)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/>
              <a:t>ATSSS_Ph4 solutions: KI#2.1 (7 </a:t>
            </a:r>
            <a:r>
              <a:rPr lang="en-US" altLang="de-DE" sz="1100" dirty="0" err="1"/>
              <a:t>tdocs</a:t>
            </a:r>
            <a:r>
              <a:rPr lang="en-US" altLang="de-DE" sz="1100" dirty="0"/>
              <a:t>) &amp; KI#2.2 (13 </a:t>
            </a:r>
            <a:r>
              <a:rPr lang="en-US" altLang="de-DE" sz="1100" dirty="0" err="1"/>
              <a:t>tdocs</a:t>
            </a:r>
            <a:r>
              <a:rPr lang="en-US" altLang="de-DE" sz="1100" dirty="0"/>
              <a:t>), </a:t>
            </a:r>
            <a:r>
              <a:rPr lang="en-US" altLang="de-DE" sz="1100" dirty="0" err="1"/>
              <a:t>DualSteer</a:t>
            </a:r>
            <a:r>
              <a:rPr lang="en-US" altLang="de-DE" sz="1100" dirty="0"/>
              <a:t> solution to KI#1.1 (1 </a:t>
            </a:r>
            <a:r>
              <a:rPr lang="en-US" altLang="de-DE" sz="1100" dirty="0" err="1"/>
              <a:t>tdoc</a:t>
            </a:r>
            <a:r>
              <a:rPr lang="en-US" altLang="de-DE" sz="1100" dirty="0"/>
              <a:t>)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Updated Architectural Assumptions/Requirements for ATSSS_Ph4, 2 key issues for WT1.3, Updated KI#2.2, 4 new solutions to KI#2.1 and 4 new solutions to KI#2.2 were approved</a:t>
            </a:r>
            <a:r>
              <a:rPr lang="en-US" altLang="zh-CN" sz="1200" dirty="0">
                <a:cs typeface="+mn-ea"/>
              </a:rPr>
              <a:t>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cs typeface="+mn-ea"/>
              </a:rPr>
              <a:t>Terms and Architectural Assumptions and Requirements for </a:t>
            </a:r>
            <a:r>
              <a:rPr lang="en-US" altLang="zh-CN" sz="1200" dirty="0" err="1">
                <a:cs typeface="+mn-ea"/>
              </a:rPr>
              <a:t>DualSteer</a:t>
            </a:r>
            <a:r>
              <a:rPr lang="en-US" altLang="zh-CN" sz="1200" dirty="0">
                <a:cs typeface="+mn-ea"/>
              </a:rPr>
              <a:t> were noted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10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400" b="1" dirty="0">
                <a:solidFill>
                  <a:prstClr val="black"/>
                </a:solidFill>
              </a:rPr>
              <a:t>RAN impacts and dependencies</a:t>
            </a:r>
            <a:endParaRPr lang="de-DE" altLang="ko-KR" sz="14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prstClr val="black"/>
                </a:solidFill>
                <a:sym typeface="+mn-ea"/>
              </a:rPr>
              <a:t>Key Issue #1.x and #2.2 have SA3 dependencies to handle security aspects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prstClr val="black"/>
                </a:solidFill>
                <a:sym typeface="+mn-ea"/>
              </a:rPr>
              <a:t>No RAN dependency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0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400" b="1" kern="0" dirty="0"/>
              <a:t>Contentious issues: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ko-KR" sz="1200" kern="0" dirty="0" err="1"/>
              <a:t>Dual</a:t>
            </a:r>
            <a:r>
              <a:rPr lang="en-GB" altLang="ko-KR" sz="1200" dirty="0" err="1"/>
              <a:t>Steer</a:t>
            </a:r>
            <a:r>
              <a:rPr lang="en-GB" altLang="ko-KR" sz="1200" dirty="0"/>
              <a:t> Device definition by SA1 has been challenged by some companies. Disagreement whether it requires any Stage-2 alignments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ko-KR" sz="1200" kern="0" dirty="0"/>
              <a:t>Whether both traffic steering and switching requires anchoring in 5GC or only traffic switching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ko-KR" sz="1200" dirty="0"/>
              <a:t>W</a:t>
            </a:r>
            <a:r>
              <a:rPr lang="en-GB" altLang="ko-KR" sz="1200" kern="0" dirty="0"/>
              <a:t>hether two registered accesses are required to initiate traffic steering or switching in </a:t>
            </a:r>
            <a:r>
              <a:rPr lang="en-GB" altLang="ko-KR" sz="1200" kern="0" dirty="0" err="1"/>
              <a:t>DualSteer</a:t>
            </a:r>
            <a:r>
              <a:rPr lang="en-GB" altLang="ko-KR" sz="1200" kern="0" dirty="0"/>
              <a:t>, or whether traffic steering or switching could trigger second RAT/PLMN registration</a:t>
            </a:r>
            <a:endParaRPr lang="en-GB" altLang="ko-KR" sz="1050" kern="0" dirty="0"/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ko-KR" sz="10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400" b="1" kern="0" dirty="0"/>
              <a:t>Next </a:t>
            </a:r>
            <a:r>
              <a:rPr lang="de-DE" altLang="ko-KR" sz="1400" b="1" kern="0" dirty="0" err="1"/>
              <a:t>steps</a:t>
            </a:r>
            <a:endParaRPr lang="de-DE" altLang="ko-KR" sz="1400" b="1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200" kern="0" dirty="0"/>
              <a:t>In the next meeting: Agree n</a:t>
            </a:r>
            <a:r>
              <a:rPr lang="en-US" sz="1200" baseline="0" dirty="0"/>
              <a:t>ew solutions for </a:t>
            </a:r>
            <a:r>
              <a:rPr lang="en-US" sz="1200" baseline="0" dirty="0" err="1"/>
              <a:t>DualSteer</a:t>
            </a:r>
            <a:r>
              <a:rPr lang="en-US" sz="1200" baseline="0" dirty="0"/>
              <a:t> Key Issues, </a:t>
            </a:r>
            <a:r>
              <a:rPr lang="en-US" altLang="en-US" sz="1200" dirty="0"/>
              <a:t>Architectural</a:t>
            </a:r>
            <a:r>
              <a:rPr lang="en-US" altLang="en-US" sz="1200" baseline="0" dirty="0"/>
              <a:t> assumptions/requirements and ter</a:t>
            </a:r>
            <a:r>
              <a:rPr lang="en-US" altLang="en-US" sz="1200" dirty="0"/>
              <a:t>ms and definitions</a:t>
            </a:r>
            <a:r>
              <a:rPr lang="en-US" altLang="en-US" sz="1200" baseline="0" dirty="0"/>
              <a:t> for </a:t>
            </a:r>
            <a:r>
              <a:rPr lang="en-US" altLang="en-US" sz="1200" baseline="0" dirty="0" err="1"/>
              <a:t>DualSteer</a:t>
            </a:r>
            <a:r>
              <a:rPr lang="en-US" altLang="en-US" sz="1200" baseline="0" dirty="0"/>
              <a:t>, Evaluation and conclusion of ATSSS_Ph4, Solution updates &amp; new solutions for ATSSS_Ph4 Key Issues.</a:t>
            </a:r>
            <a:endParaRPr lang="en-US" altLang="de-DE" sz="1600" dirty="0"/>
          </a:p>
        </p:txBody>
      </p:sp>
      <p:graphicFrame>
        <p:nvGraphicFramePr>
          <p:cNvPr id="3" name="Content Placeholder 8">
            <a:extLst>
              <a:ext uri="{FF2B5EF4-FFF2-40B4-BE49-F238E27FC236}">
                <a16:creationId xmlns:a16="http://schemas.microsoft.com/office/drawing/2014/main" id="{43C9E521-0D75-0E66-3E4C-E45DBD127471}"/>
              </a:ext>
            </a:extLst>
          </p:cNvPr>
          <p:cNvGraphicFramePr>
            <a:graphicFrameLocks/>
          </p:cNvGraphicFramePr>
          <p:nvPr/>
        </p:nvGraphicFramePr>
        <p:xfrm>
          <a:off x="368444" y="1224824"/>
          <a:ext cx="8266044" cy="88117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326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31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4060">
                <a:tc>
                  <a:txBody>
                    <a:bodyPr/>
                    <a:lstStyle/>
                    <a:p>
                      <a:r>
                        <a:rPr lang="en-US" sz="1600" b="1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/>
                        <a:t>FS_MASSS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Study on Multi-Access (</a:t>
                      </a:r>
                      <a:r>
                        <a:rPr lang="en-US" sz="1200" b="1" dirty="0" err="1"/>
                        <a:t>DualSteer</a:t>
                      </a:r>
                      <a:r>
                        <a:rPr lang="en-US" sz="1200" b="1" dirty="0"/>
                        <a:t> and ATSSS_Ph4)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9% -&gt; 30%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/>
                        <a:t>June 2024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1020070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65878348"/>
      </p:ext>
    </p:extLst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/>
              <a:t>FS_MASSS Status after SA2#160AH-e</a:t>
            </a:r>
            <a:endParaRPr lang="en-US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-99874" y="2106000"/>
            <a:ext cx="9341528" cy="4285922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400" b="1" dirty="0">
                <a:solidFill>
                  <a:prstClr val="black"/>
                </a:solidFill>
              </a:rPr>
              <a:t>Progress since SA#102</a:t>
            </a:r>
            <a:endParaRPr lang="de-DE" altLang="ko-KR" sz="14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Study started in SA2#160AH-e, </a:t>
            </a:r>
            <a:r>
              <a:rPr lang="en-US" altLang="de-DE" sz="1200" kern="0" dirty="0"/>
              <a:t>TR 23.700-54 v0.1.0 is available.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71 </a:t>
            </a:r>
            <a:r>
              <a:rPr lang="en-US" altLang="de-DE" sz="1200" dirty="0" err="1"/>
              <a:t>TDocs</a:t>
            </a:r>
            <a:r>
              <a:rPr lang="en-US" altLang="de-DE" sz="1200" dirty="0"/>
              <a:t> were submitted and 24 </a:t>
            </a:r>
            <a:r>
              <a:rPr lang="en-US" altLang="de-DE" sz="1200" dirty="0" err="1"/>
              <a:t>tdocs</a:t>
            </a:r>
            <a:r>
              <a:rPr lang="en-US" altLang="de-DE" sz="1200" dirty="0"/>
              <a:t> could not be handled due to TU budget. The handled documents included: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/>
              <a:t>TR skeleton, Scope (2 </a:t>
            </a:r>
            <a:r>
              <a:rPr lang="en-US" altLang="de-DE" sz="1100" dirty="0" err="1"/>
              <a:t>tdocs</a:t>
            </a:r>
            <a:r>
              <a:rPr lang="en-US" altLang="de-DE" sz="1100" dirty="0"/>
              <a:t>)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/>
              <a:t> Terms, and Architectural Assumptions/Requirements (5 </a:t>
            </a:r>
            <a:r>
              <a:rPr lang="en-US" altLang="de-DE" sz="1100" dirty="0" err="1"/>
              <a:t>tdocs</a:t>
            </a:r>
            <a:r>
              <a:rPr lang="en-US" altLang="de-DE" sz="1100" dirty="0"/>
              <a:t>)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/>
              <a:t>40 Key Issue Proposals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TR skeleton, Scope, Architectural Assumptions/Requirements for ATSSS_Ph4, and 4 key issues were approved</a:t>
            </a:r>
            <a:r>
              <a:rPr lang="en-US" altLang="zh-CN" sz="1200" dirty="0">
                <a:cs typeface="+mn-ea"/>
              </a:rPr>
              <a:t> (1 KI for WT#1.1, 1 KI for WT#1.2, 1 KI for WT#2 and 1 KI for WT#3)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cs typeface="+mn-ea"/>
              </a:rPr>
              <a:t>Terms, Architectural Assumptions and Requirements for </a:t>
            </a:r>
            <a:r>
              <a:rPr lang="en-US" altLang="zh-CN" sz="1200" dirty="0" err="1">
                <a:cs typeface="+mn-ea"/>
              </a:rPr>
              <a:t>DualSteer</a:t>
            </a:r>
            <a:r>
              <a:rPr lang="en-US" altLang="zh-CN" sz="1200" dirty="0">
                <a:cs typeface="+mn-ea"/>
              </a:rPr>
              <a:t> and 2 key issues were postponed (2 KIs for WT#1.3)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10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400" b="1" dirty="0">
                <a:solidFill>
                  <a:prstClr val="black"/>
                </a:solidFill>
              </a:rPr>
              <a:t>RAN impacts and dependencies</a:t>
            </a:r>
            <a:endParaRPr lang="de-DE" altLang="ko-KR" sz="14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prstClr val="black"/>
                </a:solidFill>
                <a:sym typeface="+mn-ea"/>
              </a:rPr>
              <a:t>Key Issue #1.x and #2.2 have SA3 dependencies to handle security aspects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prstClr val="black"/>
                </a:solidFill>
                <a:sym typeface="+mn-ea"/>
              </a:rPr>
              <a:t>No RAN dependency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0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400" b="1" kern="0" dirty="0" err="1"/>
              <a:t>Contentious</a:t>
            </a:r>
            <a:r>
              <a:rPr lang="de-DE" altLang="ko-KR" sz="1400" b="1" kern="0" dirty="0"/>
              <a:t> </a:t>
            </a:r>
            <a:r>
              <a:rPr lang="de-DE" altLang="ko-KR" sz="1400" b="1" kern="0" dirty="0" err="1"/>
              <a:t>issues</a:t>
            </a:r>
            <a:endParaRPr lang="de-DE" altLang="ko-KR" sz="14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ko-KR" sz="1200" kern="0" dirty="0" err="1"/>
              <a:t>Dual</a:t>
            </a:r>
            <a:r>
              <a:rPr lang="en-GB" altLang="ko-KR" sz="1200" dirty="0" err="1"/>
              <a:t>Steer</a:t>
            </a:r>
            <a:r>
              <a:rPr lang="en-GB" altLang="ko-KR" sz="1200" dirty="0"/>
              <a:t> Device definition by SA1 has been challenged by some companies. Disagreement whether it requires any Stage-2 alignments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ko-KR" sz="1200" kern="0" dirty="0"/>
              <a:t>Whether both traffic steering and switching requires anchoring in 5GC or only traffic switching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ko-KR" sz="1200" dirty="0"/>
              <a:t>W</a:t>
            </a:r>
            <a:r>
              <a:rPr lang="en-GB" altLang="ko-KR" sz="1200" kern="0" dirty="0"/>
              <a:t>hether two registered accesses are required to initiate traffic steering or switching in </a:t>
            </a:r>
            <a:r>
              <a:rPr lang="en-GB" altLang="ko-KR" sz="1200" kern="0" dirty="0" err="1"/>
              <a:t>DualSteer</a:t>
            </a:r>
            <a:r>
              <a:rPr lang="en-GB" altLang="ko-KR" sz="1200" kern="0" dirty="0"/>
              <a:t>, or whether traffic steering or switching could trigger second RAT/PLMN registration</a:t>
            </a:r>
            <a:endParaRPr lang="en-GB" altLang="ko-KR" sz="105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ko-KR" sz="10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400" b="1" kern="0" dirty="0"/>
              <a:t>Next </a:t>
            </a:r>
            <a:r>
              <a:rPr lang="de-DE" altLang="ko-KR" sz="1400" b="1" kern="0" dirty="0" err="1"/>
              <a:t>steps</a:t>
            </a:r>
            <a:endParaRPr lang="de-DE" altLang="ko-KR" sz="1400" b="1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200" kern="0" dirty="0"/>
              <a:t>In the next meeting: Agree t</a:t>
            </a:r>
            <a:r>
              <a:rPr lang="en-US" altLang="en-US" sz="1200" dirty="0"/>
              <a:t>erms, Architectural</a:t>
            </a:r>
            <a:r>
              <a:rPr lang="en-US" altLang="en-US" sz="1200" baseline="0" dirty="0"/>
              <a:t> assumptions/requirements for </a:t>
            </a:r>
            <a:r>
              <a:rPr lang="en-US" altLang="en-US" sz="1200" baseline="0" dirty="0" err="1"/>
              <a:t>DualSteer</a:t>
            </a:r>
            <a:r>
              <a:rPr lang="en-US" altLang="en-US" sz="1200" baseline="0" dirty="0"/>
              <a:t>, Postponed Key Issues for WT#1.3</a:t>
            </a:r>
            <a:r>
              <a:rPr lang="en-US" sz="1200" baseline="0" dirty="0"/>
              <a:t>, New solutions for approved Key Issues.</a:t>
            </a:r>
            <a:endParaRPr lang="en-US" altLang="de-DE" sz="1600" dirty="0"/>
          </a:p>
        </p:txBody>
      </p:sp>
      <p:graphicFrame>
        <p:nvGraphicFramePr>
          <p:cNvPr id="3" name="Content Placeholder 8">
            <a:extLst>
              <a:ext uri="{FF2B5EF4-FFF2-40B4-BE49-F238E27FC236}">
                <a16:creationId xmlns:a16="http://schemas.microsoft.com/office/drawing/2014/main" id="{43C9E521-0D75-0E66-3E4C-E45DBD127471}"/>
              </a:ext>
            </a:extLst>
          </p:cNvPr>
          <p:cNvGraphicFramePr>
            <a:graphicFrameLocks/>
          </p:cNvGraphicFramePr>
          <p:nvPr/>
        </p:nvGraphicFramePr>
        <p:xfrm>
          <a:off x="368444" y="1224824"/>
          <a:ext cx="8266044" cy="88117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326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31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4060">
                <a:tc>
                  <a:txBody>
                    <a:bodyPr/>
                    <a:lstStyle/>
                    <a:p>
                      <a:r>
                        <a:rPr lang="en-US" sz="1600" b="1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/>
                        <a:t>FS_MASSS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/>
                        <a:t>Study on Multi-Access (</a:t>
                      </a:r>
                      <a:r>
                        <a:rPr lang="en-US" sz="1200" b="1" err="1"/>
                        <a:t>DualSteer</a:t>
                      </a:r>
                      <a:r>
                        <a:rPr lang="en-US" sz="1200" b="1"/>
                        <a:t> and ATSSS_Ph4)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-&gt; 9%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/>
                        <a:t>June 2024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/>
                        <a:t>1020070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9122565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8978" y="289786"/>
            <a:ext cx="7291602" cy="632637"/>
          </a:xfrm>
        </p:spPr>
        <p:txBody>
          <a:bodyPr/>
          <a:lstStyle/>
          <a:p>
            <a:pPr algn="l"/>
            <a:r>
              <a:rPr lang="en-US" altLang="de-DE" sz="2400" b="1" dirty="0"/>
              <a:t>FS_MASSS / MASSS status after SA2#165</a:t>
            </a:r>
            <a:endParaRPr lang="en-US" sz="2400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385475" y="2243597"/>
            <a:ext cx="8373049" cy="4324617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since SA#105: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FS_MASSS: Based on the guidance that SA Plenary endorsed in </a:t>
            </a:r>
            <a:r>
              <a:rPr lang="en-US" altLang="de-DE" sz="1400" dirty="0">
                <a:hlinkClick r:id="rId3"/>
              </a:rPr>
              <a:t>SP-241401</a:t>
            </a:r>
            <a:r>
              <a:rPr lang="en-US" altLang="de-DE" sz="1400" dirty="0"/>
              <a:t>, 1 </a:t>
            </a:r>
            <a:r>
              <a:rPr lang="en-US" altLang="de-DE" sz="1400" dirty="0" err="1"/>
              <a:t>pCR</a:t>
            </a:r>
            <a:r>
              <a:rPr lang="en-US" altLang="de-DE" sz="1400" dirty="0"/>
              <a:t> was approved which updates “interim conclusion” to final “conclusion” for KI#2.2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TR 23.700-54 was sent to SA for approval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MASSS: Focus was on normative CRs for KI#2.1</a:t>
            </a:r>
            <a:endParaRPr lang="en-US" altLang="de-DE" sz="1400" kern="0" dirty="0"/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20 </a:t>
            </a:r>
            <a:r>
              <a:rPr lang="en-US" altLang="de-DE" sz="1400" dirty="0" err="1"/>
              <a:t>Tdocs</a:t>
            </a:r>
            <a:r>
              <a:rPr lang="en-US" altLang="de-DE" sz="1400" dirty="0"/>
              <a:t> (17 CRs and 3 discussion papers) were submitted and 6 CRs were approved (TS 23.501/23.502/23.503)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endParaRPr lang="en-US" altLang="ko-KR" sz="1000" b="1" dirty="0">
              <a:solidFill>
                <a:prstClr val="black"/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Impacts and dependencies on other WGs: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None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ko-KR" sz="1000" b="1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600" b="1" kern="0" dirty="0"/>
              <a:t>Controversial Issues: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Whether MPQUIC-IP should be bundled with support for ATSSS-LL with Active-Standby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Whether ATSSS-LL with any Steering mode should remain mandatory in Rel-19 or ATSSS-LL with any Steering mode should be optional and MPQUIC-E can also be supported as only Steering Functionality</a:t>
            </a:r>
            <a:endParaRPr lang="en-US" altLang="ko-KR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400" dirty="0"/>
              <a:t>Whether both ATSSS-LL and MPQUIC-E functionalities can be supported for the same MA PDU Session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ko-KR" sz="1000" b="1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6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400" dirty="0"/>
              <a:t>Agree the remaining CRs on UE-network capability negotiation</a:t>
            </a:r>
            <a:endParaRPr lang="en-US" altLang="ko-KR" sz="14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ko-KR" sz="1800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E95E0192-801A-E68E-0039-69959FAA3ED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2928017"/>
              </p:ext>
            </p:extLst>
          </p:nvPr>
        </p:nvGraphicFramePr>
        <p:xfrm>
          <a:off x="385475" y="1074976"/>
          <a:ext cx="8344428" cy="101606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980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389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0304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1316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651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2308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5598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5567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8370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</a:t>
                      </a:r>
                      <a:r>
                        <a:rPr lang="en-GB" sz="800" dirty="0"/>
                        <a:t>(dd/mm/</a:t>
                      </a:r>
                      <a:r>
                        <a:rPr lang="en-GB" sz="800" dirty="0" err="1"/>
                        <a:t>yyyy</a:t>
                      </a:r>
                      <a:r>
                        <a:rPr lang="en-GB" sz="800" dirty="0"/>
                        <a:t>)</a:t>
                      </a:r>
                      <a:endParaRPr lang="en-GB" sz="10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8052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dirty="0"/>
                        <a:t>1020070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/>
                        <a:t>Study on Multi-Access (</a:t>
                      </a:r>
                      <a:r>
                        <a:rPr lang="en-US" sz="1000" b="1" dirty="0" err="1"/>
                        <a:t>DualSteer</a:t>
                      </a:r>
                      <a:r>
                        <a:rPr lang="en-US" sz="1000" b="1" dirty="0"/>
                        <a:t> and ATSSS_Ph4)	</a:t>
                      </a:r>
                      <a:endParaRPr lang="en-GB" sz="1000" b="1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FS_MASSS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09/09/2024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100%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SP-231802</a:t>
                      </a:r>
                      <a:endParaRPr lang="en-GB" sz="1000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1887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dirty="0"/>
                        <a:t>1040034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/>
                        <a:t>Multi-Access (ATSSS_Ph4)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000" b="1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MASSS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12/12/2024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50%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SP-240994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80%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23818637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7321685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 txBox="1"/>
          <p:nvPr/>
        </p:nvSpPr>
        <p:spPr>
          <a:xfrm>
            <a:off x="0" y="5927480"/>
            <a:ext cx="8554720" cy="683260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1600" kern="0" dirty="0"/>
              <a:t>Total 13.5 TUs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7.5 TUs for Study Phase and 6 TUs for Normative Work</a:t>
            </a:r>
          </a:p>
        </p:txBody>
      </p:sp>
      <p:sp>
        <p:nvSpPr>
          <p:cNvPr id="9" name="Title 1"/>
          <p:cNvSpPr txBox="1"/>
          <p:nvPr/>
        </p:nvSpPr>
        <p:spPr bwMode="auto">
          <a:xfrm>
            <a:off x="258181" y="157132"/>
            <a:ext cx="7721777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pPr algn="l"/>
            <a:r>
              <a:rPr lang="en-US" altLang="de-DE" sz="2400" b="1" kern="0" dirty="0"/>
              <a:t>FS_MASSS / MASSS Work plan</a:t>
            </a:r>
            <a:endParaRPr lang="en-US" sz="2800" kern="0" dirty="0"/>
          </a:p>
        </p:txBody>
      </p:sp>
      <p:graphicFrame>
        <p:nvGraphicFramePr>
          <p:cNvPr id="10" name="Table 9"/>
          <p:cNvGraphicFramePr>
            <a:graphicFrameLocks noGrp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441679740"/>
              </p:ext>
            </p:extLst>
          </p:nvPr>
        </p:nvGraphicFramePr>
        <p:xfrm>
          <a:off x="118952" y="714031"/>
          <a:ext cx="8906095" cy="521344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834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827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7609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275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50098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99133">
                <a:tc>
                  <a:txBody>
                    <a:bodyPr/>
                    <a:lstStyle/>
                    <a:p>
                      <a:r>
                        <a:rPr lang="en-US" sz="1050" b="1" dirty="0"/>
                        <a:t>Meeting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50" b="1" dirty="0"/>
                        <a:t>Date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b="1" dirty="0"/>
                        <a:t>Planned</a:t>
                      </a:r>
                      <a:r>
                        <a:rPr lang="en-US" sz="1050" b="1" baseline="0" dirty="0"/>
                        <a:t> TUs</a:t>
                      </a:r>
                      <a:endParaRPr lang="en-US" sz="105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b="1" dirty="0"/>
                        <a:t>Actual TUs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50" b="1" dirty="0"/>
                        <a:t>Action plan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3481">
                <a:tc>
                  <a:txBody>
                    <a:bodyPr/>
                    <a:lstStyle/>
                    <a:p>
                      <a:r>
                        <a:rPr lang="en-US" sz="1200" b="0" dirty="0"/>
                        <a:t>SA2</a:t>
                      </a:r>
                      <a:r>
                        <a:rPr lang="en-US" sz="1200" b="0" baseline="0" dirty="0"/>
                        <a:t> #160AH-e</a:t>
                      </a:r>
                      <a:endParaRPr lang="en-US" sz="1200" b="0" dirty="0"/>
                    </a:p>
                  </a:txBody>
                  <a:tcPr>
                    <a:pattFill prst="pct50">
                      <a:fgClr>
                        <a:schemeClr val="accent1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0" dirty="0"/>
                        <a:t>Jan. 2024</a:t>
                      </a:r>
                    </a:p>
                  </a:txBody>
                  <a:tcPr>
                    <a:pattFill prst="pct50">
                      <a:fgClr>
                        <a:schemeClr val="accent1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en-US" sz="1200" dirty="0"/>
                        <a:t>1.5</a:t>
                      </a:r>
                    </a:p>
                  </a:txBody>
                  <a:tcPr>
                    <a:pattFill prst="pct50">
                      <a:fgClr>
                        <a:schemeClr val="accent1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en-US" sz="1200" dirty="0"/>
                        <a:t>1.5</a:t>
                      </a:r>
                    </a:p>
                  </a:txBody>
                  <a:tcPr>
                    <a:pattFill prst="pct50">
                      <a:fgClr>
                        <a:schemeClr val="accent1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en-US" sz="1200" dirty="0"/>
                        <a:t>TR skeleton, TR scope, Terms, Architectural</a:t>
                      </a:r>
                      <a:r>
                        <a:rPr lang="en-US" altLang="en-US" sz="1200" baseline="0" dirty="0"/>
                        <a:t> assumptions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en-US" sz="1200" baseline="0" dirty="0"/>
                        <a:t>Key Issues for all WTs.</a:t>
                      </a:r>
                      <a:endParaRPr lang="en-US" altLang="en-US" sz="1200" dirty="0"/>
                    </a:p>
                  </a:txBody>
                  <a:tcPr>
                    <a:pattFill prst="pct50">
                      <a:fgClr>
                        <a:schemeClr val="accent1"/>
                      </a:fgClr>
                      <a:bgClr>
                        <a:schemeClr val="bg1"/>
                      </a:bgClr>
                    </a:patt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43481">
                <a:tc>
                  <a:txBody>
                    <a:bodyPr/>
                    <a:lstStyle/>
                    <a:p>
                      <a:r>
                        <a:rPr lang="en-US" sz="1200" b="0" dirty="0"/>
                        <a:t>SA2#161</a:t>
                      </a:r>
                    </a:p>
                  </a:txBody>
                  <a:tcPr>
                    <a:pattFill prst="pct50">
                      <a:fgClr>
                        <a:schemeClr val="accent1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0" dirty="0"/>
                        <a:t>Feb 2024</a:t>
                      </a:r>
                    </a:p>
                  </a:txBody>
                  <a:tcPr>
                    <a:pattFill prst="pct50">
                      <a:fgClr>
                        <a:schemeClr val="accent1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2</a:t>
                      </a:r>
                    </a:p>
                  </a:txBody>
                  <a:tcPr>
                    <a:pattFill prst="pct50">
                      <a:fgClr>
                        <a:schemeClr val="accent1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2</a:t>
                      </a:r>
                    </a:p>
                  </a:txBody>
                  <a:tcPr>
                    <a:pattFill prst="pct50">
                      <a:fgClr>
                        <a:schemeClr val="accent1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en-US" sz="1200" dirty="0"/>
                        <a:t>Terms, Architectural</a:t>
                      </a:r>
                      <a:r>
                        <a:rPr lang="en-US" altLang="en-US" sz="1200" baseline="0" dirty="0"/>
                        <a:t> assumptions/requirements for </a:t>
                      </a:r>
                      <a:r>
                        <a:rPr lang="en-US" altLang="en-US" sz="1200" baseline="0" dirty="0" err="1"/>
                        <a:t>DualSteer</a:t>
                      </a:r>
                      <a:r>
                        <a:rPr lang="en-US" altLang="en-US" sz="1200" baseline="0" dirty="0"/>
                        <a:t>, Postponed Key Issues for WT#1.3, </a:t>
                      </a:r>
                      <a:r>
                        <a:rPr lang="en-US" sz="1200" baseline="0" dirty="0"/>
                        <a:t>Key Issue updates (if necessary), New solutions for approved Key Issues. </a:t>
                      </a:r>
                      <a:endParaRPr lang="en-US" sz="1200" dirty="0"/>
                    </a:p>
                  </a:txBody>
                  <a:tcPr>
                    <a:pattFill prst="pct50">
                      <a:fgClr>
                        <a:schemeClr val="accent1"/>
                      </a:fgClr>
                      <a:bgClr>
                        <a:schemeClr val="bg1"/>
                      </a:bgClr>
                    </a:patt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975657">
                <a:tc>
                  <a:txBody>
                    <a:bodyPr/>
                    <a:lstStyle/>
                    <a:p>
                      <a:r>
                        <a:rPr lang="en-US" sz="1200" b="0" dirty="0"/>
                        <a:t>SA2#162</a:t>
                      </a:r>
                    </a:p>
                  </a:txBody>
                  <a:tcPr>
                    <a:pattFill prst="pct50">
                      <a:fgClr>
                        <a:schemeClr val="accent1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0" dirty="0"/>
                        <a:t>Apr 2024</a:t>
                      </a:r>
                    </a:p>
                  </a:txBody>
                  <a:tcPr>
                    <a:pattFill prst="pct50">
                      <a:fgClr>
                        <a:schemeClr val="accent1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2</a:t>
                      </a:r>
                    </a:p>
                  </a:txBody>
                  <a:tcPr>
                    <a:pattFill prst="pct50">
                      <a:fgClr>
                        <a:schemeClr val="accent1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2</a:t>
                      </a:r>
                    </a:p>
                  </a:txBody>
                  <a:tcPr>
                    <a:pattFill prst="pct50">
                      <a:fgClr>
                        <a:schemeClr val="accent1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/>
                        <a:t>In priority order: New solutions for </a:t>
                      </a:r>
                      <a:r>
                        <a:rPr lang="en-US" altLang="zh-CN" sz="1200" dirty="0" err="1"/>
                        <a:t>DualSteer</a:t>
                      </a:r>
                      <a:r>
                        <a:rPr lang="en-US" altLang="zh-CN" sz="1200" dirty="0"/>
                        <a:t>, </a:t>
                      </a:r>
                      <a:r>
                        <a:rPr lang="en-US" altLang="en-US" sz="1200" dirty="0"/>
                        <a:t>Architectural</a:t>
                      </a:r>
                      <a:r>
                        <a:rPr lang="en-US" altLang="en-US" sz="1200" baseline="0" dirty="0"/>
                        <a:t> assumptions/requirements &amp; Ter</a:t>
                      </a:r>
                      <a:r>
                        <a:rPr lang="en-US" altLang="en-US" sz="1200" dirty="0"/>
                        <a:t>ms and definitions</a:t>
                      </a:r>
                      <a:r>
                        <a:rPr lang="en-US" altLang="en-US" sz="1200" baseline="0" dirty="0"/>
                        <a:t> for </a:t>
                      </a:r>
                      <a:r>
                        <a:rPr lang="en-US" altLang="en-US" sz="1200" baseline="0" dirty="0" err="1"/>
                        <a:t>DualSteer</a:t>
                      </a:r>
                      <a:r>
                        <a:rPr lang="en-US" altLang="en-US" sz="1200" baseline="0" dirty="0"/>
                        <a:t>, </a:t>
                      </a:r>
                      <a:r>
                        <a:rPr lang="en-US" altLang="zh-CN" sz="1200" dirty="0"/>
                        <a:t>Evaluation </a:t>
                      </a:r>
                      <a:r>
                        <a:rPr lang="en-US" altLang="ko-KR" sz="1200" dirty="0"/>
                        <a:t>and conclusion </a:t>
                      </a:r>
                      <a:r>
                        <a:rPr lang="en-US" altLang="zh-CN" sz="1200" dirty="0"/>
                        <a:t>for ATSSS_Ph4 (conclusion on SA3 dependencies need to wait for SA3 feedback), Solution updates for ATSSS_Ph4, </a:t>
                      </a:r>
                      <a:r>
                        <a:rPr lang="en-US" altLang="zh-CN" sz="1200" baseline="0" dirty="0"/>
                        <a:t>New s</a:t>
                      </a:r>
                      <a:r>
                        <a:rPr lang="en-US" altLang="zh-CN" sz="1200" dirty="0"/>
                        <a:t>olutions for ATSSS_Ph4.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aseline="0" dirty="0"/>
                        <a:t>No new KI is allowed</a:t>
                      </a:r>
                      <a:r>
                        <a:rPr lang="en-US" altLang="zh-CN" sz="1200" dirty="0"/>
                        <a:t>.</a:t>
                      </a:r>
                    </a:p>
                  </a:txBody>
                  <a:tcPr>
                    <a:pattFill prst="pct50">
                      <a:fgClr>
                        <a:schemeClr val="accent1"/>
                      </a:fgClr>
                      <a:bgClr>
                        <a:schemeClr val="bg1"/>
                      </a:bgClr>
                    </a:pattFill>
                  </a:tcPr>
                </a:tc>
                <a:extLst>
                  <a:ext uri="{0D108BD9-81ED-4DB2-BD59-A6C34878D82A}">
                    <a16:rowId xmlns:a16="http://schemas.microsoft.com/office/drawing/2014/main" val="3534024963"/>
                  </a:ext>
                </a:extLst>
              </a:tr>
              <a:tr h="1153049">
                <a:tc>
                  <a:txBody>
                    <a:bodyPr/>
                    <a:lstStyle/>
                    <a:p>
                      <a:r>
                        <a:rPr lang="en-US" sz="1200" b="0" dirty="0"/>
                        <a:t>SA2#163</a:t>
                      </a:r>
                    </a:p>
                  </a:txBody>
                  <a:tcPr>
                    <a:pattFill prst="pct50">
                      <a:fgClr>
                        <a:schemeClr val="accent1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0" dirty="0"/>
                        <a:t>May 2024</a:t>
                      </a:r>
                    </a:p>
                  </a:txBody>
                  <a:tcPr>
                    <a:pattFill prst="pct50">
                      <a:fgClr>
                        <a:schemeClr val="accent1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2</a:t>
                      </a:r>
                    </a:p>
                  </a:txBody>
                  <a:tcPr>
                    <a:pattFill prst="pct50">
                      <a:fgClr>
                        <a:schemeClr val="accent1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2</a:t>
                      </a:r>
                    </a:p>
                  </a:txBody>
                  <a:tcPr>
                    <a:pattFill prst="pct50">
                      <a:fgClr>
                        <a:schemeClr val="accent1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200" dirty="0"/>
                        <a:t>In priority order: C</a:t>
                      </a:r>
                      <a:r>
                        <a:rPr lang="en-US" altLang="ko-KR" sz="1200" dirty="0"/>
                        <a:t>onclusions</a:t>
                      </a:r>
                      <a:r>
                        <a:rPr lang="en-US" altLang="zh-CN" sz="1200" dirty="0"/>
                        <a:t>, </a:t>
                      </a:r>
                      <a:r>
                        <a:rPr lang="en-US" altLang="zh-CN" sz="1200" baseline="0" dirty="0"/>
                        <a:t>S</a:t>
                      </a:r>
                      <a:r>
                        <a:rPr lang="en-US" altLang="zh-CN" sz="1200" dirty="0"/>
                        <a:t>olution updates (see NOTE), </a:t>
                      </a:r>
                      <a:r>
                        <a:rPr lang="en-US" altLang="en-US" sz="1200" dirty="0"/>
                        <a:t>Architectural</a:t>
                      </a:r>
                      <a:r>
                        <a:rPr lang="en-US" altLang="en-US" sz="1200" baseline="0" dirty="0"/>
                        <a:t> assumptions/requirements and ter</a:t>
                      </a:r>
                      <a:r>
                        <a:rPr lang="en-US" altLang="en-US" sz="1200" dirty="0"/>
                        <a:t>ms and definitions</a:t>
                      </a:r>
                      <a:r>
                        <a:rPr lang="en-US" altLang="en-US" sz="1200" baseline="0" dirty="0"/>
                        <a:t> for </a:t>
                      </a:r>
                      <a:r>
                        <a:rPr lang="en-US" altLang="en-US" sz="1200" baseline="0" dirty="0" err="1"/>
                        <a:t>DualSteer</a:t>
                      </a:r>
                      <a:r>
                        <a:rPr lang="en-US" altLang="zh-CN" sz="1200" dirty="0"/>
                        <a:t>. </a:t>
                      </a:r>
                      <a:r>
                        <a:rPr lang="en-US" altLang="ko-KR" sz="1200" baseline="0" dirty="0"/>
                        <a:t>Send TR for Information. </a:t>
                      </a:r>
                      <a:r>
                        <a:rPr lang="en-US" sz="12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WID approval.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kern="1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NOTE: For </a:t>
                      </a:r>
                      <a:r>
                        <a:rPr lang="en-US" sz="1200" kern="100" dirty="0" err="1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DualSteer</a:t>
                      </a:r>
                      <a:r>
                        <a:rPr lang="en-US" sz="1200" kern="1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, contributors should target one of the existing 19 solutions with updates. New solutions for </a:t>
                      </a:r>
                      <a:r>
                        <a:rPr lang="en-US" sz="1200" kern="100" dirty="0" err="1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DualSteer</a:t>
                      </a:r>
                      <a:r>
                        <a:rPr lang="en-US" sz="1200" kern="1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may be treated only if no existing solutions could serve as "framework" for the contribution.</a:t>
                      </a:r>
                    </a:p>
                  </a:txBody>
                  <a:tcPr>
                    <a:pattFill prst="pct50">
                      <a:fgClr>
                        <a:schemeClr val="accent1"/>
                      </a:fgClr>
                      <a:bgClr>
                        <a:schemeClr val="bg1"/>
                      </a:bgClr>
                    </a:patt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43481">
                <a:tc>
                  <a:txBody>
                    <a:bodyPr/>
                    <a:lstStyle/>
                    <a:p>
                      <a:r>
                        <a:rPr lang="en-US" sz="1200" b="0" dirty="0"/>
                        <a:t>SA2#164</a:t>
                      </a:r>
                    </a:p>
                  </a:txBody>
                  <a:tcPr>
                    <a:pattFill prst="pct50">
                      <a:fgClr>
                        <a:schemeClr val="accent1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0" dirty="0"/>
                        <a:t>Aug 2024</a:t>
                      </a:r>
                    </a:p>
                  </a:txBody>
                  <a:tcPr>
                    <a:pattFill prst="pct50">
                      <a:fgClr>
                        <a:schemeClr val="accent1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2</a:t>
                      </a:r>
                    </a:p>
                  </a:txBody>
                  <a:tcPr>
                    <a:pattFill prst="pct50">
                      <a:fgClr>
                        <a:schemeClr val="accent1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2</a:t>
                      </a:r>
                    </a:p>
                  </a:txBody>
                  <a:tcPr>
                    <a:pattFill prst="pct50">
                      <a:fgClr>
                        <a:schemeClr val="accent1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>
                          <a:ea typeface="+mn-ea"/>
                        </a:rPr>
                        <a:t>Allocate 2 TUs during SA2#164 for FS_MASS &amp; MASSS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err="1">
                          <a:ea typeface="+mn-ea"/>
                        </a:rPr>
                        <a:t>DualSteer</a:t>
                      </a:r>
                      <a:r>
                        <a:rPr lang="en-US" altLang="zh-CN" sz="1200" dirty="0">
                          <a:ea typeface="+mn-ea"/>
                        </a:rPr>
                        <a:t> conclusions, Normative work on KI#2.1, c</a:t>
                      </a:r>
                      <a:r>
                        <a:rPr lang="en-US" altLang="ko-KR" sz="1200" dirty="0"/>
                        <a:t>onfirm final conclusion for KI#2.2 </a:t>
                      </a:r>
                    </a:p>
                  </a:txBody>
                  <a:tcPr>
                    <a:pattFill prst="pct50">
                      <a:fgClr>
                        <a:schemeClr val="accent1"/>
                      </a:fgClr>
                      <a:bgClr>
                        <a:schemeClr val="bg1"/>
                      </a:bgClr>
                    </a:pattFill>
                  </a:tcPr>
                </a:tc>
                <a:extLst>
                  <a:ext uri="{0D108BD9-81ED-4DB2-BD59-A6C34878D82A}">
                    <a16:rowId xmlns:a16="http://schemas.microsoft.com/office/drawing/2014/main" val="2250762444"/>
                  </a:ext>
                </a:extLst>
              </a:tr>
              <a:tr h="44348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SA2#165</a:t>
                      </a:r>
                    </a:p>
                  </a:txBody>
                  <a:tcPr>
                    <a:pattFill prst="pct50">
                      <a:fgClr>
                        <a:schemeClr val="accent1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Oct 2024</a:t>
                      </a:r>
                    </a:p>
                  </a:txBody>
                  <a:tcPr>
                    <a:pattFill prst="pct50">
                      <a:fgClr>
                        <a:schemeClr val="accent1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0.5</a:t>
                      </a:r>
                    </a:p>
                  </a:txBody>
                  <a:tcPr>
                    <a:pattFill prst="pct50">
                      <a:fgClr>
                        <a:schemeClr val="accent1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0.5</a:t>
                      </a:r>
                    </a:p>
                  </a:txBody>
                  <a:tcPr>
                    <a:pattFill prst="pct50">
                      <a:fgClr>
                        <a:schemeClr val="accent1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Allocate 1 TU during SA2#165 for MASSS KI#2.1 work</a:t>
                      </a:r>
                      <a:endParaRPr lang="en-US" altLang="ko-KR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pattFill prst="pct50">
                      <a:fgClr>
                        <a:schemeClr val="accent1"/>
                      </a:fgClr>
                      <a:bgClr>
                        <a:schemeClr val="bg1"/>
                      </a:bgClr>
                    </a:pattFill>
                  </a:tcPr>
                </a:tc>
                <a:extLst>
                  <a:ext uri="{0D108BD9-81ED-4DB2-BD59-A6C34878D82A}">
                    <a16:rowId xmlns:a16="http://schemas.microsoft.com/office/drawing/2014/main" val="3040337053"/>
                  </a:ext>
                </a:extLst>
              </a:tr>
              <a:tr h="443481">
                <a:tc>
                  <a:txBody>
                    <a:bodyPr/>
                    <a:lstStyle/>
                    <a:p>
                      <a:r>
                        <a:rPr lang="en-US" sz="1200" b="0" dirty="0"/>
                        <a:t>SA2#166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b="0" dirty="0"/>
                        <a:t>Nov</a:t>
                      </a:r>
                    </a:p>
                    <a:p>
                      <a:r>
                        <a:rPr lang="en-US" sz="1200" b="0" dirty="0"/>
                        <a:t>2024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0.5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dirty="0"/>
                        <a:t>Complete the</a:t>
                      </a:r>
                      <a:r>
                        <a:rPr lang="en-US" altLang="ko-KR" sz="1200" baseline="0" dirty="0"/>
                        <a:t> </a:t>
                      </a:r>
                      <a:r>
                        <a:rPr lang="en-US" altLang="ko-KR" sz="1200" dirty="0"/>
                        <a:t>normative</a:t>
                      </a:r>
                      <a:r>
                        <a:rPr lang="en-US" altLang="ko-KR" sz="1200" baseline="0" dirty="0"/>
                        <a:t> work for KI#2.1. </a:t>
                      </a:r>
                      <a:endParaRPr lang="en-US" altLang="ko-KR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30644737"/>
                  </a:ext>
                </a:extLst>
              </a:tr>
              <a:tr h="321409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Total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10.5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</a:rPr>
                        <a:t>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sz="3600" b="1" kern="0" dirty="0"/>
              <a:t>Backup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258852479"/>
      </p:ext>
    </p:extLst>
  </p:cSld>
  <p:clrMapOvr>
    <a:masterClrMapping/>
  </p:clrMapOvr>
  <p:transition spd="slow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30FDBE0D-AFC7-CC64-98A1-5D320AFCB2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8978" y="228600"/>
            <a:ext cx="6827838" cy="1143000"/>
          </a:xfrm>
        </p:spPr>
        <p:txBody>
          <a:bodyPr/>
          <a:lstStyle/>
          <a:p>
            <a:r>
              <a:rPr lang="en-GB" altLang="en-US" sz="2800" b="1" dirty="0"/>
              <a:t>FS_MASSS status at SA#105</a:t>
            </a:r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56BEF47B-7EA2-9018-1649-C6EC73C79206}"/>
              </a:ext>
            </a:extLst>
          </p:cNvPr>
          <p:cNvSpPr txBox="1">
            <a:spLocks/>
          </p:cNvSpPr>
          <p:nvPr/>
        </p:nvSpPr>
        <p:spPr>
          <a:xfrm>
            <a:off x="244074" y="2205510"/>
            <a:ext cx="8344428" cy="4423890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since SA2#163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Focus was on Conclusions</a:t>
            </a:r>
            <a:endParaRPr lang="en-US" altLang="de-DE" sz="16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65 </a:t>
            </a:r>
            <a:r>
              <a:rPr lang="en-US" altLang="de-DE" sz="1600" dirty="0" err="1"/>
              <a:t>TDocs</a:t>
            </a:r>
            <a:r>
              <a:rPr lang="en-US" altLang="de-DE" sz="1600" dirty="0"/>
              <a:t> were submitted and 10 </a:t>
            </a:r>
            <a:r>
              <a:rPr lang="en-US" altLang="de-DE" sz="1600" dirty="0" err="1"/>
              <a:t>TDocs</a:t>
            </a:r>
            <a:r>
              <a:rPr lang="en-US" altLang="de-DE" sz="1600" dirty="0"/>
              <a:t> on Conclusions were handled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SA2 will not proceed with normative work for KI#1.x and KI#2.2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6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RAN impacts and dependencies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>
                <a:solidFill>
                  <a:prstClr val="black"/>
                </a:solidFill>
                <a:sym typeface="+mn-ea"/>
              </a:rPr>
              <a:t>None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16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600" b="1" kern="0" dirty="0"/>
              <a:t>Contentious issues: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None</a:t>
            </a:r>
            <a:endParaRPr lang="en-US" altLang="ko-KR" sz="1600" b="1" kern="0" dirty="0"/>
          </a:p>
        </p:txBody>
      </p:sp>
      <p:graphicFrame>
        <p:nvGraphicFramePr>
          <p:cNvPr id="2" name="Content Placeholder 8">
            <a:extLst>
              <a:ext uri="{FF2B5EF4-FFF2-40B4-BE49-F238E27FC236}">
                <a16:creationId xmlns:a16="http://schemas.microsoft.com/office/drawing/2014/main" id="{5DA46860-2C9A-56FC-3EDC-3A3440789DBE}"/>
              </a:ext>
            </a:extLst>
          </p:cNvPr>
          <p:cNvGraphicFramePr>
            <a:graphicFrameLocks/>
          </p:cNvGraphicFramePr>
          <p:nvPr/>
        </p:nvGraphicFramePr>
        <p:xfrm>
          <a:off x="438978" y="1202832"/>
          <a:ext cx="7746374" cy="88117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94171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326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31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406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FS_MASSS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Study on Multi-Access (</a:t>
                      </a:r>
                      <a:r>
                        <a:rPr lang="en-US" sz="1200" b="1" dirty="0" err="1"/>
                        <a:t>DualSteer</a:t>
                      </a:r>
                      <a:r>
                        <a:rPr lang="en-US" sz="1200" b="1" dirty="0"/>
                        <a:t> and ATSSS_Ph4)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70% -&gt; </a:t>
                      </a:r>
                      <a:r>
                        <a:rPr lang="en-US" sz="1200" b="1" u="none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</a:t>
                      </a: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September 2024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1020070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30016791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30FDBE0D-AFC7-CC64-98A1-5D320AFCB2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8978" y="228600"/>
            <a:ext cx="6827838" cy="1143000"/>
          </a:xfrm>
        </p:spPr>
        <p:txBody>
          <a:bodyPr/>
          <a:lstStyle/>
          <a:p>
            <a:r>
              <a:rPr lang="en-GB" altLang="en-US" sz="2800" b="1" dirty="0"/>
              <a:t>MASSS status at SA#105</a:t>
            </a:r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56BEF47B-7EA2-9018-1649-C6EC73C79206}"/>
              </a:ext>
            </a:extLst>
          </p:cNvPr>
          <p:cNvSpPr txBox="1">
            <a:spLocks/>
          </p:cNvSpPr>
          <p:nvPr/>
        </p:nvSpPr>
        <p:spPr>
          <a:xfrm>
            <a:off x="244074" y="2205510"/>
            <a:ext cx="8344428" cy="4423890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since SA2#163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SA2#164 was the first meeting where CRs were handled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21 contributions were submitted, all were handled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6</a:t>
            </a:r>
            <a:r>
              <a:rPr lang="en-US" altLang="de-DE" sz="1600" kern="0" dirty="0"/>
              <a:t> CRs were postponed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2 CR was noted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13 CRs were merged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The focus of the meeting was on CRs for TS 23.501, TS 23.502 and TS 23.503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6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RAN impacts and dependencies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>
                <a:solidFill>
                  <a:prstClr val="black"/>
                </a:solidFill>
                <a:sym typeface="+mn-ea"/>
              </a:rPr>
              <a:t>None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16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600" b="1" kern="0" dirty="0"/>
              <a:t>Contentious issues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None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ko-KR" sz="1600" b="1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6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600" kern="0" dirty="0"/>
              <a:t>Continue to progress CRs</a:t>
            </a:r>
          </a:p>
        </p:txBody>
      </p:sp>
      <p:graphicFrame>
        <p:nvGraphicFramePr>
          <p:cNvPr id="2" name="Content Placeholder 8">
            <a:extLst>
              <a:ext uri="{FF2B5EF4-FFF2-40B4-BE49-F238E27FC236}">
                <a16:creationId xmlns:a16="http://schemas.microsoft.com/office/drawing/2014/main" id="{5DA46860-2C9A-56FC-3EDC-3A3440789DBE}"/>
              </a:ext>
            </a:extLst>
          </p:cNvPr>
          <p:cNvGraphicFramePr>
            <a:graphicFrameLocks/>
          </p:cNvGraphicFramePr>
          <p:nvPr/>
        </p:nvGraphicFramePr>
        <p:xfrm>
          <a:off x="438978" y="1202832"/>
          <a:ext cx="7746374" cy="69829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94171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326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31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406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MASSS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Multi-Access (ATSSS_Ph4)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-&gt; </a:t>
                      </a:r>
                      <a:r>
                        <a:rPr lang="en-US" sz="1200" b="1" u="none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50</a:t>
                      </a: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December 2024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1040034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61665930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8978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/>
              <a:t>FS_MASSS Status after SA2#164</a:t>
            </a:r>
            <a:endParaRPr lang="en-US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438978" y="2105999"/>
            <a:ext cx="8266044" cy="4324617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since SA2#163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Focus was on Conclusions</a:t>
            </a:r>
            <a:endParaRPr lang="en-US" altLang="de-DE" sz="16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65 </a:t>
            </a:r>
            <a:r>
              <a:rPr lang="en-US" altLang="de-DE" sz="1600" dirty="0" err="1"/>
              <a:t>TDocs</a:t>
            </a:r>
            <a:r>
              <a:rPr lang="en-US" altLang="de-DE" sz="1600" dirty="0"/>
              <a:t> were submitted and 10 </a:t>
            </a:r>
            <a:r>
              <a:rPr lang="en-US" altLang="de-DE" sz="1600" dirty="0" err="1"/>
              <a:t>TDocs</a:t>
            </a:r>
            <a:r>
              <a:rPr lang="en-US" altLang="de-DE" sz="1600" dirty="0"/>
              <a:t> on Conclusions were handled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SA2 will not proceed with normative work for KI#1.x and KI#2.2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6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RAN impacts and dependencies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>
                <a:solidFill>
                  <a:prstClr val="black"/>
                </a:solidFill>
                <a:sym typeface="+mn-ea"/>
              </a:rPr>
              <a:t>None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16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600" b="1" kern="0" dirty="0"/>
              <a:t>Contentious issues: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None</a:t>
            </a:r>
            <a:endParaRPr lang="en-US" altLang="ko-KR" sz="1600" b="1" kern="0" dirty="0"/>
          </a:p>
        </p:txBody>
      </p:sp>
      <p:graphicFrame>
        <p:nvGraphicFramePr>
          <p:cNvPr id="3" name="Content Placeholder 8">
            <a:extLst>
              <a:ext uri="{FF2B5EF4-FFF2-40B4-BE49-F238E27FC236}">
                <a16:creationId xmlns:a16="http://schemas.microsoft.com/office/drawing/2014/main" id="{43C9E521-0D75-0E66-3E4C-E45DBD127471}"/>
              </a:ext>
            </a:extLst>
          </p:cNvPr>
          <p:cNvGraphicFramePr>
            <a:graphicFrameLocks/>
          </p:cNvGraphicFramePr>
          <p:nvPr/>
        </p:nvGraphicFramePr>
        <p:xfrm>
          <a:off x="438978" y="1073623"/>
          <a:ext cx="8266044" cy="88117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326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31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406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FS_MASSS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Study on Multi-Access (</a:t>
                      </a:r>
                      <a:r>
                        <a:rPr lang="en-US" sz="1200" b="1" dirty="0" err="1"/>
                        <a:t>DualSteer</a:t>
                      </a:r>
                      <a:r>
                        <a:rPr lang="en-US" sz="1200" b="1" dirty="0"/>
                        <a:t> and ATSSS_Ph4)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70% -&gt; </a:t>
                      </a:r>
                      <a:r>
                        <a:rPr lang="en-US" sz="1200" b="1" u="none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</a:t>
                      </a: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September 2024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1020070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60066692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8978" y="27394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/>
              <a:t>MASSS Status after SA2#164</a:t>
            </a:r>
            <a:endParaRPr lang="en-US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438978" y="2105999"/>
            <a:ext cx="8266044" cy="4324617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since SA2#163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SA2#164 was the first meeting where CRs were handled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21 contributions were submitted, all were handled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6</a:t>
            </a:r>
            <a:r>
              <a:rPr lang="en-US" altLang="de-DE" sz="1600" kern="0" dirty="0"/>
              <a:t> CRs were postponed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2 CR was noted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13 CRs were merged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The focus of the meeting was on CRs for TS 23.501, TS 23.502 and TS 23.503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6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RAN impacts and dependencies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>
                <a:solidFill>
                  <a:prstClr val="black"/>
                </a:solidFill>
                <a:sym typeface="+mn-ea"/>
              </a:rPr>
              <a:t>None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16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600" b="1" kern="0" dirty="0"/>
              <a:t>Contentious issues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None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ko-KR" sz="1600" b="1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6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600" kern="0" dirty="0"/>
              <a:t>Continue to progress CRs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ko-KR" sz="16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ko-KR" sz="1600" b="1" kern="0" dirty="0"/>
          </a:p>
        </p:txBody>
      </p:sp>
      <p:graphicFrame>
        <p:nvGraphicFramePr>
          <p:cNvPr id="3" name="Content Placeholder 8">
            <a:extLst>
              <a:ext uri="{FF2B5EF4-FFF2-40B4-BE49-F238E27FC236}">
                <a16:creationId xmlns:a16="http://schemas.microsoft.com/office/drawing/2014/main" id="{43C9E521-0D75-0E66-3E4C-E45DBD127471}"/>
              </a:ext>
            </a:extLst>
          </p:cNvPr>
          <p:cNvGraphicFramePr>
            <a:graphicFrameLocks/>
          </p:cNvGraphicFramePr>
          <p:nvPr/>
        </p:nvGraphicFramePr>
        <p:xfrm>
          <a:off x="438978" y="1292063"/>
          <a:ext cx="8266044" cy="69829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326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31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MASSS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Multi-Access (ATSSS_Ph4)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-&gt; </a:t>
                      </a:r>
                      <a:r>
                        <a:rPr lang="en-US" sz="1200" b="1" u="none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50</a:t>
                      </a: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December 2024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1040034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16413689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30FDBE0D-AFC7-CC64-98A1-5D320AFCB2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8978" y="228600"/>
            <a:ext cx="6827838" cy="1143000"/>
          </a:xfrm>
        </p:spPr>
        <p:txBody>
          <a:bodyPr/>
          <a:lstStyle/>
          <a:p>
            <a:r>
              <a:rPr lang="en-GB" altLang="en-US" sz="2800" b="1" dirty="0"/>
              <a:t>FS_MASSS status at SA#104</a:t>
            </a:r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56BEF47B-7EA2-9018-1649-C6EC73C79206}"/>
              </a:ext>
            </a:extLst>
          </p:cNvPr>
          <p:cNvSpPr txBox="1">
            <a:spLocks/>
          </p:cNvSpPr>
          <p:nvPr/>
        </p:nvSpPr>
        <p:spPr>
          <a:xfrm>
            <a:off x="244074" y="2205510"/>
            <a:ext cx="8344428" cy="4423890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1800" kern="0" dirty="0"/>
              <a:t>Progress since SA#103: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DE" sz="1100" kern="0" dirty="0"/>
              <a:t>TR 23.700-54 v0.4.0 is available, sent to SA#104 for </a:t>
            </a:r>
            <a:r>
              <a:rPr lang="en-US" altLang="de-DE" sz="1100" dirty="0"/>
              <a:t>Information</a:t>
            </a:r>
            <a:r>
              <a:rPr lang="en-US" altLang="zh-CN" sz="1100" kern="0" dirty="0"/>
              <a:t>. 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100" kern="0" dirty="0"/>
              <a:t>29 contributions agreed including </a:t>
            </a:r>
            <a:r>
              <a:rPr lang="en-US" altLang="de-DE" sz="1100" dirty="0"/>
              <a:t>New/updated solutions for </a:t>
            </a:r>
            <a:r>
              <a:rPr lang="en-US" altLang="de-DE" sz="1100" dirty="0" err="1"/>
              <a:t>DualSteer</a:t>
            </a:r>
            <a:r>
              <a:rPr lang="en-US" altLang="de-DE" sz="1100" dirty="0"/>
              <a:t>, New/updated solutions and Conclusions for ATSSS_Ph4</a:t>
            </a:r>
            <a:endParaRPr lang="en-US" altLang="zh-CN" sz="11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100" kern="0" dirty="0"/>
              <a:t>All TUs are used for the Study Phase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/>
              <a:t>ATSSS_Ph4</a:t>
            </a:r>
            <a:r>
              <a:rPr lang="en-US" altLang="de-DE" sz="1100" kern="0" dirty="0"/>
              <a:t> </a:t>
            </a:r>
            <a:r>
              <a:rPr lang="en-US" altLang="de-DE" sz="1100" dirty="0"/>
              <a:t>KI#2.1 conclusions agreed, WID approved including this KI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/>
              <a:t>ATSSS_Ph4</a:t>
            </a:r>
            <a:r>
              <a:rPr lang="en-US" altLang="de-DE" sz="1100" kern="0" dirty="0"/>
              <a:t> </a:t>
            </a:r>
            <a:r>
              <a:rPr lang="en-US" altLang="de-DE" sz="1100" dirty="0"/>
              <a:t>KI#2.2 interim conclusion agreed: no consensus to move to normative phase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 err="1"/>
              <a:t>DualSteer</a:t>
            </a:r>
            <a:r>
              <a:rPr lang="en-US" altLang="de-DE" sz="1100" dirty="0"/>
              <a:t> KI#1.3 solution principles are discussed but not agreed. Other open issues for </a:t>
            </a:r>
            <a:r>
              <a:rPr lang="en-US" altLang="de-DE" sz="1100" dirty="0" err="1"/>
              <a:t>DualSteer</a:t>
            </a:r>
            <a:r>
              <a:rPr lang="en-US" altLang="de-DE" sz="1100" dirty="0"/>
              <a:t> KIs (KI#1.1, KI#1.2, KI#1.4) were discussed in NWM discussion and drafting sessions but no time to handle conclusion proposals during online sessions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1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800" kern="0" dirty="0"/>
              <a:t>Impacts and dependencies on other WGs:</a:t>
            </a:r>
            <a:endParaRPr lang="de-DE" sz="18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prstClr val="black"/>
                </a:solidFill>
                <a:sym typeface="+mn-ea"/>
              </a:rPr>
              <a:t>Key Issue #1.x have SA3 dependencies to handle security aspects.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1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1800" kern="0" dirty="0"/>
              <a:t>Contentious issues: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/>
              <a:t>Principles of </a:t>
            </a:r>
            <a:r>
              <a:rPr lang="en-US" altLang="de-DE" sz="1100" dirty="0" err="1"/>
              <a:t>DualSteer</a:t>
            </a:r>
            <a:r>
              <a:rPr lang="en-US" altLang="de-DE" sz="1100" dirty="0"/>
              <a:t>, e.g. Session Management, how to correlate the 2 PDU Sessions by the 2 SUPIs, etc.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/>
              <a:t>Whether to define primary and secondary SUPI concept and if yes, whether it is part of subscription data</a:t>
            </a:r>
            <a:endParaRPr lang="en-US" altLang="ko-KR" sz="11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800" kern="0" dirty="0"/>
              <a:t>Next steps: 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100" dirty="0"/>
              <a:t>Start normative work based on KI#2.1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100" dirty="0"/>
              <a:t>Confirm final conclusion for KI#2.2 </a:t>
            </a:r>
            <a:r>
              <a:rPr lang="en-US" altLang="ko-KR" sz="1100" kern="0" dirty="0"/>
              <a:t>during </a:t>
            </a:r>
            <a:r>
              <a:rPr lang="en-US" altLang="ko-KR" sz="1100" dirty="0"/>
              <a:t>SA2#164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100" kern="0" dirty="0"/>
              <a:t>Complete KI#1.x </a:t>
            </a:r>
            <a:r>
              <a:rPr lang="en-US" altLang="ko-KR" sz="1100" dirty="0"/>
              <a:t>c</a:t>
            </a:r>
            <a:r>
              <a:rPr lang="en-US" altLang="ko-KR" sz="1100" kern="0" dirty="0"/>
              <a:t>onclusions during </a:t>
            </a:r>
            <a:r>
              <a:rPr lang="en-US" altLang="ko-KR" sz="1100" dirty="0"/>
              <a:t>SA2#164</a:t>
            </a:r>
          </a:p>
          <a:p>
            <a:pPr lvl="1">
              <a:defRPr/>
            </a:pPr>
            <a:endParaRPr lang="en-US" sz="1050" kern="0" dirty="0"/>
          </a:p>
        </p:txBody>
      </p:sp>
      <p:graphicFrame>
        <p:nvGraphicFramePr>
          <p:cNvPr id="2" name="Content Placeholder 8">
            <a:extLst>
              <a:ext uri="{FF2B5EF4-FFF2-40B4-BE49-F238E27FC236}">
                <a16:creationId xmlns:a16="http://schemas.microsoft.com/office/drawing/2014/main" id="{5DA46860-2C9A-56FC-3EDC-3A3440789DBE}"/>
              </a:ext>
            </a:extLst>
          </p:cNvPr>
          <p:cNvGraphicFramePr>
            <a:graphicFrameLocks/>
          </p:cNvGraphicFramePr>
          <p:nvPr/>
        </p:nvGraphicFramePr>
        <p:xfrm>
          <a:off x="438978" y="1202832"/>
          <a:ext cx="8266044" cy="88117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326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31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406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FS_MASSS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Study on Multi-Access (</a:t>
                      </a:r>
                      <a:r>
                        <a:rPr lang="en-US" sz="1200" b="1" dirty="0" err="1"/>
                        <a:t>DualSteer</a:t>
                      </a:r>
                      <a:r>
                        <a:rPr lang="en-US" sz="1200" b="1" dirty="0"/>
                        <a:t> and ATSSS_Ph4)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30% -&gt; </a:t>
                      </a:r>
                      <a:r>
                        <a:rPr lang="en-US" sz="1200" b="1" u="none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70</a:t>
                      </a: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/>
                        <a:t>June 2024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1020070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56495254"/>
      </p:ext>
    </p:extLst>
  </p:cSld>
  <p:clrMapOvr>
    <a:masterClrMapping/>
  </p:clrMapOvr>
  <p:transition spd="slow"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656*239"/>
  <p:tag name="TABLE_ENDDRAG_RECT" val="34*101*656*239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82E10A3-DB35-414F-83C1-BF5FB8647349}">
  <ds:schemaRefs>
    <ds:schemaRef ds:uri="09cef1fd-e61b-4dbf-b745-21988b13f978"/>
    <ds:schemaRef ds:uri="http://schemas.microsoft.com/office/infopath/2007/PartnerControls"/>
    <ds:schemaRef ds:uri="http://schemas.microsoft.com/office/2006/metadata/properties"/>
    <ds:schemaRef ds:uri="http://schemas.microsoft.com/office/2006/documentManagement/types"/>
    <ds:schemaRef ds:uri="http://schemas.openxmlformats.org/package/2006/metadata/core-properties"/>
    <ds:schemaRef ds:uri="dcc30912-d230-4cc2-b11f-bb5ca2a6b6f5"/>
    <ds:schemaRef ds:uri="http://purl.org/dc/dcmitype/"/>
    <ds:schemaRef ds:uri="http://www.w3.org/XML/1998/namespace"/>
    <ds:schemaRef ds:uri="http://purl.org/dc/terms/"/>
    <ds:schemaRef ds:uri="http://purl.org/dc/elements/1.1/"/>
  </ds:schemaRefs>
</ds:datastoreItem>
</file>

<file path=customXml/itemProps2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9046</TotalTime>
  <Words>2567</Words>
  <Application>Microsoft Macintosh PowerPoint</Application>
  <PresentationFormat>On-screen Show (4:3)</PresentationFormat>
  <Paragraphs>387</Paragraphs>
  <Slides>14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8" baseType="lpstr">
      <vt:lpstr>Arial</vt:lpstr>
      <vt:lpstr>Calibri</vt:lpstr>
      <vt:lpstr>Times New Roman</vt:lpstr>
      <vt:lpstr>Office Theme</vt:lpstr>
      <vt:lpstr>FS_MASSS &amp; MASSS Status Report</vt:lpstr>
      <vt:lpstr>FS_MASSS / MASSS status after SA2#165</vt:lpstr>
      <vt:lpstr>PowerPoint Presentation</vt:lpstr>
      <vt:lpstr>Backup</vt:lpstr>
      <vt:lpstr>FS_MASSS status at SA#105</vt:lpstr>
      <vt:lpstr>MASSS status at SA#105</vt:lpstr>
      <vt:lpstr>FS_MASSS Status after SA2#164</vt:lpstr>
      <vt:lpstr>MASSS Status after SA2#164</vt:lpstr>
      <vt:lpstr>FS_MASSS status at SA#104</vt:lpstr>
      <vt:lpstr>FS_MASSS Status after SA2#163</vt:lpstr>
      <vt:lpstr>FS_MASSS Status after SA2#162</vt:lpstr>
      <vt:lpstr>FS_MASSS status at SA#103</vt:lpstr>
      <vt:lpstr>FS_MASSS Status after SA2#161</vt:lpstr>
      <vt:lpstr>FS_MASSS Status after SA2#160AH-e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Krisztian Kiss r5, Apple</cp:lastModifiedBy>
  <cp:revision>2030</cp:revision>
  <dcterms:created xsi:type="dcterms:W3CDTF">2008-08-30T09:32:10Z</dcterms:created>
  <dcterms:modified xsi:type="dcterms:W3CDTF">2024-10-23T00:38:21Z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MSIP_Label_cf20372f-9ab3-4551-9149-9f9b12e2c27e_Enabled">
    <vt:lpwstr>true</vt:lpwstr>
  </property>
  <property fmtid="{D5CDD505-2E9C-101B-9397-08002B2CF9AE}" pid="14" name="MSIP_Label_cf20372f-9ab3-4551-9149-9f9b12e2c27e_SetDate">
    <vt:lpwstr>2023-09-04T08:35:13Z</vt:lpwstr>
  </property>
  <property fmtid="{D5CDD505-2E9C-101B-9397-08002B2CF9AE}" pid="15" name="MSIP_Label_cf20372f-9ab3-4551-9149-9f9b12e2c27e_Method">
    <vt:lpwstr>Privileged</vt:lpwstr>
  </property>
  <property fmtid="{D5CDD505-2E9C-101B-9397-08002B2CF9AE}" pid="16" name="MSIP_Label_cf20372f-9ab3-4551-9149-9f9b12e2c27e_Name">
    <vt:lpwstr>DIS OPEN</vt:lpwstr>
  </property>
  <property fmtid="{D5CDD505-2E9C-101B-9397-08002B2CF9AE}" pid="17" name="MSIP_Label_cf20372f-9ab3-4551-9149-9f9b12e2c27e_SiteId">
    <vt:lpwstr>6e603289-5e46-4e26-ac7c-03a85420a9a5</vt:lpwstr>
  </property>
  <property fmtid="{D5CDD505-2E9C-101B-9397-08002B2CF9AE}" pid="18" name="MSIP_Label_cf20372f-9ab3-4551-9149-9f9b12e2c27e_ActionId">
    <vt:lpwstr>6ff34d0e-ee55-4bcf-b7be-adf1b7050f61</vt:lpwstr>
  </property>
  <property fmtid="{D5CDD505-2E9C-101B-9397-08002B2CF9AE}" pid="19" name="MSIP_Label_cf20372f-9ab3-4551-9149-9f9b12e2c27e_ContentBits">
    <vt:lpwstr>0</vt:lpwstr>
  </property>
</Properties>
</file>