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795" r:id="rId6"/>
    <p:sldId id="980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LaeYoung April19 (LG Electronics)" initials="LY" lastIdx="1" clrIdx="1">
    <p:extLst>
      <p:ext uri="{19B8F6BF-5375-455C-9EA6-DF929625EA0E}">
        <p15:presenceInfo xmlns:p15="http://schemas.microsoft.com/office/powerpoint/2012/main" userId="LaeYoung April19 (LG Electronics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40" autoAdjust="0"/>
    <p:restoredTop sz="97097" autoAdjust="0"/>
  </p:normalViewPr>
  <p:slideViewPr>
    <p:cSldViewPr snapToGrid="0">
      <p:cViewPr varScale="1">
        <p:scale>
          <a:sx n="74" d="100"/>
          <a:sy n="74" d="100"/>
        </p:scale>
        <p:origin x="908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10/21/2024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10/21/2024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S2-2411129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sz="14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#165</a:t>
            </a:r>
            <a:endParaRPr lang="de-DE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US" altLang="zh-CN" sz="1400" b="1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Hyderabad, India, October 14 – 18, 2024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</a:t>
            </a:r>
            <a:r>
              <a:rPr lang="en-GB" altLang="de-DE" sz="1200">
                <a:solidFill>
                  <a:schemeClr val="bg1"/>
                </a:solidFill>
              </a:rPr>
              <a:t>SA WG2#165</a:t>
            </a:r>
            <a:r>
              <a:rPr lang="en-GB" altLang="de-DE" sz="1200" baseline="0">
                <a:solidFill>
                  <a:schemeClr val="bg1"/>
                </a:solidFill>
              </a:rPr>
              <a:t>  October 14 – 18, 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2_Arch/TSGS2_165_Hyderabad_2024-10/Docs/S2-2411241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332505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dirty="0"/>
              <a:t> </a:t>
            </a:r>
            <a:r>
              <a:rPr lang="en-GB" altLang="ko-KR" sz="3600" b="1" dirty="0"/>
              <a:t>5G_Femto </a:t>
            </a:r>
            <a:br>
              <a:rPr lang="en-GB" altLang="ko-KR" sz="3600" b="1" dirty="0"/>
            </a:br>
            <a:r>
              <a:rPr lang="en-US" altLang="de-DE" sz="3600" b="1" dirty="0"/>
              <a:t>Status 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br>
              <a:rPr lang="en-US" altLang="en-US" sz="2000" b="1" dirty="0"/>
            </a:br>
            <a:r>
              <a:rPr lang="en-US" altLang="en-US" sz="2000" b="1" dirty="0"/>
              <a:t>NTT DOCOMO</a:t>
            </a:r>
          </a:p>
          <a:p>
            <a:pPr>
              <a:lnSpc>
                <a:spcPct val="80000"/>
              </a:lnSpc>
              <a:defRPr/>
            </a:pPr>
            <a:r>
              <a:rPr lang="en-US" altLang="en-US" sz="2000" b="1" dirty="0"/>
              <a:t>(Rapporteur)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after SA2#165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43552" y="2083181"/>
            <a:ext cx="8304999" cy="424684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SA2#165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A total of 5 CRs (4 CRs for TS 23.501 and 1 CR for TS 23.502 </a:t>
            </a:r>
            <a:r>
              <a:rPr lang="en-GB" altLang="zh-CN" sz="1400" dirty="0">
                <a:sym typeface="+mn-ea"/>
              </a:rPr>
              <a:t>in relation to the WT#1</a:t>
            </a:r>
            <a:r>
              <a:rPr lang="en-US" altLang="de-DE" sz="1400" dirty="0"/>
              <a:t>)</a:t>
            </a:r>
            <a:r>
              <a:rPr lang="en-US" altLang="de-DE" sz="1400" kern="0" dirty="0"/>
              <a:t> were agreed.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LS from SA WG3 – “LS on Clarification regarding definition of 5G NR </a:t>
            </a:r>
            <a:r>
              <a:rPr lang="en-GB" altLang="de-DE" sz="1400" dirty="0" err="1"/>
              <a:t>femto</a:t>
            </a:r>
            <a:r>
              <a:rPr lang="en-GB" altLang="de-DE" sz="1400" dirty="0"/>
              <a:t> ownership</a:t>
            </a:r>
            <a:r>
              <a:rPr lang="en-US" altLang="de-DE" sz="1400" dirty="0"/>
              <a:t>”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Reply LS on Clarification regarding definition of 5G NR </a:t>
            </a:r>
            <a:r>
              <a:rPr lang="en-GB" altLang="de-DE" sz="1400" dirty="0" err="1"/>
              <a:t>femto</a:t>
            </a:r>
            <a:r>
              <a:rPr lang="en-GB" altLang="de-DE" sz="1400" dirty="0"/>
              <a:t> ownership (</a:t>
            </a:r>
            <a:r>
              <a:rPr lang="en-GB" altLang="de-DE" sz="1400" dirty="0">
                <a:hlinkClick r:id="rId3"/>
              </a:rPr>
              <a:t>S2-2411241</a:t>
            </a:r>
            <a:r>
              <a:rPr lang="en-GB" altLang="de-DE" sz="1400" dirty="0"/>
              <a:t>) was agreed.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LS from SA WG3 – “LS to request clarification on the potential baseline system architecture of 5G NR </a:t>
            </a:r>
            <a:r>
              <a:rPr lang="en-GB" altLang="de-DE" sz="1400" dirty="0" err="1"/>
              <a:t>Femto</a:t>
            </a:r>
            <a:r>
              <a:rPr lang="en-GB" altLang="de-DE" sz="1400" dirty="0"/>
              <a:t>” has been postponed.</a:t>
            </a: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ym typeface="+mn-ea"/>
              </a:rPr>
              <a:t>A common understanding of access to local services via 5G </a:t>
            </a:r>
            <a:r>
              <a:rPr lang="en-GB" altLang="zh-CN" sz="1400" dirty="0" err="1">
                <a:sym typeface="+mn-ea"/>
              </a:rPr>
              <a:t>Femto</a:t>
            </a:r>
            <a:r>
              <a:rPr lang="en-GB" altLang="zh-CN" sz="1400">
                <a:sym typeface="+mn-ea"/>
              </a:rPr>
              <a:t> in relation to the impact of the specifications is required.</a:t>
            </a:r>
            <a:r>
              <a:rPr lang="en-US" altLang="ko-KR" sz="1400" dirty="0"/>
              <a:t>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Finalize the normative work and completion of the WID.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74CC0A5-D8BA-12C6-D778-66C2A7B103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7762517"/>
              </p:ext>
            </p:extLst>
          </p:nvPr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527022" y="4520822"/>
            <a:ext cx="5853307" cy="4401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kern="0" dirty="0"/>
              <a:t>Total 3 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en-US" altLang="de-DE" sz="2800" b="1" kern="0" dirty="0"/>
              <a:t>5G_Femto Work plan</a:t>
            </a:r>
            <a:endParaRPr lang="en-US" sz="2800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4476144"/>
              </p:ext>
            </p:extLst>
          </p:nvPr>
        </p:nvGraphicFramePr>
        <p:xfrm>
          <a:off x="663098" y="1248599"/>
          <a:ext cx="7721777" cy="186744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15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83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3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7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186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/>
                        <a:t>Planned</a:t>
                      </a:r>
                      <a:r>
                        <a:rPr lang="en-US" sz="1400" b="1" baseline="0"/>
                        <a:t> TU’s</a:t>
                      </a:r>
                      <a:endParaRPr lang="en-US" sz="1400" b="1" dirty="0"/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Action plan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2509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SA2#164</a:t>
                      </a:r>
                    </a:p>
                  </a:txBody>
                  <a:tcPr marL="68569" marR="68569" marT="34290" marB="3429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Aug 2024</a:t>
                      </a:r>
                    </a:p>
                  </a:txBody>
                  <a:tcPr marL="68569" marR="68569" marT="34290" marB="3429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1</a:t>
                      </a:r>
                    </a:p>
                  </a:txBody>
                  <a:tcPr marL="68569" marR="68569" marT="34290" marB="3429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0.75</a:t>
                      </a:r>
                    </a:p>
                  </a:txBody>
                  <a:tcPr marL="68569" marR="68569" marT="34290" marB="3429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Start normative work</a:t>
                      </a:r>
                    </a:p>
                  </a:txBody>
                  <a:tcPr marL="68569" marR="68569" marT="34290" marB="34290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6698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SA2#165</a:t>
                      </a:r>
                    </a:p>
                  </a:txBody>
                  <a:tcPr marL="68569" marR="68569" marT="34290" marB="3429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Oct 2024</a:t>
                      </a:r>
                    </a:p>
                  </a:txBody>
                  <a:tcPr marL="68569" marR="68569" marT="34290" marB="3429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1</a:t>
                      </a:r>
                    </a:p>
                  </a:txBody>
                  <a:tcPr marL="68569" marR="68569" marT="34290" marB="3429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1</a:t>
                      </a:r>
                    </a:p>
                  </a:txBody>
                  <a:tcPr marL="68569" marR="68569" marT="34290" marB="3429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Continue normative work</a:t>
                      </a:r>
                    </a:p>
                  </a:txBody>
                  <a:tcPr marL="68569" marR="68569" marT="34290" marB="34290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4316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SA2#166</a:t>
                      </a:r>
                    </a:p>
                  </a:txBody>
                  <a:tcPr marL="68569" marR="68569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Nov 2024</a:t>
                      </a:r>
                    </a:p>
                  </a:txBody>
                  <a:tcPr marL="68569" marR="68569" marT="34290" marB="3429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1</a:t>
                      </a:r>
                    </a:p>
                  </a:txBody>
                  <a:tcPr marL="68569" marR="68569" marT="34290" marB="3429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 marL="68569" marR="68569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Complete the normative work</a:t>
                      </a:r>
                    </a:p>
                  </a:txBody>
                  <a:tcPr marL="68569" marR="68569" marT="34290" marB="34290"/>
                </a:tc>
                <a:extLst>
                  <a:ext uri="{0D108BD9-81ED-4DB2-BD59-A6C34878D82A}">
                    <a16:rowId xmlns:a16="http://schemas.microsoft.com/office/drawing/2014/main" val="2273759181"/>
                  </a:ext>
                </a:extLst>
              </a:tr>
              <a:tr h="277494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36101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3784</TotalTime>
  <Words>252</Words>
  <Application>Microsoft Office PowerPoint</Application>
  <PresentationFormat>On-screen Show (4:3)</PresentationFormat>
  <Paragraphs>59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Times New Roman</vt:lpstr>
      <vt:lpstr>Office Theme</vt:lpstr>
      <vt:lpstr> 5G_Femto  Status Report</vt:lpstr>
      <vt:lpstr>5G_Femto Status after SA2#165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DCM</cp:lastModifiedBy>
  <cp:revision>2192</cp:revision>
  <dcterms:created xsi:type="dcterms:W3CDTF">2008-08-30T09:32:10Z</dcterms:created>
  <dcterms:modified xsi:type="dcterms:W3CDTF">2024-10-21T10:19:04Z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