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9"/>
  </p:notesMasterIdLst>
  <p:handoutMasterIdLst>
    <p:handoutMasterId r:id="rId20"/>
  </p:handoutMasterIdLst>
  <p:sldIdLst>
    <p:sldId id="303" r:id="rId5"/>
    <p:sldId id="795" r:id="rId6"/>
    <p:sldId id="980" r:id="rId7"/>
    <p:sldId id="810" r:id="rId8"/>
    <p:sldId id="977" r:id="rId9"/>
    <p:sldId id="978" r:id="rId10"/>
    <p:sldId id="979" r:id="rId11"/>
    <p:sldId id="973" r:id="rId12"/>
    <p:sldId id="974" r:id="rId13"/>
    <p:sldId id="975" r:id="rId14"/>
    <p:sldId id="969" r:id="rId15"/>
    <p:sldId id="967" r:id="rId16"/>
    <p:sldId id="968" r:id="rId17"/>
    <p:sldId id="910" r:id="rId1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A43972-A524-41CF-A8B3-C5A797776185}" v="2" dt="2024-08-26T12:58:10.58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39" d="100"/>
          <a:sy n="139" d="100"/>
        </p:scale>
        <p:origin x="498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bnam Sultana" userId="65b107c6-3ab7-432d-8a17-9eeb35e3ae6f" providerId="ADAL" clId="{90E678EE-79B5-4605-B917-BBB5A7CE9AF6}"/>
    <pc:docChg chg="custSel modSld">
      <pc:chgData name="Shabnam Sultana" userId="65b107c6-3ab7-432d-8a17-9eeb35e3ae6f" providerId="ADAL" clId="{90E678EE-79B5-4605-B917-BBB5A7CE9AF6}" dt="2024-04-22T11:36:26.171" v="217" actId="20577"/>
      <pc:docMkLst>
        <pc:docMk/>
      </pc:docMkLst>
      <pc:sldChg chg="modSp mod">
        <pc:chgData name="Shabnam Sultana" userId="65b107c6-3ab7-432d-8a17-9eeb35e3ae6f" providerId="ADAL" clId="{90E678EE-79B5-4605-B917-BBB5A7CE9AF6}" dt="2024-04-22T11:26:40" v="143" actId="20577"/>
        <pc:sldMkLst>
          <pc:docMk/>
          <pc:sldMk cId="287321685" sldId="795"/>
        </pc:sldMkLst>
        <pc:spChg chg="mod">
          <ac:chgData name="Shabnam Sultana" userId="65b107c6-3ab7-432d-8a17-9eeb35e3ae6f" providerId="ADAL" clId="{90E678EE-79B5-4605-B917-BBB5A7CE9AF6}" dt="2024-04-22T11:26:40" v="143" actId="20577"/>
          <ac:spMkLst>
            <pc:docMk/>
            <pc:sldMk cId="287321685" sldId="795"/>
            <ac:spMk id="6" creationId="{00000000-0000-0000-0000-000000000000}"/>
          </ac:spMkLst>
        </pc:spChg>
        <pc:graphicFrameChg chg="mod">
          <ac:chgData name="Shabnam Sultana" userId="65b107c6-3ab7-432d-8a17-9eeb35e3ae6f" providerId="ADAL" clId="{90E678EE-79B5-4605-B917-BBB5A7CE9AF6}" dt="2024-04-22T11:24:58.058" v="129" actId="1076"/>
          <ac:graphicFrameMkLst>
            <pc:docMk/>
            <pc:sldMk cId="287321685" sldId="795"/>
            <ac:graphicFrameMk id="3" creationId="{43C9E521-0D75-0E66-3E4C-E45DBD127471}"/>
          </ac:graphicFrameMkLst>
        </pc:graphicFrameChg>
      </pc:sldChg>
      <pc:sldChg chg="modSp mod">
        <pc:chgData name="Shabnam Sultana" userId="65b107c6-3ab7-432d-8a17-9eeb35e3ae6f" providerId="ADAL" clId="{90E678EE-79B5-4605-B917-BBB5A7CE9AF6}" dt="2024-04-22T11:36:26.171" v="217" actId="20577"/>
        <pc:sldMkLst>
          <pc:docMk/>
          <pc:sldMk cId="3384665742" sldId="909"/>
        </pc:sldMkLst>
        <pc:graphicFrameChg chg="mod modGraphic">
          <ac:chgData name="Shabnam Sultana" userId="65b107c6-3ab7-432d-8a17-9eeb35e3ae6f" providerId="ADAL" clId="{90E678EE-79B5-4605-B917-BBB5A7CE9AF6}" dt="2024-04-22T11:36:26.171" v="217" actId="20577"/>
          <ac:graphicFrameMkLst>
            <pc:docMk/>
            <pc:sldMk cId="3384665742" sldId="909"/>
            <ac:graphicFrameMk id="2" creationId="{00000000-0000-0000-0000-000000000000}"/>
          </ac:graphicFrameMkLst>
        </pc:graphicFrameChg>
      </pc:sldChg>
    </pc:docChg>
  </pc:docChgLst>
  <pc:docChgLst>
    <pc:chgData name="Shabnam Sultana" userId="65b107c6-3ab7-432d-8a17-9eeb35e3ae6f" providerId="ADAL" clId="{C6A43972-A524-41CF-A8B3-C5A797776185}"/>
    <pc:docChg chg="modSld">
      <pc:chgData name="Shabnam Sultana" userId="65b107c6-3ab7-432d-8a17-9eeb35e3ae6f" providerId="ADAL" clId="{C6A43972-A524-41CF-A8B3-C5A797776185}" dt="2024-08-26T12:58:53.455" v="75" actId="13926"/>
      <pc:docMkLst>
        <pc:docMk/>
      </pc:docMkLst>
      <pc:sldChg chg="modSp mod">
        <pc:chgData name="Shabnam Sultana" userId="65b107c6-3ab7-432d-8a17-9eeb35e3ae6f" providerId="ADAL" clId="{C6A43972-A524-41CF-A8B3-C5A797776185}" dt="2024-08-26T12:58:53.455" v="75" actId="13926"/>
        <pc:sldMkLst>
          <pc:docMk/>
          <pc:sldMk cId="1182352116" sldId="971"/>
        </pc:sldMkLst>
        <pc:spChg chg="mod">
          <ac:chgData name="Shabnam Sultana" userId="65b107c6-3ab7-432d-8a17-9eeb35e3ae6f" providerId="ADAL" clId="{C6A43972-A524-41CF-A8B3-C5A797776185}" dt="2024-08-26T12:58:53.455" v="75" actId="13926"/>
          <ac:spMkLst>
            <pc:docMk/>
            <pc:sldMk cId="1182352116" sldId="971"/>
            <ac:spMk id="5" creationId="{DF1840B9-5A65-4E28-9D05-6670B7583CB2}"/>
          </ac:spMkLst>
        </pc:spChg>
        <pc:spChg chg="mod">
          <ac:chgData name="Shabnam Sultana" userId="65b107c6-3ab7-432d-8a17-9eeb35e3ae6f" providerId="ADAL" clId="{C6A43972-A524-41CF-A8B3-C5A797776185}" dt="2024-08-26T12:58:10.581" v="70" actId="1076"/>
          <ac:spMkLst>
            <pc:docMk/>
            <pc:sldMk cId="1182352116" sldId="971"/>
            <ac:spMk id="10242" creationId="{00000000-0000-0000-0000-000000000000}"/>
          </ac:spMkLst>
        </pc:spChg>
        <pc:graphicFrameChg chg="mod">
          <ac:chgData name="Shabnam Sultana" userId="65b107c6-3ab7-432d-8a17-9eeb35e3ae6f" providerId="ADAL" clId="{C6A43972-A524-41CF-A8B3-C5A797776185}" dt="2024-08-26T12:58:17.445" v="72" actId="1076"/>
          <ac:graphicFrameMkLst>
            <pc:docMk/>
            <pc:sldMk cId="1182352116" sldId="971"/>
            <ac:graphicFrameMk id="2" creationId="{E2E599F1-C3F3-A57E-9CD9-ACA5DDC4CB41}"/>
          </ac:graphicFrameMkLst>
        </pc:graphicFrameChg>
      </pc:sldChg>
      <pc:sldChg chg="modSp mod">
        <pc:chgData name="Shabnam Sultana" userId="65b107c6-3ab7-432d-8a17-9eeb35e3ae6f" providerId="ADAL" clId="{C6A43972-A524-41CF-A8B3-C5A797776185}" dt="2024-08-26T12:57:25.078" v="69" actId="20577"/>
        <pc:sldMkLst>
          <pc:docMk/>
          <pc:sldMk cId="1390055163" sldId="976"/>
        </pc:sldMkLst>
        <pc:spChg chg="mod">
          <ac:chgData name="Shabnam Sultana" userId="65b107c6-3ab7-432d-8a17-9eeb35e3ae6f" providerId="ADAL" clId="{C6A43972-A524-41CF-A8B3-C5A797776185}" dt="2024-08-26T12:57:25.078" v="69" actId="20577"/>
          <ac:spMkLst>
            <pc:docMk/>
            <pc:sldMk cId="1390055163" sldId="976"/>
            <ac:spMk id="6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10/20/2024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10/20/2024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>
                <a:effectLst/>
              </a:rPr>
              <a:t>S2-2411127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4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#165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Hyderabad, India, October 14 – 18, 2024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>
                <a:solidFill>
                  <a:schemeClr val="bg1"/>
                </a:solidFill>
              </a:rPr>
              <a:t>SA WG2#165</a:t>
            </a:r>
            <a:r>
              <a:rPr lang="en-GB" altLang="de-DE" sz="1200" baseline="0">
                <a:solidFill>
                  <a:schemeClr val="bg1"/>
                </a:solidFill>
              </a:rPr>
              <a:t>  October 14 – 18,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80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41287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617175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ko-KR" sz="4000">
                <a:solidFill>
                  <a:srgbClr val="FF00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4000">
                <a:solidFill>
                  <a:srgbClr val="00B050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4000">
                <a:solidFill>
                  <a:srgbClr val="FF00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 </a:t>
            </a:r>
            <a:r>
              <a:rPr lang="en-US" altLang="de-DE" sz="3600" b="1" kern="0"/>
              <a:t>UAS_Ph3 </a:t>
            </a:r>
            <a:r>
              <a:rPr lang="en-GB" altLang="ko-KR" sz="3600">
                <a:solidFill>
                  <a:srgbClr val="0099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3600">
                <a:solidFill>
                  <a:srgbClr val="9933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br>
              <a:rPr lang="en-US" altLang="de-DE" sz="3600" b="1" kern="0"/>
            </a:br>
            <a:r>
              <a:rPr lang="en-US" altLang="de-DE" sz="3600" b="1" kern="0"/>
              <a:t>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LaeYoung Kim (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LG Electronics), </a:t>
            </a:r>
            <a:r>
              <a:rPr lang="en-US" sz="2000">
                <a:latin typeface="Calibri" panose="020F0502020204030204" pitchFamily="34" charset="0"/>
                <a:cs typeface="Calibri" panose="020F0502020204030204" pitchFamily="34" charset="0"/>
              </a:rPr>
              <a:t>Shabnam Sultana (Ericsson)</a:t>
            </a:r>
          </a:p>
          <a:p>
            <a:pPr>
              <a:lnSpc>
                <a:spcPct val="80000"/>
              </a:lnSpc>
            </a:pPr>
            <a:r>
              <a:rPr lang="en-US" altLang="en-US" sz="2000"/>
              <a:t>(Rapporteurs)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 descr="Drone flying over tulip fields">
            <a:extLst>
              <a:ext uri="{FF2B5EF4-FFF2-40B4-BE49-F238E27FC236}">
                <a16:creationId xmlns:a16="http://schemas.microsoft.com/office/drawing/2014/main" id="{399744A5-0941-F76F-8B31-C3E17B0501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18" y="1434436"/>
            <a:ext cx="1527048" cy="101778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09595" y="5376681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/>
              <a:t>Total 6.5 </a:t>
            </a:r>
            <a:r>
              <a:rPr lang="en-US" altLang="zh-CN" sz="2000" kern="0" dirty="0"/>
              <a:t>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/>
              <a:t>3.5 </a:t>
            </a:r>
            <a:r>
              <a:rPr lang="en-US" altLang="zh-CN" sz="1600" kern="0" dirty="0"/>
              <a:t>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/>
              <a:t>3 </a:t>
            </a:r>
            <a:r>
              <a:rPr lang="en-US" altLang="zh-CN" sz="1600" kern="0" dirty="0"/>
              <a:t>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/>
              <a:t>FS_UAS_</a:t>
            </a:r>
            <a:r>
              <a:rPr lang="en-US" altLang="de-DE" sz="2800" b="1" kern="0" dirty="0"/>
              <a:t>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94758" y="1159889"/>
          <a:ext cx="8669318" cy="41558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75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460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8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23.700-59 Skeleton, Scope, Arch Assumptions, Key Issues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2509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solutions discussion, Attempt to close new Key Issue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24851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Updates, Final meeting for new solutions, if time permits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resolve ENs considered critical,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prioritize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r>
                        <a:rPr lang="en-US" sz="1400" strike="sng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issues not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yet addressed or not covered by the existing solutions,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evaluations (if possible);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KI#3, attempt to send LS to RAN WGs to check/get feedback on solutions</a:t>
                      </a: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0783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</a:t>
                      </a:r>
                      <a:r>
                        <a:rPr lang="en-US" altLang="ko-KR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Updates (focus on KI</a:t>
                      </a:r>
                      <a:r>
                        <a:rPr lang="en-US" altLang="ko-KR" sz="1400" kern="1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#3),</a:t>
                      </a: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and Conclusions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LG스마트체 Regular" panose="020B0600000101010101" pitchFamily="50" charset="-127"/>
                          <a:cs typeface="Calibri" panose="020F0502020204030204" pitchFamily="34" charset="0"/>
                        </a:rPr>
                        <a:t>※</a:t>
                      </a:r>
                      <a:r>
                        <a:rPr lang="en-US" sz="1400" kern="100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Conclusions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are prioritized</a:t>
                      </a:r>
                      <a:r>
                        <a:rPr lang="en-US" sz="1400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 For KI#3, attempt to conclude aspects/principles without RAN dependency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</a:t>
                      </a:r>
                      <a:r>
                        <a:rPr lang="en-US" altLang="ko-KR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23.700-59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sent to SA for one-step Approval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KI#3, attempt to send LS to RAN WGs to check/get feedback on solutions</a:t>
                      </a: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749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3.5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/>
                        <a:t>3.5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62395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</a:t>
            </a:r>
            <a:r>
              <a:rPr lang="en-US" altLang="de-DE" b="1" dirty="0"/>
              <a:t>Status </a:t>
            </a:r>
            <a:r>
              <a:rPr lang="en-US" altLang="de-DE" b="1"/>
              <a:t>after SA2#162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59283" y="1816308"/>
            <a:ext cx="8816041" cy="462000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300" kern="0" dirty="0"/>
              <a:t>TR 23.700-59 v0.3.0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300" dirty="0"/>
              <a:t>33 Tdocs submitted: 20 Tdocs for new solution, 10 Tdocs for solution updates, 1 Tdoc for Architectural Assumptions, 1 Tdoc is for new terms and 1 Tdoc for LS Out.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300" dirty="0"/>
              <a:t>20 Tdocs handled mainly about new solutions and KI#3 related Architectural Assumptions/Requirements.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New solutions agreed regarding</a:t>
            </a:r>
            <a:r>
              <a:rPr lang="en-US" altLang="de-DE" sz="1200" dirty="0">
                <a:solidFill>
                  <a:srgbClr val="0070C0"/>
                </a:solidFill>
              </a:rPr>
              <a:t>: </a:t>
            </a:r>
            <a:r>
              <a:rPr lang="en-US" altLang="de-DE" sz="1200" dirty="0"/>
              <a:t>KI#1 on C2 reliability (3 solutions), KI#1 on multiple USS (2 solutions), KI#3 (3 solutions).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Solution update agreed regarding KI#1 on flight planning/monitoring (1 solution).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For KI#3, updates to KI description and Architectural Assumptions/Requirements agreed based on the Reply LSs from TSG RAN and ETSITC MSG/TFES.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300" dirty="0"/>
              <a:t>Due to TU budget/quota, 10 Tdocs for solution updates could not be handled.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300" dirty="0">
                <a:solidFill>
                  <a:prstClr val="black"/>
                </a:solidFill>
                <a:sym typeface="+mn-ea"/>
              </a:rPr>
              <a:t>No-Transmit Zones (KI#3) has RAN dependency: RAN aspects require RAN input to be able to make progress on normative work in SA2. </a:t>
            </a:r>
            <a:endParaRPr lang="en-US" altLang="de-DE" sz="13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300" kern="0" dirty="0"/>
              <a:t>Regarding aerial UEs not supporting 3GPP Rel-19 NTZ mechanism, requirement to 3GPP system and how to handle them need to be addressed during the study and conclusion of KI#3 and coordination with RAN WGs.</a:t>
            </a:r>
            <a:endParaRPr lang="de-DE" altLang="ko-KR" sz="13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Solution Updates (Prioritize KI#3 to address LS feedback &amp; </a:t>
            </a:r>
            <a:r>
              <a:rPr lang="en-US" altLang="ko-KR" sz="13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contentious aspects), </a:t>
            </a:r>
            <a:r>
              <a:rPr lang="en-US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Evaluations and Conclusions (</a:t>
            </a:r>
            <a:r>
              <a:rPr lang="en-US" altLang="ko-KR" sz="1300" kern="100" dirty="0">
                <a:effectLst/>
                <a:ea typeface="LG스마트체 Regular" panose="020B0600000101010101" pitchFamily="50" charset="-127"/>
                <a:cs typeface="Calibri" panose="020F0502020204030204" pitchFamily="34" charset="0"/>
              </a:rPr>
              <a:t>※ </a:t>
            </a:r>
            <a:r>
              <a:rPr lang="en-US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Conclusions are prioritized)</a:t>
            </a:r>
            <a:r>
              <a:rPr lang="en-US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ko-KR" sz="13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dirty="0">
                <a:solidFill>
                  <a:prstClr val="black"/>
                </a:solidFill>
              </a:rPr>
              <a:t>TR 23.700-59 sent to SA for one-step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dirty="0">
                <a:solidFill>
                  <a:prstClr val="black"/>
                </a:solidFill>
              </a:rPr>
              <a:t>LS to RAN WGs to check/get feedback on KI#3 solutions.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dirty="0">
                <a:solidFill>
                  <a:prstClr val="black"/>
                </a:solidFill>
              </a:rPr>
              <a:t>Propose WI to start normative </a:t>
            </a:r>
            <a:r>
              <a:rPr lang="en-US" altLang="ko-KR" sz="1300">
                <a:solidFill>
                  <a:prstClr val="black"/>
                </a:solidFill>
              </a:rPr>
              <a:t>work </a:t>
            </a:r>
            <a:r>
              <a:rPr lang="en-US" altLang="ko-KR" sz="1300"/>
              <a:t>in </a:t>
            </a:r>
            <a:r>
              <a:rPr lang="en-US" altLang="ko-KR" sz="1300" dirty="0"/>
              <a:t>Q3 for KI</a:t>
            </a:r>
            <a:r>
              <a:rPr lang="en-US" altLang="ko-KR" sz="1300"/>
              <a:t>#1&amp;2 and </a:t>
            </a:r>
            <a:r>
              <a:rPr lang="en-US" altLang="ko-KR" sz="1300" dirty="0"/>
              <a:t>normative work for KI#3 in Q4.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295300" y="1118012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73%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3769027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de-DE" b="1"/>
              <a:t>FS_UAS_Ph3 Status at SA#103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072954"/>
            <a:ext cx="8554481" cy="432097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SA#102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 started with SA2#160AH-e.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23.700-59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At SA2#160AH-e: </a:t>
            </a:r>
            <a:r>
              <a:rPr lang="en-US" altLang="de-DE" sz="1400" dirty="0"/>
              <a:t>TR skeleton, Scope, Terms, Architecture Assumptions/Requirements, </a:t>
            </a:r>
            <a:r>
              <a:rPr lang="en-US" altLang="zh-CN" sz="1400" dirty="0">
                <a:cs typeface="+mn-ea"/>
              </a:rPr>
              <a:t>3 Key Issues </a:t>
            </a:r>
            <a:r>
              <a:rPr lang="en-US" altLang="zh-CN" sz="1400" dirty="0">
                <a:cs typeface="+mn-ea"/>
                <a:sym typeface="+mn-ea"/>
              </a:rPr>
              <a:t>to cover the WTs in the SID and Annex including background information about </a:t>
            </a:r>
            <a:r>
              <a:rPr lang="en-US" altLang="de-DE" sz="1400" dirty="0"/>
              <a:t>No-Transmit Zones</a:t>
            </a:r>
            <a:r>
              <a:rPr lang="en-US" altLang="zh-CN" sz="1400" dirty="0">
                <a:cs typeface="+mn-ea"/>
                <a:sym typeface="+mn-ea"/>
              </a:rPr>
              <a:t> </a:t>
            </a:r>
            <a:r>
              <a:rPr lang="en-US" altLang="zh-CN" sz="1400" dirty="0">
                <a:cs typeface="+mn-ea"/>
              </a:rPr>
              <a:t>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At SA2#161: </a:t>
            </a:r>
            <a:r>
              <a:rPr lang="en-US" altLang="de-DE" sz="1400" dirty="0"/>
              <a:t>New solutions </a:t>
            </a:r>
            <a:r>
              <a:rPr lang="en-US" altLang="zh-CN" sz="1400" dirty="0">
                <a:cs typeface="+mn-ea"/>
              </a:rPr>
              <a:t>agreed (</a:t>
            </a:r>
            <a:r>
              <a:rPr lang="en-US" altLang="de-DE" sz="1400" dirty="0"/>
              <a:t>3 solutions for KI#1 on flight planning/monitoring, 3 solutions for KI#2, 3 solutions for KI#3).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Outgoing LSs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Reply LS sent to SA6 on Coordination of work for UAS_Ph3.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LS sent to ETSI TC MSG/TFES on No-Transmit Zones according to ECC decision 22(07).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LS sent to RAN and RAN2 to clarify the requirements for </a:t>
            </a: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No-Transmit Zones</a:t>
            </a:r>
            <a:r>
              <a:rPr lang="en-US" altLang="de-DE" sz="1200" dirty="0"/>
              <a:t>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9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No-Transmit Zones (KI#3) has RAN dependency, timely feedback/input needed to resolve differing views 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900" ker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/>
              <a:t>Contentious </a:t>
            </a:r>
            <a:r>
              <a:rPr lang="de-DE" sz="1600" b="1" kern="0" dirty="0"/>
              <a:t>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KI</a:t>
            </a:r>
            <a:r>
              <a:rPr kumimoji="0" lang="de-DE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#</a:t>
            </a:r>
            <a:r>
              <a:rPr kumimoji="0" lang="de-DE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3 may </a:t>
            </a:r>
            <a:r>
              <a:rPr kumimoji="0" lang="de-DE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be at risk not to complete by May, </a:t>
            </a:r>
            <a:r>
              <a:rPr kumimoji="0" lang="de-DE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2024 if </a:t>
            </a:r>
            <a:r>
              <a:rPr lang="de-DE" altLang="ko-KR" sz="1400" kern="0"/>
              <a:t>common understanding cannot be reached</a:t>
            </a:r>
            <a:endParaRPr kumimoji="0" lang="de-DE" altLang="ko-KR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de-DE" sz="9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Solution discussions,</a:t>
            </a: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Evaluations, Conclusions, TR sent to SA for one-step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/>
        </p:nvGraphicFramePr>
        <p:xfrm>
          <a:off x="348566" y="135403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71012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</a:t>
            </a:r>
            <a:r>
              <a:rPr lang="en-US" altLang="de-DE" b="1" dirty="0"/>
              <a:t>Status </a:t>
            </a:r>
            <a:r>
              <a:rPr lang="en-US" altLang="de-DE" b="1"/>
              <a:t>after SA2#161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1983579"/>
            <a:ext cx="8810067" cy="43415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SA2#161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kern="0" dirty="0"/>
              <a:t>TR 23.700-59 v0.2.0 is available.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25 Tdocs were submitted: 24 Tdocs are for new solution and 1 Tdoc is for new terms.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12 Tdocs were handled about: KI#1 on flight planning/monitoring, KI#1 on C2 reliability, KI#2 and KI#3.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</a:pPr>
            <a:r>
              <a:rPr lang="en-US" altLang="de-DE" sz="1200" dirty="0"/>
              <a:t>New solutions agreed regarding KI#1 on flight planning/monitoring (3 solutions), KI#2 (3 solutions), KI#3 (3 solutions).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</a:pPr>
            <a:r>
              <a:rPr lang="en-US" altLang="de-DE" sz="1200" dirty="0"/>
              <a:t>Cf.) No solution yet regarding KI#1 on C2 reliability, KI#1 on multiple USS.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Due to TU budget/quota, 13 Tdocs could not be handled about KI#1 on multiple USS and KI#3.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LS sent to RAN and RAN2 to clarify the requirements for 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No-Transmit Zones</a:t>
            </a:r>
            <a:r>
              <a:rPr lang="en-US" altLang="de-DE" sz="1400" dirty="0"/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RAN </a:t>
            </a:r>
            <a:r>
              <a:rPr lang="en-US" altLang="ko-KR" sz="1600" b="1" dirty="0">
                <a:solidFill>
                  <a:prstClr val="black"/>
                </a:solidFill>
              </a:rPr>
              <a:t>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No-Transmit Zones (KI#3) has RAN dependency/requires RAN input to be able to </a:t>
            </a:r>
            <a:r>
              <a:rPr lang="en-US" altLang="zh-CN" sz="1400">
                <a:solidFill>
                  <a:prstClr val="black"/>
                </a:solidFill>
                <a:sym typeface="+mn-ea"/>
              </a:rPr>
              <a:t>make progress/finalization in SA2.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de-DE" altLang="ko-KR" sz="1400" kern="0"/>
              <a:t>KI</a:t>
            </a:r>
            <a:r>
              <a:rPr lang="de-DE" altLang="ko-KR" sz="1400" kern="0" dirty="0"/>
              <a:t>#3 needs clarification in regards to scope and some technical aspects, without common understanding, this KI may be at risk not to complete by May</a:t>
            </a:r>
            <a:r>
              <a:rPr lang="de-DE" altLang="ko-KR" sz="1400" kern="0"/>
              <a:t>, 2024.</a:t>
            </a: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600" b="1" kern="0"/>
              <a:t>Next </a:t>
            </a:r>
            <a:r>
              <a:rPr lang="de-DE" altLang="ko-KR" sz="1600" b="1" kern="0" dirty="0"/>
              <a:t>steps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400" kern="0" dirty="0"/>
              <a:t>At SA2#162, continue solution discussions and s</a:t>
            </a: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tart evaluations (if possible)</a:t>
            </a:r>
            <a:r>
              <a:rPr lang="en-US" altLang="ko-KR" sz="1400" kern="0" dirty="0"/>
              <a:t>.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200" b="0" dirty="0"/>
              <a:t>Tdocs unhandled at SA2#161 will be prioritized (if </a:t>
            </a:r>
            <a:r>
              <a:rPr lang="en-US" altLang="ko-KR" sz="1200" b="0"/>
              <a:t>not covered by the existing </a:t>
            </a:r>
            <a:r>
              <a:rPr lang="en-US" altLang="ko-KR" sz="1200" b="0" dirty="0"/>
              <a:t>solutions) for handling if re-submitted. 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200" dirty="0"/>
              <a:t>N</a:t>
            </a:r>
            <a:r>
              <a:rPr lang="en-US" altLang="ko-KR" sz="1200" b="0" dirty="0"/>
              <a:t>ew solutions </a:t>
            </a:r>
            <a:r>
              <a:rPr lang="en-US" altLang="ko-KR" sz="1200" b="0"/>
              <a:t>and resolving ENs considered critical will </a:t>
            </a:r>
            <a:r>
              <a:rPr lang="en-US" altLang="ko-KR" sz="1200" b="0" dirty="0"/>
              <a:t>be prioritized than solution updates.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48566" y="128528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-&gt; 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6624986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AA0C41-FB2F-832F-E9DD-D50426349E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DC979-F3CA-CC63-176E-6FF77955F5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</a:t>
            </a:r>
            <a:r>
              <a:rPr lang="en-US" altLang="de-DE" b="1" dirty="0"/>
              <a:t>Status </a:t>
            </a:r>
            <a:r>
              <a:rPr lang="en-US" altLang="de-DE" b="1"/>
              <a:t>after SA2#160AH-e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8124E0F5-2A58-3249-5924-2B9181D2DE96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31689" y="2086704"/>
            <a:ext cx="8810067" cy="415544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SA2#160AH-e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 started with SA2#160AH-e.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23.700-59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22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were submitted and 2 Tdocs proposing new KIs could not be handled due to TU budget/quota.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The contents of the not handled Tdocs were also considered when discussing the related new Key Issues.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pCRs for TR skeleton, Scope, Terms, Architecture Assumptions/Requirements, </a:t>
            </a:r>
            <a:r>
              <a:rPr lang="en-US" altLang="zh-CN" sz="1400" dirty="0">
                <a:cs typeface="+mn-ea"/>
              </a:rPr>
              <a:t>3 Key Issues </a:t>
            </a:r>
            <a:r>
              <a:rPr lang="en-US" altLang="zh-CN" sz="1400" dirty="0">
                <a:cs typeface="+mn-ea"/>
                <a:sym typeface="+mn-ea"/>
              </a:rPr>
              <a:t>to cover the WTs in the SID and Annex including background information about </a:t>
            </a:r>
            <a:r>
              <a:rPr lang="en-US" altLang="de-DE" sz="1400" dirty="0"/>
              <a:t>No-Transmit Zones</a:t>
            </a:r>
            <a:r>
              <a:rPr lang="en-US" altLang="zh-CN" sz="1400" dirty="0">
                <a:cs typeface="+mn-ea"/>
                <a:sym typeface="+mn-ea"/>
              </a:rPr>
              <a:t> </a:t>
            </a:r>
            <a:r>
              <a:rPr lang="en-US" altLang="zh-CN" sz="1400" dirty="0">
                <a:cs typeface="+mn-ea"/>
              </a:rPr>
              <a:t>have been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Key Issue related to No-Transmit </a:t>
            </a:r>
            <a:r>
              <a:rPr lang="en-US" altLang="zh-CN" sz="1400">
                <a:cs typeface="+mn-ea"/>
              </a:rPr>
              <a:t>Zones has pending EN </a:t>
            </a:r>
            <a:r>
              <a:rPr lang="en-US" altLang="zh-CN" sz="1400" dirty="0">
                <a:cs typeface="+mn-ea"/>
              </a:rPr>
              <a:t>to be resolved.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Reply LS sent to SA6 on Coordination of work for UAS_Ph3.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LS sent to ETSI TC MSG/TFES on No-Transmit Zones according to ECC decision 22(07).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RAN dependency is expected related to No-Transmit Zones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Start solution discussions for agreed Key Issues in next meeting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94FE58E5-31FD-A96F-0F0F-1EF26337430C}"/>
              </a:ext>
            </a:extLst>
          </p:cNvPr>
          <p:cNvGraphicFramePr>
            <a:graphicFrameLocks/>
          </p:cNvGraphicFramePr>
          <p:nvPr/>
        </p:nvGraphicFramePr>
        <p:xfrm>
          <a:off x="348566" y="135403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221494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UAS_Ph3 Status after SA2#165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43552" y="2083181"/>
            <a:ext cx="8304999" cy="424684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Progress since SA2#165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/>
              <a:t>9 CRs to TS 23.256 and 2 CRs to TS 23.288 were 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/>
              <a:t>All work tasks in the WID (listed below) were captured mainly in TS 23.256.</a:t>
            </a:r>
          </a:p>
          <a:p>
            <a:pPr marL="893763" lvl="2" indent="-177800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/>
              <a:t>WT#1: NEF services enhancements</a:t>
            </a:r>
          </a:p>
          <a:p>
            <a:pPr marL="1166813" lvl="3" indent="-184150">
              <a:spcBef>
                <a:spcPts val="0"/>
              </a:spcBef>
              <a:spcAft>
                <a:spcPts val="200"/>
              </a:spcAft>
            </a:pPr>
            <a:r>
              <a:rPr lang="en-US" altLang="de-DE" sz="1300" kern="0"/>
              <a:t>Pre-flight planning and in-flight monitoring for UAV UEs</a:t>
            </a:r>
          </a:p>
          <a:p>
            <a:pPr marL="1166813" lvl="3" indent="-184150">
              <a:spcBef>
                <a:spcPts val="0"/>
              </a:spcBef>
              <a:spcAft>
                <a:spcPts val="200"/>
              </a:spcAft>
            </a:pPr>
            <a:r>
              <a:rPr lang="en-US" altLang="de-DE" sz="1300" kern="0"/>
              <a:t>C2 communication reliability</a:t>
            </a:r>
          </a:p>
          <a:p>
            <a:pPr marL="1166813" lvl="3" indent="-184150">
              <a:spcBef>
                <a:spcPts val="0"/>
              </a:spcBef>
              <a:spcAft>
                <a:spcPts val="200"/>
              </a:spcAft>
            </a:pPr>
            <a:r>
              <a:rPr lang="en-US" altLang="de-DE" sz="1300" kern="0"/>
              <a:t>Changeover from one USS to another USS for UAV UE assisted by 5GC</a:t>
            </a:r>
          </a:p>
          <a:p>
            <a:pPr marL="893763" lvl="2" indent="-177800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/>
              <a:t>WT#2: Network-assisted/ground-based mechanism for DAA (Detect And Avoid)</a:t>
            </a:r>
          </a:p>
          <a:p>
            <a:pPr marL="893763" lvl="2" indent="-177800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/>
              <a:t>WT#3: Support no-transmit zones for UAV UEs</a:t>
            </a:r>
            <a:endParaRPr lang="en-US" altLang="de-DE" sz="1000" kern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RAN </a:t>
            </a:r>
            <a:r>
              <a:rPr lang="en-US" altLang="ko-KR" sz="1600" b="1" dirty="0">
                <a:solidFill>
                  <a:prstClr val="black"/>
                </a:solidFill>
              </a:rPr>
              <a:t>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None.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  <a:endParaRPr lang="de-DE" altLang="ko-KR" sz="1400" strike="sngStrike" kern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Finalize the normative work in accordance with the conclusions drawn by the TR and as specified in the WID.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056315"/>
              </p:ext>
            </p:extLst>
          </p:nvPr>
        </p:nvGraphicFramePr>
        <p:xfrm>
          <a:off x="159283" y="1109663"/>
          <a:ext cx="8847213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1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(Stage 2 of) Phase 3 for UAS, UAV and UAM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SP-231801</a:t>
                      </a:r>
                      <a:endParaRPr lang="en-GB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(Stage 2 of) UAS, UAV and UAM Phase 3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UAS_Ph3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SP-241287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lang="en-GB" sz="110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527022" y="4520822"/>
            <a:ext cx="5853307" cy="4401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/>
              <a:t>Total 3 </a:t>
            </a:r>
            <a:r>
              <a:rPr lang="en-US" altLang="zh-CN" sz="1600" kern="0" dirty="0"/>
              <a:t>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/>
              <a:t>UAS_</a:t>
            </a:r>
            <a:r>
              <a:rPr lang="en-US" altLang="de-DE" sz="2800" b="1" kern="0" dirty="0"/>
              <a:t>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5106125"/>
              </p:ext>
            </p:extLst>
          </p:nvPr>
        </p:nvGraphicFramePr>
        <p:xfrm>
          <a:off x="244071" y="1248599"/>
          <a:ext cx="8655857" cy="30920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93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71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10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289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/>
                        <a:t>Planned</a:t>
                      </a:r>
                      <a:r>
                        <a:rPr lang="en-US" sz="1400" b="1" baseline="0"/>
                        <a:t> TU’s</a:t>
                      </a:r>
                      <a:endParaRPr lang="en-US" sz="1400" b="1" dirty="0"/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509">
                <a:tc>
                  <a:txBody>
                    <a:bodyPr/>
                    <a:lstStyle/>
                    <a:p>
                      <a:r>
                        <a:rPr lang="en-US" sz="1400" b="0"/>
                        <a:t>SA2#164</a:t>
                      </a:r>
                      <a:endParaRPr lang="en-US" sz="1400" b="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/>
                        <a:t>August </a:t>
                      </a:r>
                      <a:r>
                        <a:rPr lang="en-US" sz="1400" b="0" dirty="0"/>
                        <a:t>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normative work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6698">
                <a:tc>
                  <a:txBody>
                    <a:bodyPr/>
                    <a:lstStyle/>
                    <a:p>
                      <a:r>
                        <a:rPr lang="en-US" sz="1400" b="0"/>
                        <a:t>SA2#165</a:t>
                      </a:r>
                      <a:endParaRPr lang="en-US" sz="1400" b="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/>
                        <a:t>October </a:t>
                      </a:r>
                      <a:r>
                        <a:rPr lang="en-US" sz="1400" b="0" dirty="0"/>
                        <a:t>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Continue normative work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4316">
                <a:tc>
                  <a:txBody>
                    <a:bodyPr/>
                    <a:lstStyle/>
                    <a:p>
                      <a:r>
                        <a:rPr lang="en-US" sz="1400" b="0"/>
                        <a:t>SA2#166</a:t>
                      </a:r>
                      <a:endParaRPr lang="en-US" sz="1400" b="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r>
                        <a:rPr lang="en-US" sz="1400" b="0"/>
                        <a:t>November</a:t>
                      </a:r>
                      <a:r>
                        <a:rPr lang="ko-KR" altLang="en-US" sz="1400" b="0"/>
                        <a:t> </a:t>
                      </a:r>
                      <a:r>
                        <a:rPr lang="en-US" altLang="ko-KR" sz="1400" b="0"/>
                        <a:t>2</a:t>
                      </a:r>
                      <a:r>
                        <a:rPr lang="en-US" sz="1400" b="0"/>
                        <a:t>024</a:t>
                      </a:r>
                      <a:endParaRPr lang="en-US" sz="1400" b="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Complete normative work including the exiting ENs resolution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• In TS 23.256, four ENs in: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altLang="ko-KR" sz="14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4.4.1.1.X (USS changeover, pre-flight planning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               related)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altLang="ko-KR" sz="14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5.2.2.2, </a:t>
                      </a:r>
                      <a:r>
                        <a:rPr lang="en-US" altLang="ko-KR" sz="14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5.13.1, </a:t>
                      </a:r>
                      <a:r>
                        <a:rPr lang="en-US" altLang="ko-KR" sz="14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5.13.2 (USS changeover related)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altLang="ko-KR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In TS 23.502, one EN in: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sz="14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5.2.2.3.1 (USS changeover related)</a:t>
                      </a:r>
                      <a:endParaRPr lang="en-US" sz="14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/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27749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3610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29128" y="0"/>
            <a:ext cx="7548057" cy="974558"/>
          </a:xfrm>
        </p:spPr>
        <p:txBody>
          <a:bodyPr/>
          <a:lstStyle/>
          <a:p>
            <a:pPr algn="l" eaLnBrk="1" hangingPunct="1"/>
            <a:r>
              <a:rPr lang="en-US" altLang="de-DE" b="1" dirty="0"/>
              <a:t>FS_UAS_Ph3 &amp; UAS_Ph3 Status at SA#105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242845"/>
            <a:ext cx="8666038" cy="409756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SA#104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FS_UAS_Ph3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TR 23.700-59 sent to TSG SA for Approval.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2 pCRs were agreed to include:</a:t>
            </a:r>
          </a:p>
          <a:p>
            <a:pPr marL="1079500" lvl="3" indent="-185738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For KI#3, based on RAN feedback and SA2 discussion, final conclusion was made that NTZ enforcement related impact is limited to UAV UE only. No impact on RAN and CN.</a:t>
            </a:r>
          </a:p>
          <a:p>
            <a:pPr marL="1079500" lvl="3" indent="-185738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For KI#2, conclusion was updated to add Relative Location of UAVs provided by Ranging Service.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UAS_Ph3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8 CRs to TS 23.256, 1 CR to TS 23.288 and 1 CR to TS 23.502 were agreed.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Revised WID sent for approval to SA#105.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Outstanding 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lang="de-DE" altLang="ko-KR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Finalize the normative work in accordance with the conclusions drawn by the TR and as specified in the WID.</a:t>
            </a:r>
            <a:endParaRPr lang="en-US" altLang="ko-KR" sz="140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/>
        </p:nvGraphicFramePr>
        <p:xfrm>
          <a:off x="288181" y="1078075"/>
          <a:ext cx="8266044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64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5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6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-&gt; 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September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UAS_Ph3</a:t>
                      </a:r>
                      <a:endParaRPr lang="en-GB" sz="1200" b="1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65%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December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SP-240997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3017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78061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FS_UAS_Ph3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59283" y="2011897"/>
            <a:ext cx="8475759" cy="414736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SA2#164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TR 23.700-59 sent to TSG SA for Approval.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/>
              <a:t>2 pCRs were agreed to include:</a:t>
            </a:r>
            <a:endParaRPr lang="en-US" altLang="de-DE" sz="1400" kern="0" dirty="0"/>
          </a:p>
          <a:p>
            <a:pPr marL="893763" lvl="2" indent="-179388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For KI#3, based on RAN feedback and SA2 discussion, final conclusion was made that NTZ enforcement related impact is limited to UAV UE only. No impact on RAN and CN.</a:t>
            </a:r>
          </a:p>
          <a:p>
            <a:pPr marL="893763" lvl="2" indent="-179388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For KI#2, conclusion was updated to add Relative Location of UAVs provided by Ranging Service. 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None.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295300" y="1186762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2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94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80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-&gt; 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September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92068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UAS_Ph3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59283" y="2011897"/>
            <a:ext cx="8402061" cy="442441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Progress since SA2#164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/>
              <a:t>8 CRs to TS 23.256, 1 CR to TS 23.288 and 1 CR to TS 23.502 were agreed.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/>
              <a:t>Revised WID sent for approval to SA#105. 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RAN </a:t>
            </a:r>
            <a:r>
              <a:rPr lang="en-US" altLang="ko-KR" sz="1600" b="1" dirty="0">
                <a:solidFill>
                  <a:prstClr val="black"/>
                </a:solidFill>
              </a:rPr>
              <a:t>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None.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600" b="1" kern="0"/>
              <a:t>Outstanding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  <a:endParaRPr lang="de-DE" altLang="ko-KR" sz="1400" strike="sngStrike" ker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600" b="1" kern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4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Finalize the normative work in accordance with the conclusions drawn by the TR and as specified in the WID.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295300" y="1186762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2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94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80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65%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December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SP-240997</a:t>
                      </a:r>
                      <a:endParaRPr lang="en-GB" altLang="ko-KR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770716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de-DE" b="1"/>
              <a:t>FS_UAS_Ph3 Status at SA#104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072954"/>
            <a:ext cx="8554481" cy="432097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de-DE" sz="1600" b="1" kern="0" dirty="0"/>
              <a:t>Progress since SA</a:t>
            </a:r>
            <a:r>
              <a:rPr lang="de-DE" altLang="de-DE" sz="1600" b="1" kern="0"/>
              <a:t>#103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 kern="0"/>
              <a:t>TR 23.700-59 sent to TSG SA for Information.</a:t>
            </a:r>
            <a:endParaRPr lang="en-US" altLang="de-DE" sz="1300" kern="0" dirty="0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/>
              <a:t>For KI#3, updates to KI description and Architectural Assumptions/Requirements agreed based on the Reply LSs from TSG RAN and ETSITC MSG/TFES.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/>
              <a:t>New solutions </a:t>
            </a:r>
            <a:r>
              <a:rPr lang="en-US" altLang="zh-CN" sz="1300">
                <a:cs typeface="+mn-ea"/>
              </a:rPr>
              <a:t>agreed (</a:t>
            </a:r>
            <a:r>
              <a:rPr lang="en-US" altLang="de-DE" sz="1300"/>
              <a:t>2 solutions for KI#1 on multiple USS, 3 solutions for KI#1 on C2 communication reliability, 3 solutions for KI#3).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/>
              <a:t>Conclusions for KI#1 (for all 3 sub-Key Issues) and Conclusions for KI#2 agreed. Interim Conclusions for KI#3 agreed. </a:t>
            </a:r>
            <a:endParaRPr lang="en-US" altLang="de-DE" sz="1300" dirty="0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/>
              <a:t>LS sent to RAN (RAN2/RAN3 CCed) on NTZ solution impacts to RAN</a:t>
            </a:r>
          </a:p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sz="1600" b="1"/>
              <a:t>RAN </a:t>
            </a:r>
            <a:r>
              <a:rPr lang="en-US" sz="1600" b="1" dirty="0"/>
              <a:t>impacts and dependencies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300">
                <a:solidFill>
                  <a:prstClr val="black"/>
                </a:solidFill>
                <a:sym typeface="+mn-ea"/>
              </a:rPr>
              <a:t>No-Transmit Zones (KI#3) may require RAN feedback for final conclusion.</a:t>
            </a: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sz="1600" b="1" kern="0"/>
              <a:t>Outstanding </a:t>
            </a:r>
            <a:r>
              <a:rPr lang="de-DE" sz="1600" b="1" kern="0" dirty="0"/>
              <a:t>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1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300">
                <a:solidFill>
                  <a:prstClr val="black"/>
                </a:solidFill>
                <a:sym typeface="+mn-ea"/>
              </a:rPr>
              <a:t>No-Transmit Zones (KI#3) </a:t>
            </a:r>
            <a:r>
              <a:rPr kumimoji="0" lang="en-US" altLang="ko-KR" sz="13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aspects need further work.</a:t>
            </a:r>
            <a:endParaRPr kumimoji="0" lang="de-DE" altLang="ko-KR" sz="13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sz="1600" b="1" kern="0"/>
              <a:t>Next steps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3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 conclusion on KI#3 based on </a:t>
            </a:r>
            <a:r>
              <a:rPr lang="en-US" altLang="zh-CN" sz="1300">
                <a:solidFill>
                  <a:prstClr val="black"/>
                </a:solidFill>
                <a:sym typeface="+mn-ea"/>
              </a:rPr>
              <a:t>RAN feedback</a:t>
            </a:r>
            <a:r>
              <a:rPr lang="en-US" altLang="ko-KR" sz="1300">
                <a:solidFill>
                  <a:prstClr val="black"/>
                </a:solidFill>
              </a:rPr>
              <a:t>.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300">
                <a:solidFill>
                  <a:prstClr val="black"/>
                </a:solidFill>
              </a:rPr>
              <a:t>Rapporteurs propose to use the NWM process during June/July (SA2 chair has established for Rel-19 SIs/WIs to progress specific issues during SA2#163) to try and progress some of the open and outstanding issues.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300">
                <a:solidFill>
                  <a:prstClr val="black"/>
                </a:solidFill>
              </a:rPr>
              <a:t>Start normative work </a:t>
            </a:r>
            <a:r>
              <a:rPr lang="en-US" altLang="ko-KR" sz="1300"/>
              <a:t>for KI#1&amp;2 in Q3 and normative work for KI#3 in Q4.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de-DE" sz="1300" kern="0"/>
              <a:t>TR 23.700-59 sent to TSG SA for Approval.</a:t>
            </a:r>
            <a:endParaRPr lang="en-US" altLang="ko-KR" sz="130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/>
        </p:nvGraphicFramePr>
        <p:xfrm>
          <a:off x="348566" y="135403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90%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46626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Status after SA2#163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59283" y="1816308"/>
            <a:ext cx="8816041" cy="462000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Progress since SA2#163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 kern="0"/>
              <a:t>TR 23.700-59 v0.4.0 is available and sent to TSG SA for Information.</a:t>
            </a:r>
            <a:endParaRPr lang="en-US" altLang="de-DE" sz="130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30 Tdocs submitted (including revision before meeting): 6 </a:t>
            </a:r>
            <a:r>
              <a:rPr lang="en-US" altLang="de-DE" sz="1300" dirty="0"/>
              <a:t>Tdocs </a:t>
            </a:r>
            <a:r>
              <a:rPr lang="en-US" altLang="de-DE" sz="1300"/>
              <a:t>for solution </a:t>
            </a:r>
            <a:r>
              <a:rPr lang="en-US" altLang="de-DE" sz="1300" dirty="0"/>
              <a:t>updates</a:t>
            </a:r>
            <a:r>
              <a:rPr lang="en-US" altLang="de-DE" sz="1300"/>
              <a:t>, 22 Tdoc for evaluations/conclusions, </a:t>
            </a:r>
            <a:r>
              <a:rPr lang="en-US" altLang="de-DE" sz="1300" dirty="0"/>
              <a:t>1 </a:t>
            </a:r>
            <a:r>
              <a:rPr lang="en-US" altLang="de-DE" sz="1300"/>
              <a:t>Tdoc for pre-SA2#163 NWM discussion summary and </a:t>
            </a:r>
            <a:r>
              <a:rPr lang="en-US" altLang="de-DE" sz="1300" dirty="0"/>
              <a:t>1 Tdoc for </a:t>
            </a:r>
            <a:r>
              <a:rPr lang="en-US" altLang="de-DE" sz="1300"/>
              <a:t>LS Out on KI#3.</a:t>
            </a:r>
            <a:endParaRPr lang="en-US" altLang="de-DE" sz="13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12 </a:t>
            </a:r>
            <a:r>
              <a:rPr lang="en-US" altLang="de-DE" sz="1300" dirty="0"/>
              <a:t>Tdocs </a:t>
            </a:r>
            <a:r>
              <a:rPr lang="en-US" altLang="de-DE" sz="1300"/>
              <a:t>handled about solution updates, conclusions and LS Out.</a:t>
            </a:r>
            <a:endParaRPr lang="en-US" altLang="de-DE" sz="13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Solution updates agreed regarding </a:t>
            </a:r>
            <a:r>
              <a:rPr lang="en-US" altLang="de-DE" sz="1300" dirty="0"/>
              <a:t>KI#</a:t>
            </a:r>
            <a:r>
              <a:rPr lang="en-US" altLang="de-DE" sz="1300"/>
              <a:t>1 on C2 reliability (1 solution), KI#3 (3 solutions).</a:t>
            </a:r>
            <a:endParaRPr lang="en-US" altLang="de-DE" sz="13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Conclusions for KI#1 (for all 3 sub-Key Issues) and Conclusions for KI#2 agreed. Interim Conclusions for KI#3 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LS about NTZ sent to TSG RAN (RAN2 and RAN3 CCed).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WID for normative work agreed.</a:t>
            </a:r>
            <a:endParaRPr lang="en-US" altLang="de-DE" sz="13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RAN </a:t>
            </a:r>
            <a:r>
              <a:rPr lang="en-US" altLang="ko-KR" sz="1600" b="1" dirty="0">
                <a:solidFill>
                  <a:prstClr val="black"/>
                </a:solidFill>
              </a:rPr>
              <a:t>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>
                <a:solidFill>
                  <a:prstClr val="black"/>
                </a:solidFill>
                <a:sym typeface="+mn-ea"/>
              </a:rPr>
              <a:t>No-Transmit Zones (KI#3</a:t>
            </a:r>
            <a:r>
              <a:rPr lang="en-US" altLang="zh-CN" sz="1300">
                <a:solidFill>
                  <a:prstClr val="black"/>
                </a:solidFill>
                <a:sym typeface="+mn-ea"/>
              </a:rPr>
              <a:t>) may require RAN feedback for final conclusion. </a:t>
            </a:r>
            <a:endParaRPr lang="en-US" altLang="de-DE" sz="13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>
                <a:solidFill>
                  <a:prstClr val="black"/>
                </a:solidFill>
                <a:sym typeface="+mn-ea"/>
              </a:rPr>
              <a:t>No-Transmit Zones (KI#3) </a:t>
            </a:r>
            <a:r>
              <a:rPr kumimoji="0" lang="en-US" altLang="ko-KR" sz="13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aspects need further work. </a:t>
            </a:r>
            <a:endParaRPr lang="de-DE" altLang="ko-KR" sz="1300" strike="sngStrike" kern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3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 conclusion on KI#3 based on </a:t>
            </a:r>
            <a:r>
              <a:rPr lang="en-US" altLang="zh-CN" sz="1300">
                <a:solidFill>
                  <a:prstClr val="black"/>
                </a:solidFill>
                <a:sym typeface="+mn-ea"/>
              </a:rPr>
              <a:t>RAN feedback</a:t>
            </a:r>
            <a:r>
              <a:rPr lang="en-US" altLang="ko-KR" sz="1300">
                <a:solidFill>
                  <a:prstClr val="black"/>
                </a:solidFill>
              </a:rPr>
              <a:t>.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300">
                <a:solidFill>
                  <a:prstClr val="black"/>
                </a:solidFill>
              </a:rPr>
              <a:t>Rapporteurs propose to use the NWM process during June/July (SA2 chair has established for Rel-19 SIs/WIs to progress specific issues during SA2#163) to try and progress some of the open and outstanding issues.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300">
                <a:solidFill>
                  <a:prstClr val="black"/>
                </a:solidFill>
              </a:rPr>
              <a:t>Start normative work </a:t>
            </a:r>
            <a:r>
              <a:rPr lang="en-US" altLang="ko-KR" sz="1300"/>
              <a:t>for KI#1&amp;2 in Q3 and normative work for KI#3 in Q4.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300" kern="0"/>
              <a:t>TR 23.700-59 sent to TSG SA for Approval.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295300" y="1118012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73% -&gt; 90%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49468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3651</TotalTime>
  <Words>2612</Words>
  <Application>Microsoft Office PowerPoint</Application>
  <PresentationFormat>화면 슬라이드 쇼(4:3)</PresentationFormat>
  <Paragraphs>351</Paragraphs>
  <Slides>14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20" baseType="lpstr">
      <vt:lpstr>LG스마트체 Regular</vt:lpstr>
      <vt:lpstr>Arial</vt:lpstr>
      <vt:lpstr>Calibri</vt:lpstr>
      <vt:lpstr>Segoe UI Symbol</vt:lpstr>
      <vt:lpstr>Times New Roman</vt:lpstr>
      <vt:lpstr>Office Theme</vt:lpstr>
      <vt:lpstr> 🛩🛩 UAS_Ph3 🛩🛩 Status Report</vt:lpstr>
      <vt:lpstr>UAS_Ph3 Status after SA2#165</vt:lpstr>
      <vt:lpstr>PowerPoint 프레젠테이션</vt:lpstr>
      <vt:lpstr>BACKUP</vt:lpstr>
      <vt:lpstr>FS_UAS_Ph3 &amp; UAS_Ph3 Status at SA#105</vt:lpstr>
      <vt:lpstr>FS_UAS_Ph3 Status after SA2#164</vt:lpstr>
      <vt:lpstr>UAS_Ph3 Status after SA2#164</vt:lpstr>
      <vt:lpstr>FS_UAS_Ph3 Status at SA#104</vt:lpstr>
      <vt:lpstr>FS_UAS_Ph3 Status after SA2#163</vt:lpstr>
      <vt:lpstr>PowerPoint 프레젠테이션</vt:lpstr>
      <vt:lpstr>FS_UAS_Ph3 Status after SA2#162</vt:lpstr>
      <vt:lpstr>FS_UAS_Ph3 Status at SA#103</vt:lpstr>
      <vt:lpstr>FS_UAS_Ph3 Status after SA2#161</vt:lpstr>
      <vt:lpstr>FS_UAS_Ph3 Status after SA2#160AH-e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(LG Electronics)</cp:lastModifiedBy>
  <cp:revision>2181</cp:revision>
  <dcterms:created xsi:type="dcterms:W3CDTF">2008-08-30T09:32:10Z</dcterms:created>
  <dcterms:modified xsi:type="dcterms:W3CDTF">2024-10-20T13:33:35Z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