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18"/>
  </p:notesMasterIdLst>
  <p:handoutMasterIdLst>
    <p:handoutMasterId r:id="rId19"/>
  </p:handoutMasterIdLst>
  <p:sldIdLst>
    <p:sldId id="303" r:id="rId6"/>
    <p:sldId id="922" r:id="rId7"/>
    <p:sldId id="916" r:id="rId8"/>
    <p:sldId id="918" r:id="rId9"/>
    <p:sldId id="921" r:id="rId10"/>
    <p:sldId id="919" r:id="rId11"/>
    <p:sldId id="920" r:id="rId12"/>
    <p:sldId id="910" r:id="rId13"/>
    <p:sldId id="911" r:id="rId14"/>
    <p:sldId id="912" r:id="rId15"/>
    <p:sldId id="913" r:id="rId16"/>
    <p:sldId id="914" r:id="rId1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99FF"/>
    <a:srgbClr val="5C88D0"/>
    <a:srgbClr val="FF33CC"/>
    <a:srgbClr val="FF6699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25" autoAdjust="0"/>
  </p:normalViewPr>
  <p:slideViewPr>
    <p:cSldViewPr snapToGrid="0">
      <p:cViewPr>
        <p:scale>
          <a:sx n="90" d="100"/>
          <a:sy n="90" d="100"/>
        </p:scale>
        <p:origin x="-157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10/25/2024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10/25/2024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S2-2411120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 smtClean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 smtClean="0">
                <a:latin typeface="+mj-lt"/>
              </a:rPr>
              <a:t>3GPP TSG SA WG2 Meeting #165</a:t>
            </a:r>
          </a:p>
          <a:p>
            <a:pPr eaLnBrk="1" hangingPunct="1">
              <a:defRPr/>
            </a:pP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Hyderabad, India, 14-18 October 2024</a:t>
            </a:r>
            <a:endParaRPr lang="sv-SE" altLang="en-US" sz="1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solidFill>
                  <a:prstClr val="black"/>
                </a:solidFill>
              </a:rPr>
              <a:t>S2-2409353</a:t>
            </a:r>
            <a:endParaRPr lang="de-DE" sz="1400" b="1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 smtClean="0">
              <a:solidFill>
                <a:prstClr val="black"/>
              </a:solidFill>
              <a:latin typeface="Calibri"/>
            </a:endParaRPr>
          </a:p>
          <a:p>
            <a:pPr eaLnBrk="1" hangingPunct="1">
              <a:defRPr/>
            </a:pPr>
            <a:r>
              <a:rPr lang="sv-SE" altLang="en-US" sz="1200" b="1" dirty="0" smtClean="0">
                <a:solidFill>
                  <a:prstClr val="black"/>
                </a:solidFill>
                <a:latin typeface="Calibri"/>
              </a:rPr>
              <a:t>3GPP TSG SA WG2 Meeting #164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solidFill>
                  <a:prstClr val="black"/>
                </a:solidFill>
                <a:latin typeface="Calibri"/>
              </a:rPr>
              <a:t>19 – 23 August 2024, Maastricht, Netherlands</a:t>
            </a:r>
            <a:endParaRPr lang="sv-SE" altLang="en-US" sz="1200" b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19545327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4797579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41689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WG2#165,</a:t>
            </a:r>
            <a:r>
              <a:rPr lang="en-US" altLang="de-DE" sz="1200" dirty="0" smtClean="0">
                <a:solidFill>
                  <a:schemeClr val="bg1"/>
                </a:solidFill>
              </a:rPr>
              <a:t> Hyderabad, India, 14-18 October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r>
              <a:rPr lang="en-GB" altLang="de-DE" sz="1200" dirty="0" smtClean="0">
                <a:solidFill>
                  <a:prstClr val="white"/>
                </a:solidFill>
              </a:rPr>
              <a:t>TSG SA WG2#164,19 – 23 August 2024, Maastricht, Netherlands</a:t>
            </a:r>
            <a:endParaRPr lang="en-GB" altLang="de-DE" sz="1200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>
                <a:solidFill>
                  <a:prstClr val="black"/>
                </a:solidFill>
              </a:rPr>
              <a:pPr algn="ctr">
                <a:defRPr/>
              </a:pPr>
              <a:t>‹#›</a:t>
            </a:fld>
            <a:endParaRPr lang="en-GB" altLang="en-US" b="1" dirty="0">
              <a:solidFill>
                <a:prstClr val="black"/>
              </a:solidFill>
            </a:endParaRPr>
          </a:p>
          <a:p>
            <a:pPr>
              <a:defRPr/>
            </a:pP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prstClr val="white"/>
                </a:solidFill>
              </a:rPr>
              <a:t>© 3GPP 2012</a:t>
            </a: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prstClr val="black"/>
                </a:solidFill>
              </a:rPr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6270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 smtClean="0"/>
              <a:t>5GSAT_Ph3</a:t>
            </a:r>
            <a:r>
              <a:rPr lang="en-US" altLang="zh-CN" dirty="0" smtClean="0"/>
              <a:t>_</a:t>
            </a:r>
            <a:r>
              <a:rPr lang="en-GB" altLang="zh-CN" dirty="0" smtClean="0"/>
              <a:t>ARCH &amp; FS_</a:t>
            </a:r>
            <a:r>
              <a:rPr lang="en-GB" dirty="0" smtClean="0"/>
              <a:t>5GSAT_Ph3</a:t>
            </a:r>
            <a:r>
              <a:rPr lang="en-GB" altLang="zh-CN" dirty="0"/>
              <a:t>_ARCH</a:t>
            </a:r>
            <a:r>
              <a:rPr lang="en-GB" dirty="0" smtClean="0"/>
              <a:t> </a:t>
            </a:r>
            <a:r>
              <a:rPr lang="en-GB" dirty="0"/>
              <a:t>Status </a:t>
            </a:r>
            <a:r>
              <a:rPr lang="en-GB" dirty="0" smtClean="0"/>
              <a:t>Report</a:t>
            </a:r>
            <a:br>
              <a:rPr lang="en-GB" dirty="0" smtClean="0"/>
            </a:br>
            <a:r>
              <a:rPr lang="en-GB" dirty="0" smtClean="0"/>
              <a:t> </a:t>
            </a: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Integration of satellite components in the 5G architecture Phase 3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zh-CN" sz="2000" dirty="0" err="1">
                <a:latin typeface="Arial" panose="020B0604020202020204" pitchFamily="34" charset="0"/>
              </a:rPr>
              <a:t>Hucheng</a:t>
            </a:r>
            <a:r>
              <a:rPr lang="en-US" altLang="zh-CN" sz="2000" dirty="0">
                <a:latin typeface="Arial" panose="020B0604020202020204" pitchFamily="34" charset="0"/>
              </a:rPr>
              <a:t> Wang (CATT</a:t>
            </a:r>
            <a:r>
              <a:rPr lang="en-US" altLang="zh-CN" sz="2000" dirty="0" smtClean="0">
                <a:latin typeface="Arial" panose="020B0604020202020204" pitchFamily="34" charset="0"/>
              </a:rPr>
              <a:t>),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anose="020B0604020202020204" pitchFamily="34" charset="0"/>
              </a:rPr>
              <a:t>Ramon Ferrus (</a:t>
            </a:r>
            <a:r>
              <a:rPr lang="en-US" altLang="en-US" sz="2000" dirty="0" err="1" smtClean="0">
                <a:latin typeface="Arial" panose="020B0604020202020204" pitchFamily="34" charset="0"/>
              </a:rPr>
              <a:t>Sateliot</a:t>
            </a:r>
            <a:r>
              <a:rPr lang="en-US" altLang="en-US" sz="2000" dirty="0" smtClean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859802"/>
            <a:ext cx="855448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US" altLang="de-DE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600" b="1" dirty="0">
                <a:solidFill>
                  <a:prstClr val="black"/>
                </a:solidFill>
              </a:rPr>
              <a:t>RAN impacts and dependencies</a:t>
            </a:r>
            <a:endParaRPr lang="de-DE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prstClr val="black"/>
                </a:solidFill>
              </a:rPr>
              <a:t>Yes, KI#1 depends on RAN3 conclusion, and KI#2 has RAN impact (on SIB information)</a:t>
            </a:r>
            <a:endParaRPr lang="en-US" sz="1200" dirty="0">
              <a:solidFill>
                <a:prstClr val="black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endParaRPr lang="de-DE" sz="11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>
                <a:solidFill>
                  <a:prstClr val="black"/>
                </a:solidFill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de-DE" sz="12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KI#2: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1200" kern="0" dirty="0" smtClean="0">
                <a:solidFill>
                  <a:prstClr val="black"/>
                </a:solidFill>
              </a:rPr>
              <a:t>Procedures to support store and forward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prstClr val="black"/>
                </a:solidFill>
              </a:rPr>
              <a:t>KI#3 (only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 considering IMS-AGW </a:t>
            </a:r>
            <a:r>
              <a:rPr lang="en-US" altLang="zh-CN" sz="1200" kern="0" dirty="0">
                <a:solidFill>
                  <a:prstClr val="black"/>
                </a:solidFill>
              </a:rPr>
              <a:t>onboard satellite</a:t>
            </a:r>
            <a:r>
              <a:rPr lang="en-US" sz="1200" kern="0" dirty="0" smtClean="0">
                <a:solidFill>
                  <a:prstClr val="black"/>
                </a:solidFill>
              </a:rPr>
              <a:t>):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altLang="zh-CN" sz="1200" kern="0" dirty="0">
                <a:solidFill>
                  <a:prstClr val="black"/>
                </a:solidFill>
              </a:rPr>
              <a:t>Procedures of activating UE-satellite-UE communication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altLang="zh-CN" sz="1200" kern="0" dirty="0">
                <a:solidFill>
                  <a:prstClr val="black"/>
                </a:solidFill>
              </a:rPr>
              <a:t>Functional description of mobility support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prstClr val="black"/>
                </a:solidFill>
              </a:rPr>
              <a:t>KI#1: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1200" kern="0" dirty="0">
                <a:solidFill>
                  <a:prstClr val="black"/>
                </a:solidFill>
              </a:rPr>
              <a:t>Alignment to RAN </a:t>
            </a:r>
            <a:r>
              <a:rPr lang="en-US" sz="1200" kern="0" dirty="0" smtClean="0">
                <a:solidFill>
                  <a:prstClr val="black"/>
                </a:solidFill>
              </a:rPr>
              <a:t>conclusion on support of regenerative-based satellite access</a:t>
            </a:r>
            <a:endParaRPr lang="en-US" altLang="zh-CN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>
              <a:solidFill>
                <a:prstClr val="black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=""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SA2#164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932113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589519" y="2787954"/>
            <a:ext cx="8554481" cy="218409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prstClr val="black"/>
                </a:solidFill>
                <a:ea typeface="SimSun" panose="02010600030101010101" pitchFamily="2" charset="-122"/>
              </a:rPr>
              <a:t>Total </a:t>
            </a:r>
            <a:r>
              <a:rPr lang="en-US" sz="1200" dirty="0">
                <a:solidFill>
                  <a:prstClr val="black"/>
                </a:solidFill>
                <a:ea typeface="SimSun" panose="02010600030101010101" pitchFamily="2" charset="-122"/>
              </a:rPr>
              <a:t>TU estimates for the normative phase:    5.5</a:t>
            </a:r>
            <a:endParaRPr lang="en-GB" sz="1200" dirty="0">
              <a:solidFill>
                <a:prstClr val="black"/>
              </a:solidFill>
              <a:ea typeface="SimSun" panose="02010600030101010101" pitchFamily="2" charset="-122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>
                <a:solidFill>
                  <a:prstClr val="black"/>
                </a:solidFill>
              </a:rPr>
              <a:t>1.5 TU has been used in 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>
                <a:solidFill>
                  <a:prstClr val="black"/>
                </a:solidFill>
              </a:rPr>
              <a:t>The rapporteurs for normative phase are to be updated</a:t>
            </a:r>
            <a:endParaRPr lang="en-US" altLang="de-DE" sz="1200" dirty="0">
              <a:solidFill>
                <a:prstClr val="black"/>
              </a:solidFill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de-DE" altLang="de-DE" sz="1600" b="1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SA#104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Total 4</a:t>
            </a:r>
            <a:r>
              <a:rPr lang="zh-CN" altLang="en-US" sz="1200" kern="0" dirty="0">
                <a:solidFill>
                  <a:prstClr val="black"/>
                </a:solidFill>
              </a:rPr>
              <a:t>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CRs were discussed,  and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2 CRs are endorsed for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implementing KI#2 (store and forward)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Total 4</a:t>
            </a:r>
            <a:r>
              <a:rPr lang="zh-CN" altLang="en-US" sz="1200" kern="0" dirty="0">
                <a:solidFill>
                  <a:prstClr val="black"/>
                </a:solidFill>
              </a:rPr>
              <a:t> </a:t>
            </a:r>
            <a:r>
              <a:rPr lang="en-US" altLang="zh-CN" sz="1200" kern="0" dirty="0">
                <a:solidFill>
                  <a:prstClr val="black"/>
                </a:solidFill>
              </a:rPr>
              <a:t>CRs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were discussed,  and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2 CRs </a:t>
            </a:r>
            <a:r>
              <a:rPr lang="en-US" altLang="de-DE" sz="1200" kern="0" dirty="0">
                <a:solidFill>
                  <a:prstClr val="black"/>
                </a:solidFill>
              </a:rPr>
              <a:t>are endorsed for </a:t>
            </a:r>
            <a:r>
              <a:rPr lang="en-US" altLang="zh-CN" sz="1200" kern="0" dirty="0">
                <a:solidFill>
                  <a:prstClr val="black"/>
                </a:solidFill>
              </a:rPr>
              <a:t>implementing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KI#3 (UE-satellite-UE communication)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1 LS </a:t>
            </a:r>
            <a:r>
              <a:rPr lang="en-US" altLang="de-DE" sz="1200" kern="0" dirty="0">
                <a:solidFill>
                  <a:prstClr val="black"/>
                </a:solidFill>
              </a:rPr>
              <a:t>reply is to be sent to SA3LI asking them to support IMS-AGW relocation, and to check the feasibility of UPF only on-board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solution</a:t>
            </a:r>
            <a:endParaRPr lang="en-US" altLang="de-DE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 smtClean="0">
              <a:solidFill>
                <a:prstClr val="black"/>
              </a:solidFill>
            </a:endParaRP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5935545"/>
              </p:ext>
            </p:extLst>
          </p:nvPr>
        </p:nvGraphicFramePr>
        <p:xfrm>
          <a:off x="166966" y="1312782"/>
          <a:ext cx="8810067" cy="142701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70838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39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9746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686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5GSAT_Ph3_ARCH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Integration 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of satellite components in the 5G architecture Phase 3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0 -&gt; 15%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2024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u="sng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  <a:endParaRPr lang="en-US" sz="1200" b="0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686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FS_5GSAT_Ph3_ARCH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Study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on </a:t>
                      </a: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Integration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of satellite components in the 5G architecture Phase 3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  <a:endParaRPr lang="en-US" sz="1200" b="0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47777564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=""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SA#104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2857520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859802"/>
            <a:ext cx="832159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US" altLang="de-DE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600" b="1" dirty="0">
                <a:solidFill>
                  <a:prstClr val="black"/>
                </a:solidFill>
              </a:rPr>
              <a:t>RAN impacts and dependencies</a:t>
            </a:r>
            <a:endParaRPr lang="de-DE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prstClr val="black"/>
                </a:solidFill>
              </a:rPr>
              <a:t>Yes, KI#1 depends on RAN3 conclusion, and KI#2 has RAN impact (on SIB information)</a:t>
            </a:r>
            <a:endParaRPr lang="en-US" sz="1200" dirty="0">
              <a:solidFill>
                <a:prstClr val="black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endParaRPr lang="de-DE" sz="11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>
                <a:solidFill>
                  <a:prstClr val="black"/>
                </a:solidFill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de-DE" sz="12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KI#2: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1200" kern="0" dirty="0" smtClean="0">
                <a:solidFill>
                  <a:prstClr val="black"/>
                </a:solidFill>
              </a:rPr>
              <a:t>Procedures to support store and forward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prstClr val="black"/>
                </a:solidFill>
              </a:rPr>
              <a:t>KI#3 (only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 considering IMS-AGW </a:t>
            </a:r>
            <a:r>
              <a:rPr lang="en-US" altLang="zh-CN" sz="1200" kern="0" dirty="0">
                <a:solidFill>
                  <a:prstClr val="black"/>
                </a:solidFill>
              </a:rPr>
              <a:t>onboard satellite</a:t>
            </a:r>
            <a:r>
              <a:rPr lang="en-US" sz="1200" kern="0" dirty="0" smtClean="0">
                <a:solidFill>
                  <a:prstClr val="black"/>
                </a:solidFill>
              </a:rPr>
              <a:t>):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altLang="zh-CN" sz="1200" kern="0" dirty="0">
                <a:solidFill>
                  <a:prstClr val="black"/>
                </a:solidFill>
              </a:rPr>
              <a:t>Procedures of activating UE-satellite-UE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communication</a:t>
            </a:r>
            <a:endParaRPr lang="en-US" altLang="zh-CN" sz="1200" kern="0" dirty="0">
              <a:solidFill>
                <a:prstClr val="black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altLang="zh-CN" sz="1200" kern="0" dirty="0">
                <a:solidFill>
                  <a:prstClr val="black"/>
                </a:solidFill>
              </a:rPr>
              <a:t>Functional description of mobility support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prstClr val="black"/>
                </a:solidFill>
              </a:rPr>
              <a:t>KI#1: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1200" kern="0" dirty="0">
                <a:solidFill>
                  <a:prstClr val="black"/>
                </a:solidFill>
              </a:rPr>
              <a:t>Alignment to RAN </a:t>
            </a:r>
            <a:r>
              <a:rPr lang="en-US" sz="1200" kern="0" dirty="0" smtClean="0">
                <a:solidFill>
                  <a:prstClr val="black"/>
                </a:solidFill>
              </a:rPr>
              <a:t>conclusion on support of regenerative-based satellite access</a:t>
            </a:r>
            <a:endParaRPr lang="en-US" altLang="zh-CN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>
              <a:solidFill>
                <a:prstClr val="black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=""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SA#104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544198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8" y="2742765"/>
            <a:ext cx="8554481" cy="351981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 smtClean="0">
                <a:solidFill>
                  <a:prstClr val="black"/>
                </a:solidFill>
              </a:rPr>
              <a:t>Progress </a:t>
            </a:r>
            <a:r>
              <a:rPr lang="de-DE" altLang="de-DE" sz="1600" b="1" kern="0" dirty="0">
                <a:solidFill>
                  <a:prstClr val="black"/>
                </a:solidFill>
              </a:rPr>
              <a:t>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SA2#165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8 CRs and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2 </a:t>
            </a:r>
            <a:r>
              <a:rPr lang="en-US" altLang="zh-CN" sz="1200" kern="0" dirty="0">
                <a:solidFill>
                  <a:prstClr val="black"/>
                </a:solidFill>
              </a:rPr>
              <a:t>LS out are approved, 3 CRs are postpone</a:t>
            </a:r>
            <a:endParaRPr lang="en-US" altLang="de-DE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KI#1 </a:t>
            </a:r>
            <a:r>
              <a:rPr lang="en-US" altLang="de-DE" sz="1200" kern="0" dirty="0">
                <a:solidFill>
                  <a:prstClr val="black"/>
                </a:solidFill>
              </a:rPr>
              <a:t>(Regenerative-based satellite access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):  1 CR on support of regenerative based satellite access in 5GS is agreed, 1 CR for EPS </a:t>
            </a:r>
            <a:r>
              <a:rPr lang="en-US" altLang="de-DE" sz="1200" kern="0" dirty="0">
                <a:solidFill>
                  <a:prstClr val="black"/>
                </a:solidFill>
              </a:rPr>
              <a:t>is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postponed. 1 LS Out is approved to reply LS In from RAN.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KI#2 (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S&amp;F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): 3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CRs are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agreed to support both split MME option and whole EPC onboard option, 2 CRs for common functional </a:t>
            </a:r>
            <a:r>
              <a:rPr lang="en-US" altLang="de-DE" sz="1200" kern="0" dirty="0">
                <a:solidFill>
                  <a:prstClr val="black"/>
                </a:solidFill>
              </a:rPr>
              <a:t>and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procedure description are postponed. 1 LS Out is approved to reply LS In from SA3.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KI#3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(UE-satellite-UE): 4 CRs are agreed to support UE-satellite-UE communication activation with IMS-AGW onboard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satellite.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Yes, KI#1 depends on RAN3 conclusion, and KI#2 has RAN impact (on SIB information)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Contentious </a:t>
            </a:r>
            <a:r>
              <a:rPr lang="de-DE" altLang="zh-CN" sz="1600" b="1" kern="0" dirty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zh-CN" sz="1200" kern="0" dirty="0" smtClean="0">
                <a:solidFill>
                  <a:prstClr val="black"/>
                </a:solidFill>
              </a:rPr>
              <a:t>KI#2: how to support </a:t>
            </a:r>
            <a:r>
              <a:rPr lang="en-GB" altLang="zh-CN" sz="1200" dirty="0" smtClean="0">
                <a:solidFill>
                  <a:prstClr val="black"/>
                </a:solidFill>
              </a:rPr>
              <a:t>S&amp;F </a:t>
            </a:r>
            <a:r>
              <a:rPr lang="en-GB" altLang="zh-CN" sz="1200" dirty="0">
                <a:solidFill>
                  <a:prstClr val="black"/>
                </a:solidFill>
              </a:rPr>
              <a:t>Monitoring </a:t>
            </a:r>
            <a:r>
              <a:rPr lang="en-GB" altLang="zh-CN" sz="1200" dirty="0" smtClean="0">
                <a:solidFill>
                  <a:prstClr val="black"/>
                </a:solidFill>
              </a:rPr>
              <a:t>List.</a:t>
            </a:r>
            <a:endParaRPr lang="de-DE" altLang="zh-CN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zh-CN" sz="1200" kern="0" dirty="0" smtClean="0">
                <a:solidFill>
                  <a:prstClr val="black"/>
                </a:solidFill>
              </a:rPr>
              <a:t>KI#3</a:t>
            </a:r>
            <a:r>
              <a:rPr lang="de-DE" altLang="zh-CN" sz="1200" kern="0" dirty="0">
                <a:solidFill>
                  <a:prstClr val="black"/>
                </a:solidFill>
              </a:rPr>
              <a:t>: </a:t>
            </a:r>
            <a:r>
              <a:rPr lang="en-US" altLang="zh-CN" sz="1200" kern="0" dirty="0">
                <a:solidFill>
                  <a:prstClr val="black"/>
                </a:solidFill>
              </a:rPr>
              <a:t>how to support procedures for change of the on-board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IMS-AGW.</a:t>
            </a:r>
            <a:endParaRPr lang="de-DE" altLang="zh-CN" sz="1200" kern="0" dirty="0">
              <a:solidFill>
                <a:prstClr val="black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altLang="de-DE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 smtClean="0">
              <a:solidFill>
                <a:prstClr val="black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SA#105</a:t>
            </a:r>
            <a:endParaRPr lang="en-US" kern="0" dirty="0"/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xmlns="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017949"/>
              </p:ext>
            </p:extLst>
          </p:nvPr>
        </p:nvGraphicFramePr>
        <p:xfrm>
          <a:off x="271883" y="1485315"/>
          <a:ext cx="8635897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328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262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46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dirty="0" smtClean="0"/>
                        <a:t>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45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/>
                        <a:t>Study on 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FS_5GSAT_Ph3_ARCH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21/06/2024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100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841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258784"/>
            <a:ext cx="8554481" cy="336071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 smtClean="0"/>
              <a:t>Next </a:t>
            </a:r>
            <a:r>
              <a:rPr lang="de-DE" sz="1600" b="1" kern="0" dirty="0"/>
              <a:t>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kern="0" dirty="0" smtClean="0"/>
              <a:t>KI#1: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200" kern="0" dirty="0" smtClean="0"/>
              <a:t>Alignment to RAN conclusion on support of regenerative-based satellite access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KI#2: 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200" kern="0" dirty="0" smtClean="0"/>
              <a:t>Common functional description </a:t>
            </a:r>
            <a:r>
              <a:rPr lang="en-US" altLang="zh-CN" sz="1200" kern="0" dirty="0"/>
              <a:t>for </a:t>
            </a:r>
            <a:r>
              <a:rPr lang="en-US" altLang="zh-CN" sz="1200" kern="0" dirty="0" smtClean="0"/>
              <a:t>support of store </a:t>
            </a:r>
            <a:r>
              <a:rPr lang="en-US" altLang="zh-CN" sz="1200" kern="0" dirty="0"/>
              <a:t>and forward</a:t>
            </a:r>
            <a:endParaRPr lang="en-US" sz="1200" kern="0" dirty="0" smtClean="0"/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200" kern="0" dirty="0" smtClean="0"/>
              <a:t>Procedures </a:t>
            </a:r>
            <a:r>
              <a:rPr lang="en-US" sz="1200" kern="0" dirty="0"/>
              <a:t>to support store and forward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kern="0" dirty="0" smtClean="0"/>
              <a:t>KI#3:</a:t>
            </a:r>
            <a:endParaRPr lang="en-US" sz="1200" kern="0" dirty="0"/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200" kern="0" dirty="0" smtClean="0"/>
              <a:t>Support of UE-satellite-UE </a:t>
            </a:r>
            <a:r>
              <a:rPr lang="en-US" altLang="zh-CN" sz="1200" kern="0" dirty="0"/>
              <a:t>communication with </a:t>
            </a:r>
            <a:r>
              <a:rPr lang="en-US" altLang="zh-CN" sz="1200" kern="0" dirty="0" smtClean="0"/>
              <a:t>IMS-AGW </a:t>
            </a:r>
            <a:r>
              <a:rPr lang="en-US" altLang="zh-CN" sz="1200" kern="0" dirty="0"/>
              <a:t>onboard </a:t>
            </a:r>
            <a:r>
              <a:rPr lang="en-US" altLang="zh-CN" sz="1200" kern="0" dirty="0" smtClean="0"/>
              <a:t>satellite:</a:t>
            </a:r>
          </a:p>
          <a:p>
            <a:pPr lvl="3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 smtClean="0"/>
              <a:t>Functional description to support </a:t>
            </a:r>
            <a:r>
              <a:rPr lang="en-US" altLang="zh-CN" sz="1200" kern="0" dirty="0"/>
              <a:t>satellite change </a:t>
            </a:r>
            <a:r>
              <a:rPr lang="en-US" altLang="zh-CN" sz="1200" kern="0" dirty="0" smtClean="0"/>
              <a:t>(in both </a:t>
            </a:r>
            <a:r>
              <a:rPr lang="en-US" altLang="zh-CN" sz="1200" kern="0" dirty="0"/>
              <a:t>IMS </a:t>
            </a:r>
            <a:r>
              <a:rPr lang="en-US" altLang="zh-CN" sz="1200" kern="0" dirty="0" smtClean="0"/>
              <a:t>and 5GS)</a:t>
            </a:r>
          </a:p>
          <a:p>
            <a:pPr lvl="3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 smtClean="0"/>
              <a:t>Procedure to support satellite change in IMS</a:t>
            </a:r>
          </a:p>
          <a:p>
            <a:pPr lvl="3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 smtClean="0"/>
              <a:t>Procedure to support UE-sat-UE communication in 5GS 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200" kern="0" dirty="0"/>
              <a:t>Support of </a:t>
            </a:r>
            <a:r>
              <a:rPr lang="en-US" altLang="zh-CN" sz="1200" kern="0" dirty="0" smtClean="0"/>
              <a:t>UE-satellite-UE communication with UPF only </a:t>
            </a:r>
            <a:r>
              <a:rPr lang="en-US" altLang="zh-CN" sz="1200" kern="0" dirty="0"/>
              <a:t>onboard </a:t>
            </a:r>
            <a:r>
              <a:rPr lang="en-US" altLang="zh-CN" sz="1200" kern="0" dirty="0" smtClean="0"/>
              <a:t>satellite</a:t>
            </a:r>
            <a:r>
              <a:rPr lang="en-US" altLang="zh-CN" sz="1200" kern="0" dirty="0"/>
              <a:t> </a:t>
            </a:r>
            <a:r>
              <a:rPr lang="en-US" altLang="zh-CN" sz="1200" kern="0" dirty="0" smtClean="0"/>
              <a:t>(depending on SA3-LI feedback which should be available after Nov. 1</a:t>
            </a:r>
            <a:r>
              <a:rPr lang="en-US" altLang="zh-CN" sz="1200" kern="0" baseline="30000" dirty="0" smtClean="0"/>
              <a:t>st</a:t>
            </a:r>
            <a:r>
              <a:rPr lang="en-US" altLang="zh-CN" sz="1200" kern="0" dirty="0" smtClean="0"/>
              <a:t>)</a:t>
            </a:r>
            <a:endParaRPr lang="en-US" altLang="zh-CN" sz="16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SA#105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44319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067390"/>
            <a:ext cx="8554481" cy="336071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 smtClean="0"/>
              <a:t>Work plan</a:t>
            </a:r>
            <a:endParaRPr lang="de-DE" sz="1600" b="1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SA#105</a:t>
            </a:r>
            <a:endParaRPr lang="en-US" kern="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441127"/>
              </p:ext>
            </p:extLst>
          </p:nvPr>
        </p:nvGraphicFramePr>
        <p:xfrm>
          <a:off x="305396" y="1482050"/>
          <a:ext cx="8671443" cy="4567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8000"/>
                <a:gridCol w="1030094"/>
                <a:gridCol w="1161580"/>
                <a:gridCol w="1275907"/>
                <a:gridCol w="4085862"/>
              </a:tblGrid>
              <a:tr h="2490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Meeting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Date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Planned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Actual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Action plan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371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SA2#159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Qct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. 2023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TR skeleton,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scope, definition, assumption, scenario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904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SA2#160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Nov. 2023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Key issue, assumptions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1507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SA2#160E-AH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Jan.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Last meeting for key issues update (no new KI), start solution discussions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371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Feb. 2024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Provide/update solutions, start solutions evaluation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1507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Apr. 2024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Last meeting to update solutions, continue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solutions evaluation and start conclusion.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904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May. 2024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Complete evaluation and conclusions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904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Aug. 2024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Functional descriptions for KI#2 and KI#3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811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Qct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2024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Functional and procedure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descriptions for KI#2 and KI#3 (only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UE-sat-UE communication activation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), functional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description for 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KI#1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(only 5GS)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034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SA2#166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Nov.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2024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Alignment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to RAN conclusion for KI#1, c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ommon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functional description and procedure for KI#2, mobility support for KI#3, and support of UPF only onboard for KI#3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9046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Total TU’s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+ 5.5 = 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+ 5.5 = 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12.5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9046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Used TU’s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 + 3.5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= 10.5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2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8" y="2742765"/>
            <a:ext cx="8554481" cy="351981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 smtClean="0">
                <a:solidFill>
                  <a:prstClr val="black"/>
                </a:solidFill>
              </a:rPr>
              <a:t>Progress </a:t>
            </a:r>
            <a:r>
              <a:rPr lang="de-DE" altLang="de-DE" sz="1600" b="1" kern="0" dirty="0">
                <a:solidFill>
                  <a:prstClr val="black"/>
                </a:solidFill>
              </a:rPr>
              <a:t>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SA2#165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8 CRs and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2 </a:t>
            </a:r>
            <a:r>
              <a:rPr lang="en-US" altLang="zh-CN" sz="1200" kern="0" dirty="0">
                <a:solidFill>
                  <a:prstClr val="black"/>
                </a:solidFill>
              </a:rPr>
              <a:t>LS out are approved, 3 CRs are postpone</a:t>
            </a:r>
            <a:endParaRPr lang="en-US" altLang="de-DE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KI#1 </a:t>
            </a:r>
            <a:r>
              <a:rPr lang="en-US" altLang="de-DE" sz="1200" kern="0" dirty="0">
                <a:solidFill>
                  <a:prstClr val="black"/>
                </a:solidFill>
              </a:rPr>
              <a:t>(Regenerative-based satellite access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):  1 CR on support of regenerative based satellite access in 5GS is agreed, 1 CR for EPS </a:t>
            </a:r>
            <a:r>
              <a:rPr lang="en-US" altLang="de-DE" sz="1200" kern="0" dirty="0">
                <a:solidFill>
                  <a:prstClr val="black"/>
                </a:solidFill>
              </a:rPr>
              <a:t>is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postponed. 1 LS Out is approved to reply LS In from RAN.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KI#2 (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S&amp;F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): 3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CRs are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agreed to support both split MME option and whole EPC onboard option, 2 CRs for common functional </a:t>
            </a:r>
            <a:r>
              <a:rPr lang="en-US" altLang="de-DE" sz="1200" kern="0" dirty="0">
                <a:solidFill>
                  <a:prstClr val="black"/>
                </a:solidFill>
              </a:rPr>
              <a:t>and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procedure description are postponed. 1 LS Out is approved to reply LS In from SA3.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KI#3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(UE-satellite-UE): 4 CRs are agreed to support UE-satellite-UE communication activation with IMS-AGW onboard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satellite.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Yes, KI#1 depends on RAN3 conclusion, and KI#2 has RAN impact (on SIB information)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Contentious </a:t>
            </a:r>
            <a:r>
              <a:rPr lang="de-DE" altLang="zh-CN" sz="1600" b="1" kern="0" dirty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zh-CN" sz="1200" kern="0" dirty="0" smtClean="0">
                <a:solidFill>
                  <a:prstClr val="black"/>
                </a:solidFill>
              </a:rPr>
              <a:t>KI#2: how to support </a:t>
            </a:r>
            <a:r>
              <a:rPr lang="en-GB" altLang="zh-CN" sz="1200" dirty="0" smtClean="0">
                <a:solidFill>
                  <a:prstClr val="black"/>
                </a:solidFill>
              </a:rPr>
              <a:t>S&amp;F </a:t>
            </a:r>
            <a:r>
              <a:rPr lang="en-GB" altLang="zh-CN" sz="1200" dirty="0">
                <a:solidFill>
                  <a:prstClr val="black"/>
                </a:solidFill>
              </a:rPr>
              <a:t>Monitoring </a:t>
            </a:r>
            <a:r>
              <a:rPr lang="en-GB" altLang="zh-CN" sz="1200" dirty="0" smtClean="0">
                <a:solidFill>
                  <a:prstClr val="black"/>
                </a:solidFill>
              </a:rPr>
              <a:t>List.</a:t>
            </a:r>
            <a:endParaRPr lang="de-DE" altLang="zh-CN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zh-CN" sz="1200" kern="0" dirty="0" smtClean="0">
                <a:solidFill>
                  <a:prstClr val="black"/>
                </a:solidFill>
              </a:rPr>
              <a:t>KI#3</a:t>
            </a:r>
            <a:r>
              <a:rPr lang="de-DE" altLang="zh-CN" sz="1200" kern="0" dirty="0">
                <a:solidFill>
                  <a:prstClr val="black"/>
                </a:solidFill>
              </a:rPr>
              <a:t>: </a:t>
            </a:r>
            <a:r>
              <a:rPr lang="en-US" altLang="zh-CN" sz="1200" kern="0" dirty="0">
                <a:solidFill>
                  <a:prstClr val="black"/>
                </a:solidFill>
              </a:rPr>
              <a:t>how to support procedures for change of the on-board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IMS-AGW.</a:t>
            </a:r>
            <a:endParaRPr lang="de-DE" altLang="zh-CN" sz="1200" kern="0" dirty="0">
              <a:solidFill>
                <a:prstClr val="black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altLang="de-DE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 smtClean="0">
              <a:solidFill>
                <a:prstClr val="black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SA2#165</a:t>
            </a:r>
            <a:endParaRPr lang="en-US" kern="0" dirty="0"/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xmlns="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560749"/>
              </p:ext>
            </p:extLst>
          </p:nvPr>
        </p:nvGraphicFramePr>
        <p:xfrm>
          <a:off x="271883" y="1485315"/>
          <a:ext cx="8635897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328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262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46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dirty="0" smtClean="0"/>
                        <a:t>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45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/>
                        <a:t>Study on 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FS_5GSAT_Ph3_ARCH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21/06/2024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100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336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258784"/>
            <a:ext cx="8554481" cy="336071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 smtClean="0"/>
              <a:t>Next </a:t>
            </a:r>
            <a:r>
              <a:rPr lang="de-DE" sz="1600" b="1" kern="0" dirty="0"/>
              <a:t>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kern="0" dirty="0" smtClean="0"/>
              <a:t>KI#1: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200" kern="0" dirty="0" smtClean="0"/>
              <a:t>Alignment to RAN conclusion on support of regenerative-based satellite access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KI#2: 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200" kern="0" dirty="0" smtClean="0"/>
              <a:t>Common functional description </a:t>
            </a:r>
            <a:r>
              <a:rPr lang="en-US" altLang="zh-CN" sz="1200" kern="0" dirty="0"/>
              <a:t>for </a:t>
            </a:r>
            <a:r>
              <a:rPr lang="en-US" altLang="zh-CN" sz="1200" kern="0" dirty="0" smtClean="0"/>
              <a:t>support of store </a:t>
            </a:r>
            <a:r>
              <a:rPr lang="en-US" altLang="zh-CN" sz="1200" kern="0" dirty="0"/>
              <a:t>and forward</a:t>
            </a:r>
            <a:endParaRPr lang="en-US" sz="1200" kern="0" dirty="0" smtClean="0"/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200" kern="0" dirty="0" smtClean="0"/>
              <a:t>Procedures </a:t>
            </a:r>
            <a:r>
              <a:rPr lang="en-US" sz="1200" kern="0" dirty="0"/>
              <a:t>to support store and forward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kern="0" dirty="0" smtClean="0"/>
              <a:t>KI#3:</a:t>
            </a:r>
            <a:endParaRPr lang="en-US" sz="1200" kern="0" dirty="0"/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200" kern="0" dirty="0" smtClean="0"/>
              <a:t>Support of UE-satellite-UE </a:t>
            </a:r>
            <a:r>
              <a:rPr lang="en-US" altLang="zh-CN" sz="1200" kern="0" dirty="0"/>
              <a:t>communication with </a:t>
            </a:r>
            <a:r>
              <a:rPr lang="en-US" altLang="zh-CN" sz="1200" kern="0" dirty="0" smtClean="0"/>
              <a:t>IMS-AGW </a:t>
            </a:r>
            <a:r>
              <a:rPr lang="en-US" altLang="zh-CN" sz="1200" kern="0" dirty="0"/>
              <a:t>onboard </a:t>
            </a:r>
            <a:r>
              <a:rPr lang="en-US" altLang="zh-CN" sz="1200" kern="0" dirty="0" smtClean="0"/>
              <a:t>satellite:</a:t>
            </a:r>
          </a:p>
          <a:p>
            <a:pPr lvl="3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 smtClean="0"/>
              <a:t>Functional description to support </a:t>
            </a:r>
            <a:r>
              <a:rPr lang="en-US" altLang="zh-CN" sz="1200" kern="0" dirty="0"/>
              <a:t>satellite change </a:t>
            </a:r>
            <a:r>
              <a:rPr lang="en-US" altLang="zh-CN" sz="1200" kern="0" dirty="0" smtClean="0"/>
              <a:t>(in both </a:t>
            </a:r>
            <a:r>
              <a:rPr lang="en-US" altLang="zh-CN" sz="1200" kern="0" dirty="0"/>
              <a:t>IMS </a:t>
            </a:r>
            <a:r>
              <a:rPr lang="en-US" altLang="zh-CN" sz="1200" kern="0" dirty="0" smtClean="0"/>
              <a:t>and 5GS)</a:t>
            </a:r>
          </a:p>
          <a:p>
            <a:pPr lvl="3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 smtClean="0"/>
              <a:t>Procedure to support satellite change in IMS</a:t>
            </a:r>
          </a:p>
          <a:p>
            <a:pPr lvl="3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 smtClean="0"/>
              <a:t>Procedure to support UE-sat-UE communication in 5GS 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200" kern="0" dirty="0"/>
              <a:t>Support of </a:t>
            </a:r>
            <a:r>
              <a:rPr lang="en-US" altLang="zh-CN" sz="1200" kern="0" dirty="0" smtClean="0"/>
              <a:t>UE-satellite-UE communication with UPF only </a:t>
            </a:r>
            <a:r>
              <a:rPr lang="en-US" altLang="zh-CN" sz="1200" kern="0" dirty="0"/>
              <a:t>onboard </a:t>
            </a:r>
            <a:r>
              <a:rPr lang="en-US" altLang="zh-CN" sz="1200" kern="0" dirty="0" smtClean="0"/>
              <a:t>satellite</a:t>
            </a:r>
            <a:r>
              <a:rPr lang="en-US" altLang="zh-CN" sz="1200" kern="0" dirty="0"/>
              <a:t> </a:t>
            </a:r>
            <a:r>
              <a:rPr lang="en-US" altLang="zh-CN" sz="1200" kern="0" dirty="0" smtClean="0"/>
              <a:t>(depending on SA3-LI feedback which should be available after Nov. 1</a:t>
            </a:r>
            <a:r>
              <a:rPr lang="en-US" altLang="zh-CN" sz="1200" kern="0" baseline="30000" dirty="0" smtClean="0"/>
              <a:t>st</a:t>
            </a:r>
            <a:r>
              <a:rPr lang="en-US" altLang="zh-CN" sz="1200" kern="0" dirty="0" smtClean="0"/>
              <a:t>)</a:t>
            </a:r>
            <a:endParaRPr lang="en-US" altLang="zh-CN" sz="16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SA2#165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14030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067390"/>
            <a:ext cx="8554481" cy="336071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 smtClean="0"/>
              <a:t>Work plan</a:t>
            </a:r>
            <a:endParaRPr lang="de-DE" sz="1600" b="1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SA2#165</a:t>
            </a:r>
            <a:endParaRPr lang="en-US" kern="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007539"/>
              </p:ext>
            </p:extLst>
          </p:nvPr>
        </p:nvGraphicFramePr>
        <p:xfrm>
          <a:off x="305396" y="1482050"/>
          <a:ext cx="8671443" cy="4567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8000"/>
                <a:gridCol w="1030094"/>
                <a:gridCol w="1161580"/>
                <a:gridCol w="1275907"/>
                <a:gridCol w="4085862"/>
              </a:tblGrid>
              <a:tr h="2490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Meeting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Date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Planned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Actual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Action plan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371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SA2#159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Qct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. 2023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TR skeleton,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scope, definition, assumption, scenario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904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SA2#160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Nov. 2023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Key issue, assumptions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1507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SA2#160E-AH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Jan.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Last meeting for key issues update (no new KI), start solution discussions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371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Feb. 2024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Provide/update solutions, start solutions evaluation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1507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Apr. 2024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Last meeting to update solutions, continue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solutions evaluation and start conclusion.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904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May. 2024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Complete evaluation and conclusions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904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Aug. 2024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Functional descriptions for KI#2 and KI#3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811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Qct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2024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Functional and procedure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descriptions for KI#2 and KI#3 (only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UE-sat-UE communication activation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), functional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description for 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KI#1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(only 5GS)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034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SA2#166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Nov.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2024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Alignment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to RAN conclusion for KI#1, c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ommon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functional description and procedure for KI#2, mobility support for KI#3, and support of UPF only onboard for KI#3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9046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Total TU’s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+ 5.5 = 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+ 5.5 = 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12.5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9046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Used TU’s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 + 3.5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= 10.5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81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14452" y="2821695"/>
            <a:ext cx="35507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FF0000"/>
                </a:solidFill>
              </a:rPr>
              <a:t>Backup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35213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589519" y="2787954"/>
            <a:ext cx="8554481" cy="218409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prstClr val="black"/>
                </a:solidFill>
                <a:ea typeface="SimSun" panose="02010600030101010101" pitchFamily="2" charset="-122"/>
              </a:rPr>
              <a:t>Total </a:t>
            </a:r>
            <a:r>
              <a:rPr lang="en-US" sz="1200" dirty="0">
                <a:solidFill>
                  <a:prstClr val="black"/>
                </a:solidFill>
                <a:ea typeface="SimSun" panose="02010600030101010101" pitchFamily="2" charset="-122"/>
              </a:rPr>
              <a:t>TU estimates for the normative phase:    5.5</a:t>
            </a:r>
            <a:endParaRPr lang="en-GB" sz="1200" dirty="0">
              <a:solidFill>
                <a:prstClr val="black"/>
              </a:solidFill>
              <a:ea typeface="SimSun" panose="02010600030101010101" pitchFamily="2" charset="-122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>
                <a:solidFill>
                  <a:prstClr val="black"/>
                </a:solidFill>
              </a:rPr>
              <a:t>1.5 TU has been used in 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>
                <a:solidFill>
                  <a:prstClr val="black"/>
                </a:solidFill>
              </a:rPr>
              <a:t>The rapporteurs for normative phase are to be updated</a:t>
            </a:r>
            <a:endParaRPr lang="en-US" altLang="de-DE" sz="1200" dirty="0">
              <a:solidFill>
                <a:prstClr val="black"/>
              </a:solidFill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de-DE" altLang="de-DE" sz="1600" b="1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SA2#164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Total 4</a:t>
            </a:r>
            <a:r>
              <a:rPr lang="zh-CN" altLang="en-US" sz="1200" kern="0" dirty="0">
                <a:solidFill>
                  <a:prstClr val="black"/>
                </a:solidFill>
              </a:rPr>
              <a:t>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CRs were discussed,  and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2 CRs are endorsed for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implementing KI#2 (store and forward)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Total 4</a:t>
            </a:r>
            <a:r>
              <a:rPr lang="zh-CN" altLang="en-US" sz="1200" kern="0" dirty="0">
                <a:solidFill>
                  <a:prstClr val="black"/>
                </a:solidFill>
              </a:rPr>
              <a:t> </a:t>
            </a:r>
            <a:r>
              <a:rPr lang="en-US" altLang="zh-CN" sz="1200" kern="0" dirty="0">
                <a:solidFill>
                  <a:prstClr val="black"/>
                </a:solidFill>
              </a:rPr>
              <a:t>CRs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were discussed,  and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2 CRs </a:t>
            </a:r>
            <a:r>
              <a:rPr lang="en-US" altLang="de-DE" sz="1200" kern="0" dirty="0">
                <a:solidFill>
                  <a:prstClr val="black"/>
                </a:solidFill>
              </a:rPr>
              <a:t>are endorsed for </a:t>
            </a:r>
            <a:r>
              <a:rPr lang="en-US" altLang="zh-CN" sz="1200" kern="0" dirty="0">
                <a:solidFill>
                  <a:prstClr val="black"/>
                </a:solidFill>
              </a:rPr>
              <a:t>implementing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KI#3 (UE-satellite-UE communication)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1 LS </a:t>
            </a:r>
            <a:r>
              <a:rPr lang="en-US" altLang="de-DE" sz="1200" kern="0" dirty="0">
                <a:solidFill>
                  <a:prstClr val="black"/>
                </a:solidFill>
              </a:rPr>
              <a:t>reply is to be sent to SA3LI asking them to support IMS-AGW relocation, and to check the feasibility of UPF only on-board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solution</a:t>
            </a:r>
            <a:endParaRPr lang="en-US" altLang="de-DE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 smtClean="0">
              <a:solidFill>
                <a:prstClr val="black"/>
              </a:solidFill>
            </a:endParaRP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3856154"/>
              </p:ext>
            </p:extLst>
          </p:nvPr>
        </p:nvGraphicFramePr>
        <p:xfrm>
          <a:off x="166966" y="1312782"/>
          <a:ext cx="8810067" cy="142701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70838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39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9746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686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5GSAT_Ph3_ARCH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Integration 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of satellite components in the 5G architecture Phase 3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0 -&gt; 15%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2024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u="sng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  <a:endParaRPr lang="en-US" sz="1200" b="0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686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FS_5GSAT_Ph3_ARCH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Study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on </a:t>
                      </a: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Integration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of satellite components in the 5G architecture Phase 3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  <a:endParaRPr lang="en-US" sz="1200" b="0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47777564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=""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SA2#164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6507909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dcc30912-d230-4cc2-b11f-bb5ca2a6b6f5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09cef1fd-e61b-4dbf-b745-21988b13f978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597</TotalTime>
  <Words>1451</Words>
  <Application>Microsoft Office PowerPoint</Application>
  <PresentationFormat>全屏显示(4:3)</PresentationFormat>
  <Paragraphs>299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Theme</vt:lpstr>
      <vt:lpstr>1_Office Theme</vt:lpstr>
      <vt:lpstr>5GSAT_Ph3_ARCH &amp; FS_5GSAT_Ph3_ARCH Status Report  Integration of satellite components in the 5G architecture Phase 3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CATT-r1</cp:lastModifiedBy>
  <cp:revision>2004</cp:revision>
  <dcterms:created xsi:type="dcterms:W3CDTF">2008-08-30T09:32:10Z</dcterms:created>
  <dcterms:modified xsi:type="dcterms:W3CDTF">2024-10-25T01:16:49Z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