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92" r:id="rId5"/>
    <p:sldId id="382" r:id="rId6"/>
    <p:sldId id="398" r:id="rId7"/>
    <p:sldId id="407" r:id="rId8"/>
    <p:sldId id="401" r:id="rId9"/>
    <p:sldId id="402" r:id="rId10"/>
    <p:sldId id="403" r:id="rId11"/>
    <p:sldId id="405" r:id="rId12"/>
    <p:sldId id="406" r:id="rId13"/>
    <p:sldId id="393"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7" autoAdjust="0"/>
    <p:restoredTop sz="96678" autoAdjust="0"/>
  </p:normalViewPr>
  <p:slideViewPr>
    <p:cSldViewPr snapToGrid="0">
      <p:cViewPr varScale="1">
        <p:scale>
          <a:sx n="87" d="100"/>
          <a:sy n="87" d="100"/>
        </p:scale>
        <p:origin x="309" y="6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1397000"/>
            <a:ext cx="12251266" cy="1711960"/>
          </a:xfrm>
        </p:spPr>
        <p:txBody>
          <a:bodyPr/>
          <a:lstStyle/>
          <a:p>
            <a:pPr algn="ctr" eaLnBrk="1" hangingPunct="1">
              <a:lnSpc>
                <a:spcPct val="100000"/>
              </a:lnSpc>
            </a:pPr>
            <a:r>
              <a:rPr lang="en-GB" altLang="zh-CN" sz="4800" dirty="0"/>
              <a:t>Options for NWDAF Assistance to PCF </a:t>
            </a:r>
            <a:br>
              <a:rPr lang="en-GB" altLang="zh-CN" sz="4800" dirty="0"/>
            </a:br>
            <a:r>
              <a:rPr lang="en-GB" altLang="zh-CN" sz="4800" dirty="0"/>
              <a:t>for QoS Profile Determination </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695993" y="4816488"/>
            <a:ext cx="8992845" cy="103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NTT DOCOMO</a:t>
            </a:r>
          </a:p>
        </p:txBody>
      </p:sp>
      <p:sp>
        <p:nvSpPr>
          <p:cNvPr id="2" name="TextBox 1">
            <a:extLst>
              <a:ext uri="{FF2B5EF4-FFF2-40B4-BE49-F238E27FC236}">
                <a16:creationId xmlns:a16="http://schemas.microsoft.com/office/drawing/2014/main" id="{BABB6EC6-2CDB-8F19-570F-AC341B9CE353}"/>
              </a:ext>
            </a:extLst>
          </p:cNvPr>
          <p:cNvSpPr txBox="1"/>
          <p:nvPr/>
        </p:nvSpPr>
        <p:spPr>
          <a:xfrm>
            <a:off x="583324" y="299545"/>
            <a:ext cx="1962807" cy="369332"/>
          </a:xfrm>
          <a:prstGeom prst="rect">
            <a:avLst/>
          </a:prstGeom>
          <a:noFill/>
        </p:spPr>
        <p:txBody>
          <a:bodyPr wrap="square" rtlCol="0">
            <a:spAutoFit/>
          </a:bodyPr>
          <a:lstStyle/>
          <a:p>
            <a:r>
              <a:rPr lang="en-GB" b="1" i="0" dirty="0">
                <a:effectLst/>
                <a:latin typeface="Arial" panose="020B0604020202020204" pitchFamily="34" charset="0"/>
              </a:rPr>
              <a:t>S2-2409969</a:t>
            </a:r>
            <a:endParaRPr lang="en-DE"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sz="4800" dirty="0"/>
              <a:t>Thank you. </a:t>
            </a:r>
          </a:p>
        </p:txBody>
      </p:sp>
    </p:spTree>
    <p:extLst>
      <p:ext uri="{BB962C8B-B14F-4D97-AF65-F5344CB8AC3E}">
        <p14:creationId xmlns:p14="http://schemas.microsoft.com/office/powerpoint/2010/main" val="270867869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Recap: Concluded Principles in the TR </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5181632"/>
          </a:xfrm>
        </p:spPr>
        <p:txBody>
          <a:bodyPr/>
          <a:lstStyle/>
          <a:p>
            <a:pPr>
              <a:lnSpc>
                <a:spcPct val="100000"/>
              </a:lnSpc>
              <a:spcBef>
                <a:spcPts val="600"/>
              </a:spcBef>
              <a:spcAft>
                <a:spcPts val="1200"/>
              </a:spcAft>
            </a:pPr>
            <a:r>
              <a:rPr lang="en-GB" altLang="zh-CN" sz="2200" dirty="0">
                <a:latin typeface="Times New Roman" panose="02020603050405020304" pitchFamily="18" charset="0"/>
                <a:cs typeface="Times New Roman" panose="02020603050405020304" pitchFamily="18" charset="0"/>
              </a:rPr>
              <a:t>The PCF may send a analytics request or subscription to NWDAF for QoS and policy assistance information analytics. The PCF may include an analytics ID, Filter Information, </a:t>
            </a:r>
            <a:r>
              <a:rPr lang="en-GB" altLang="zh-CN" sz="2200" i="1" dirty="0">
                <a:solidFill>
                  <a:srgbClr val="C00000"/>
                </a:solidFill>
                <a:latin typeface="Times New Roman" panose="02020603050405020304" pitchFamily="18" charset="0"/>
                <a:cs typeface="Times New Roman" panose="02020603050405020304" pitchFamily="18" charset="0"/>
              </a:rPr>
              <a:t>one or multiple sets of QoS parameters</a:t>
            </a:r>
            <a:r>
              <a:rPr lang="en-GB" altLang="zh-CN" sz="2200" dirty="0">
                <a:latin typeface="Times New Roman" panose="02020603050405020304" pitchFamily="18" charset="0"/>
                <a:cs typeface="Times New Roman" panose="02020603050405020304" pitchFamily="18" charset="0"/>
              </a:rPr>
              <a:t>, the </a:t>
            </a:r>
            <a:r>
              <a:rPr lang="en-GB" altLang="zh-CN" sz="2200" i="1" dirty="0">
                <a:solidFill>
                  <a:srgbClr val="C00000"/>
                </a:solidFill>
                <a:latin typeface="Times New Roman" panose="02020603050405020304" pitchFamily="18" charset="0"/>
                <a:cs typeface="Times New Roman" panose="02020603050405020304" pitchFamily="18" charset="0"/>
              </a:rPr>
              <a:t>candidate value list(s) for each QoS parameter</a:t>
            </a:r>
            <a:r>
              <a:rPr lang="en-GB" altLang="zh-CN" sz="2200" dirty="0">
                <a:latin typeface="Times New Roman" panose="02020603050405020304" pitchFamily="18" charset="0"/>
                <a:cs typeface="Times New Roman" panose="02020603050405020304" pitchFamily="18" charset="0"/>
              </a:rPr>
              <a:t>, </a:t>
            </a:r>
            <a:r>
              <a:rPr lang="en-GB" altLang="zh-CN" sz="2200" i="1" dirty="0">
                <a:solidFill>
                  <a:srgbClr val="C00000"/>
                </a:solidFill>
                <a:latin typeface="Times New Roman" panose="02020603050405020304" pitchFamily="18" charset="0"/>
                <a:cs typeface="Times New Roman" panose="02020603050405020304" pitchFamily="18" charset="0"/>
              </a:rPr>
              <a:t>requesting expected service experience </a:t>
            </a:r>
            <a:r>
              <a:rPr lang="en-GB" altLang="zh-CN" sz="2200" dirty="0">
                <a:latin typeface="Times New Roman" panose="02020603050405020304" pitchFamily="18" charset="0"/>
                <a:cs typeface="Times New Roman" panose="02020603050405020304" pitchFamily="18" charset="0"/>
              </a:rPr>
              <a:t>(e.g. QoE), etc.</a:t>
            </a:r>
          </a:p>
          <a:p>
            <a:pPr>
              <a:lnSpc>
                <a:spcPct val="100000"/>
              </a:lnSpc>
              <a:spcBef>
                <a:spcPts val="600"/>
              </a:spcBef>
              <a:spcAft>
                <a:spcPts val="1200"/>
              </a:spcAft>
            </a:pPr>
            <a:r>
              <a:rPr lang="en-GB" altLang="zh-CN" sz="2200" dirty="0">
                <a:latin typeface="Times New Roman" panose="02020603050405020304" pitchFamily="18" charset="0"/>
                <a:cs typeface="Times New Roman" panose="02020603050405020304" pitchFamily="18" charset="0"/>
              </a:rPr>
              <a:t>Based on the PCF request, the QoS and policy </a:t>
            </a:r>
            <a:r>
              <a:rPr lang="en-GB" altLang="zh-CN" sz="2200" i="1" dirty="0">
                <a:solidFill>
                  <a:srgbClr val="C00000"/>
                </a:solidFill>
                <a:latin typeface="Times New Roman" panose="02020603050405020304" pitchFamily="18" charset="0"/>
                <a:cs typeface="Times New Roman" panose="02020603050405020304" pitchFamily="18" charset="0"/>
              </a:rPr>
              <a:t>assistance information </a:t>
            </a:r>
            <a:r>
              <a:rPr lang="en-GB" altLang="zh-CN" sz="2200" dirty="0">
                <a:latin typeface="Times New Roman" panose="02020603050405020304" pitchFamily="18" charset="0"/>
                <a:cs typeface="Times New Roman" panose="02020603050405020304" pitchFamily="18" charset="0"/>
              </a:rPr>
              <a:t>analytics provided by NWDAF </a:t>
            </a:r>
            <a:r>
              <a:rPr lang="en-GB" altLang="zh-CN" sz="2200" i="1" dirty="0">
                <a:solidFill>
                  <a:srgbClr val="C00000"/>
                </a:solidFill>
                <a:latin typeface="Times New Roman" panose="02020603050405020304" pitchFamily="18" charset="0"/>
                <a:cs typeface="Times New Roman" panose="02020603050405020304" pitchFamily="18" charset="0"/>
              </a:rPr>
              <a:t>may include: expected QoE can be achieved by the candidate QoS parameters</a:t>
            </a:r>
            <a:r>
              <a:rPr lang="en-GB" altLang="zh-CN" sz="2200" dirty="0">
                <a:solidFill>
                  <a:srgbClr val="C00000"/>
                </a:solidFill>
                <a:latin typeface="Times New Roman" panose="02020603050405020304" pitchFamily="18" charset="0"/>
                <a:cs typeface="Times New Roman" panose="02020603050405020304" pitchFamily="18" charset="0"/>
              </a:rPr>
              <a:t> </a:t>
            </a:r>
            <a:r>
              <a:rPr lang="en-GB" altLang="zh-CN" sz="2200" dirty="0">
                <a:latin typeface="Times New Roman" panose="02020603050405020304" pitchFamily="18" charset="0"/>
                <a:cs typeface="Times New Roman" panose="02020603050405020304" pitchFamily="18" charset="0"/>
              </a:rPr>
              <a:t>(the values of the QoS parameters are within </a:t>
            </a:r>
            <a:r>
              <a:rPr lang="en-GB" altLang="zh-CN" sz="2200" i="1" dirty="0">
                <a:solidFill>
                  <a:srgbClr val="C00000"/>
                </a:solidFill>
                <a:latin typeface="Times New Roman" panose="02020603050405020304" pitchFamily="18" charset="0"/>
                <a:cs typeface="Times New Roman" panose="02020603050405020304" pitchFamily="18" charset="0"/>
              </a:rPr>
              <a:t>the candidate value list provided by the PCF</a:t>
            </a:r>
            <a:r>
              <a:rPr lang="en-GB" altLang="zh-CN" sz="2200" dirty="0">
                <a:latin typeface="Times New Roman" panose="02020603050405020304" pitchFamily="18" charset="0"/>
                <a:cs typeface="Times New Roman" panose="02020603050405020304" pitchFamily="18" charset="0"/>
              </a:rPr>
              <a:t>).</a:t>
            </a:r>
          </a:p>
          <a:p>
            <a:pPr>
              <a:lnSpc>
                <a:spcPct val="100000"/>
              </a:lnSpc>
              <a:spcBef>
                <a:spcPts val="600"/>
              </a:spcBef>
              <a:spcAft>
                <a:spcPts val="1200"/>
              </a:spcAft>
            </a:pPr>
            <a:r>
              <a:rPr lang="en-GB" altLang="zh-CN" sz="2200" dirty="0">
                <a:latin typeface="Times New Roman" panose="02020603050405020304" pitchFamily="18" charset="0"/>
                <a:cs typeface="Times New Roman" panose="02020603050405020304" pitchFamily="18" charset="0"/>
              </a:rPr>
              <a:t>The PCF may </a:t>
            </a:r>
            <a:r>
              <a:rPr lang="en-GB" altLang="zh-CN" sz="2200" i="1" dirty="0">
                <a:solidFill>
                  <a:srgbClr val="C00000"/>
                </a:solidFill>
                <a:latin typeface="Times New Roman" panose="02020603050405020304" pitchFamily="18" charset="0"/>
                <a:cs typeface="Times New Roman" panose="02020603050405020304" pitchFamily="18" charset="0"/>
              </a:rPr>
              <a:t>request one or more analytics </a:t>
            </a:r>
            <a:r>
              <a:rPr lang="en-GB" altLang="zh-CN" sz="2200" dirty="0">
                <a:latin typeface="Times New Roman" panose="02020603050405020304" pitchFamily="18" charset="0"/>
                <a:cs typeface="Times New Roman" panose="02020603050405020304" pitchFamily="18" charset="0"/>
              </a:rPr>
              <a:t>from the NWDAF that are used within </a:t>
            </a:r>
            <a:r>
              <a:rPr lang="en-GB" altLang="zh-CN" sz="2200" i="1" dirty="0">
                <a:solidFill>
                  <a:srgbClr val="C00000"/>
                </a:solidFill>
                <a:latin typeface="Times New Roman" panose="02020603050405020304" pitchFamily="18" charset="0"/>
                <a:cs typeface="Times New Roman" panose="02020603050405020304" pitchFamily="18" charset="0"/>
              </a:rPr>
              <a:t>the same analytics target period</a:t>
            </a:r>
            <a:r>
              <a:rPr lang="en-GB" altLang="zh-CN" sz="2200" dirty="0">
                <a:latin typeface="Times New Roman" panose="02020603050405020304" pitchFamily="18" charset="0"/>
                <a:cs typeface="Times New Roman" panose="02020603050405020304" pitchFamily="18" charset="0"/>
              </a:rPr>
              <a:t>, i.e. Observed service experience, QoS sustainability, Network Performance analytics, </a:t>
            </a:r>
            <a:r>
              <a:rPr lang="en-GB" altLang="zh-CN" sz="2200" i="1" dirty="0">
                <a:solidFill>
                  <a:srgbClr val="C00000"/>
                </a:solidFill>
                <a:latin typeface="Times New Roman" panose="02020603050405020304" pitchFamily="18" charset="0"/>
                <a:cs typeface="Times New Roman" panose="02020603050405020304" pitchFamily="18" charset="0"/>
              </a:rPr>
              <a:t>analytics of the duration and usage of the established QoS Flows</a:t>
            </a:r>
            <a:r>
              <a:rPr lang="en-GB" altLang="zh-CN" sz="2200" dirty="0">
                <a:latin typeface="Times New Roman" panose="02020603050405020304" pitchFamily="18" charset="0"/>
                <a:cs typeface="Times New Roman" panose="02020603050405020304" pitchFamily="18" charset="0"/>
              </a:rPr>
              <a:t>.</a:t>
            </a:r>
          </a:p>
          <a:p>
            <a:pPr>
              <a:lnSpc>
                <a:spcPct val="100000"/>
              </a:lnSpc>
              <a:spcBef>
                <a:spcPts val="600"/>
              </a:spcBef>
              <a:spcAft>
                <a:spcPts val="1200"/>
              </a:spcAft>
            </a:pPr>
            <a:r>
              <a:rPr lang="en-GB" sz="2200" dirty="0">
                <a:latin typeface="Times New Roman" panose="02020603050405020304" pitchFamily="18" charset="0"/>
                <a:cs typeface="Times New Roman" panose="02020603050405020304" pitchFamily="18" charset="0"/>
              </a:rPr>
              <a:t>NOTE 7: To provide the assistance for policy control and QoS, NWDAF shall not be aware of </a:t>
            </a:r>
            <a:r>
              <a:rPr lang="en-GB" sz="2200" i="1" dirty="0">
                <a:solidFill>
                  <a:srgbClr val="C00000"/>
                </a:solidFill>
                <a:latin typeface="Times New Roman" panose="02020603050405020304" pitchFamily="18" charset="0"/>
                <a:cs typeface="Times New Roman" panose="02020603050405020304" pitchFamily="18" charset="0"/>
              </a:rPr>
              <a:t>PCF internal logic.</a:t>
            </a:r>
            <a:endParaRPr lang="en-US" altLang="zh-CN" sz="2200"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351803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Current Situation</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5181632"/>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rPr>
              <a:t>Different views/interpretations of concluded principles </a:t>
            </a:r>
            <a:r>
              <a:rPr lang="en-GB" altLang="zh-CN" sz="2400" dirty="0">
                <a:latin typeface="Calibri" panose="020F0502020204030204" pitchFamily="34" charset="0"/>
                <a:cs typeface="Calibri" panose="020F0502020204030204" pitchFamily="34" charset="0"/>
                <a:sym typeface="Wingdings" panose="05000000000000000000" pitchFamily="2" charset="2"/>
              </a:rPr>
              <a:t> No CR was agreed for KI#3 </a:t>
            </a:r>
          </a:p>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The purpose of this DP is seeking a possible way forward via classifying the proposals/views</a:t>
            </a:r>
          </a:p>
        </p:txBody>
      </p:sp>
    </p:spTree>
    <p:extLst>
      <p:ext uri="{BB962C8B-B14F-4D97-AF65-F5344CB8AC3E}">
        <p14:creationId xmlns:p14="http://schemas.microsoft.com/office/powerpoint/2010/main" val="41703609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Current Situation</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5181632"/>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rPr>
              <a:t>Different views/interpretations of concluded principles </a:t>
            </a:r>
            <a:r>
              <a:rPr lang="en-GB" altLang="zh-CN" sz="2400" dirty="0">
                <a:latin typeface="Calibri" panose="020F0502020204030204" pitchFamily="34" charset="0"/>
                <a:cs typeface="Calibri" panose="020F0502020204030204" pitchFamily="34" charset="0"/>
                <a:sym typeface="Wingdings" panose="05000000000000000000" pitchFamily="2" charset="2"/>
              </a:rPr>
              <a:t> No CR was agreed for KI#3 </a:t>
            </a:r>
          </a:p>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The purpose of this DP is seeking a possible way forward via classifying the proposals/views</a:t>
            </a:r>
          </a:p>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Capabilities of PCF could be a criterion for solutions classification since the basic assumption of KI#3 is the </a:t>
            </a:r>
            <a:r>
              <a:rPr lang="en-GB" altLang="zh-CN" sz="2400" dirty="0">
                <a:solidFill>
                  <a:srgbClr val="C00000"/>
                </a:solidFill>
                <a:latin typeface="Calibri" panose="020F0502020204030204" pitchFamily="34" charset="0"/>
                <a:cs typeface="Calibri" panose="020F0502020204030204" pitchFamily="34" charset="0"/>
                <a:sym typeface="Wingdings" panose="05000000000000000000" pitchFamily="2" charset="2"/>
              </a:rPr>
              <a:t>incapability</a:t>
            </a:r>
            <a:r>
              <a:rPr lang="en-GB" altLang="zh-CN" sz="2400" dirty="0">
                <a:latin typeface="Calibri" panose="020F0502020204030204" pitchFamily="34" charset="0"/>
                <a:cs typeface="Calibri" panose="020F0502020204030204" pitchFamily="34" charset="0"/>
                <a:sym typeface="Wingdings" panose="05000000000000000000" pitchFamily="2" charset="2"/>
              </a:rPr>
              <a:t> of PCF to learn from its past decisions </a:t>
            </a:r>
          </a:p>
          <a:p>
            <a:pPr lvl="1">
              <a:lnSpc>
                <a:spcPct val="100000"/>
              </a:lnSpc>
              <a:spcBef>
                <a:spcPts val="0"/>
              </a:spcBef>
              <a:spcAft>
                <a:spcPts val="600"/>
              </a:spcAft>
            </a:pPr>
            <a:r>
              <a:rPr lang="en-GB" altLang="zh-CN" sz="2000" dirty="0">
                <a:latin typeface="Calibri" panose="020F0502020204030204" pitchFamily="34" charset="0"/>
                <a:cs typeface="Calibri" panose="020F0502020204030204" pitchFamily="34" charset="0"/>
                <a:sym typeface="Wingdings" panose="05000000000000000000" pitchFamily="2" charset="2"/>
              </a:rPr>
              <a:t>If PCF is fully intelligent, i.e., it could learn from its own experiences (e.g., if PCF could train a ML model based on QoE and other observations such as QoS sustainability, etc. of the past QoS profiles) then no assistance from NWDAF would be needed</a:t>
            </a:r>
          </a:p>
          <a:p>
            <a:pPr lvl="1">
              <a:lnSpc>
                <a:spcPct val="100000"/>
              </a:lnSpc>
              <a:spcBef>
                <a:spcPts val="0"/>
              </a:spcBef>
              <a:spcAft>
                <a:spcPts val="600"/>
              </a:spcAft>
            </a:pPr>
            <a:r>
              <a:rPr lang="en-GB" altLang="zh-CN" sz="2000" dirty="0">
                <a:latin typeface="Calibri" panose="020F0502020204030204" pitchFamily="34" charset="0"/>
                <a:cs typeface="Calibri" panose="020F0502020204030204" pitchFamily="34" charset="0"/>
                <a:sym typeface="Wingdings" panose="05000000000000000000" pitchFamily="2" charset="2"/>
              </a:rPr>
              <a:t>However, since currently it is not the case, NWDAF may provide some assistance (derived by its learning capability, i.e., training ML models) which the objective of KI#3</a:t>
            </a:r>
            <a:endParaRPr lang="en-GB" altLang="zh-CN" sz="2000" dirty="0">
              <a:latin typeface="Calibri" panose="020F0502020204030204" pitchFamily="34" charset="0"/>
              <a:cs typeface="Calibri" panose="020F0502020204030204" pitchFamily="34" charset="0"/>
            </a:endParaRPr>
          </a:p>
          <a:p>
            <a:pPr>
              <a:lnSpc>
                <a:spcPct val="100000"/>
              </a:lnSpc>
              <a:spcBef>
                <a:spcPts val="600"/>
              </a:spcBef>
              <a:spcAft>
                <a:spcPts val="600"/>
              </a:spcAft>
            </a:pPr>
            <a:r>
              <a:rPr lang="en-GB" altLang="zh-CN" sz="2400" dirty="0">
                <a:latin typeface="Calibri" panose="020F0502020204030204" pitchFamily="34" charset="0"/>
                <a:cs typeface="Calibri" panose="020F0502020204030204" pitchFamily="34" charset="0"/>
              </a:rPr>
              <a:t>The question: </a:t>
            </a:r>
            <a:r>
              <a:rPr lang="en-GB" altLang="zh-CN" sz="2400" i="1" dirty="0">
                <a:solidFill>
                  <a:srgbClr val="C00000"/>
                </a:solidFill>
                <a:latin typeface="Calibri" panose="020F0502020204030204" pitchFamily="34" charset="0"/>
                <a:cs typeface="Calibri" panose="020F0502020204030204" pitchFamily="34" charset="0"/>
              </a:rPr>
              <a:t>How much (in)capability should be assumed for PCF?</a:t>
            </a:r>
          </a:p>
          <a:p>
            <a:pPr lvl="1">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The question is clarified in the following slides by investigating different options.</a:t>
            </a:r>
          </a:p>
          <a:p>
            <a:pPr lvl="1">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These are </a:t>
            </a:r>
            <a:r>
              <a:rPr lang="en-GB" altLang="zh-CN" sz="2000" b="1" dirty="0">
                <a:latin typeface="Calibri" panose="020F0502020204030204" pitchFamily="34" charset="0"/>
                <a:cs typeface="Calibri" panose="020F0502020204030204" pitchFamily="34" charset="0"/>
              </a:rPr>
              <a:t>NOT</a:t>
            </a:r>
            <a:r>
              <a:rPr lang="en-GB" altLang="zh-CN" sz="2000" dirty="0">
                <a:latin typeface="Calibri" panose="020F0502020204030204" pitchFamily="34" charset="0"/>
                <a:cs typeface="Calibri" panose="020F0502020204030204" pitchFamily="34" charset="0"/>
              </a:rPr>
              <a:t> the comprehensive list of options, </a:t>
            </a:r>
            <a:r>
              <a:rPr lang="en-GB" altLang="zh-CN" sz="2000" b="1" dirty="0">
                <a:latin typeface="Calibri" panose="020F0502020204030204" pitchFamily="34" charset="0"/>
                <a:cs typeface="Calibri" panose="020F0502020204030204" pitchFamily="34" charset="0"/>
              </a:rPr>
              <a:t>other suggestions are welcome</a:t>
            </a:r>
          </a:p>
        </p:txBody>
      </p:sp>
    </p:spTree>
    <p:extLst>
      <p:ext uri="{BB962C8B-B14F-4D97-AF65-F5344CB8AC3E}">
        <p14:creationId xmlns:p14="http://schemas.microsoft.com/office/powerpoint/2010/main" val="236501999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Option 1</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3697362"/>
            <a:ext cx="11906055" cy="2745771"/>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rPr>
              <a:t>PCF can/does </a:t>
            </a:r>
            <a:r>
              <a:rPr lang="en-GB" altLang="zh-CN" sz="2400" dirty="0">
                <a:solidFill>
                  <a:srgbClr val="C00000"/>
                </a:solidFill>
                <a:latin typeface="Calibri" panose="020F0502020204030204" pitchFamily="34" charset="0"/>
                <a:cs typeface="Calibri" panose="020F0502020204030204" pitchFamily="34" charset="0"/>
              </a:rPr>
              <a:t>not</a:t>
            </a:r>
            <a:r>
              <a:rPr lang="en-GB" altLang="zh-CN" sz="2400" dirty="0">
                <a:latin typeface="Calibri" panose="020F0502020204030204" pitchFamily="34" charset="0"/>
                <a:cs typeface="Calibri" panose="020F0502020204030204" pitchFamily="34" charset="0"/>
              </a:rPr>
              <a:t> know/determine the relation between the QoS profiles (determined by the PCF itself) and the real observations (e.g., the observed QoE, sustainability of QoS, …)</a:t>
            </a:r>
          </a:p>
          <a:p>
            <a:pPr>
              <a:lnSpc>
                <a:spcPct val="100000"/>
              </a:lnSpc>
              <a:spcBef>
                <a:spcPts val="600"/>
              </a:spcBef>
              <a:spcAft>
                <a:spcPts val="600"/>
              </a:spcAft>
            </a:pPr>
            <a:r>
              <a:rPr lang="en-GB" altLang="zh-CN" sz="2400" dirty="0">
                <a:latin typeface="Calibri" panose="020F0502020204030204" pitchFamily="34" charset="0"/>
                <a:cs typeface="Calibri" panose="020F0502020204030204" pitchFamily="34" charset="0"/>
              </a:rPr>
              <a:t>NWDAF is responsible to provide </a:t>
            </a:r>
            <a:r>
              <a:rPr lang="en-GB" altLang="zh-CN" sz="2400" dirty="0">
                <a:solidFill>
                  <a:srgbClr val="C00000"/>
                </a:solidFill>
                <a:latin typeface="Calibri" panose="020F0502020204030204" pitchFamily="34" charset="0"/>
                <a:cs typeface="Calibri" panose="020F0502020204030204" pitchFamily="34" charset="0"/>
              </a:rPr>
              <a:t>candidate QoS profiles</a:t>
            </a:r>
            <a:r>
              <a:rPr lang="en-GB" altLang="zh-CN" sz="2400" dirty="0">
                <a:latin typeface="Calibri" panose="020F0502020204030204" pitchFamily="34" charset="0"/>
                <a:cs typeface="Calibri" panose="020F0502020204030204" pitchFamily="34" charset="0"/>
              </a:rPr>
              <a:t> for the given UE in a specific time, location, etc. by ML models which are trained using the observation/monitoring of the impacts/consequences of the previous QoS profiles provided by the PCF</a:t>
            </a:r>
          </a:p>
          <a:p>
            <a:pPr lvl="1">
              <a:lnSpc>
                <a:spcPct val="100000"/>
              </a:lnSpc>
              <a:spcBef>
                <a:spcPts val="0"/>
              </a:spcBef>
              <a:spcAft>
                <a:spcPts val="1200"/>
              </a:spcAft>
            </a:pPr>
            <a:r>
              <a:rPr lang="en-GB" altLang="zh-CN" sz="2000" dirty="0">
                <a:latin typeface="Calibri" panose="020F0502020204030204" pitchFamily="34" charset="0"/>
                <a:cs typeface="Calibri" panose="020F0502020204030204" pitchFamily="34" charset="0"/>
              </a:rPr>
              <a:t>E.g., NWDAF attempts for determine QoS profiles that maximize the QoE</a:t>
            </a:r>
          </a:p>
        </p:txBody>
      </p:sp>
      <p:sp>
        <p:nvSpPr>
          <p:cNvPr id="9" name="Rectangle 8">
            <a:extLst>
              <a:ext uri="{FF2B5EF4-FFF2-40B4-BE49-F238E27FC236}">
                <a16:creationId xmlns:a16="http://schemas.microsoft.com/office/drawing/2014/main" id="{05AFB171-D089-7033-3DE3-539F29DE7912}"/>
              </a:ext>
            </a:extLst>
          </p:cNvPr>
          <p:cNvSpPr/>
          <p:nvPr/>
        </p:nvSpPr>
        <p:spPr>
          <a:xfrm>
            <a:off x="2002865"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NWDAF</a:t>
            </a:r>
            <a:endParaRPr lang="en-DE" dirty="0">
              <a:solidFill>
                <a:schemeClr val="tx1"/>
              </a:solidFill>
            </a:endParaRPr>
          </a:p>
        </p:txBody>
      </p:sp>
      <p:pic>
        <p:nvPicPr>
          <p:cNvPr id="11" name="Picture 10">
            <a:extLst>
              <a:ext uri="{FF2B5EF4-FFF2-40B4-BE49-F238E27FC236}">
                <a16:creationId xmlns:a16="http://schemas.microsoft.com/office/drawing/2014/main" id="{ED280BF0-1C17-3373-8C5A-13E4D0E98A8D}"/>
              </a:ext>
            </a:extLst>
          </p:cNvPr>
          <p:cNvPicPr>
            <a:picLocks noChangeAspect="1"/>
          </p:cNvPicPr>
          <p:nvPr/>
        </p:nvPicPr>
        <p:blipFill>
          <a:blip r:embed="rId2"/>
          <a:stretch>
            <a:fillRect/>
          </a:stretch>
        </p:blipFill>
        <p:spPr>
          <a:xfrm>
            <a:off x="2390914" y="1512564"/>
            <a:ext cx="1340567" cy="1257878"/>
          </a:xfrm>
          <a:prstGeom prst="rect">
            <a:avLst/>
          </a:prstGeom>
        </p:spPr>
      </p:pic>
      <p:sp>
        <p:nvSpPr>
          <p:cNvPr id="12" name="Rectangle 11">
            <a:extLst>
              <a:ext uri="{FF2B5EF4-FFF2-40B4-BE49-F238E27FC236}">
                <a16:creationId xmlns:a16="http://schemas.microsoft.com/office/drawing/2014/main" id="{B9973838-0B33-403D-2DF6-7AAA4E3376E2}"/>
              </a:ext>
            </a:extLst>
          </p:cNvPr>
          <p:cNvSpPr/>
          <p:nvPr/>
        </p:nvSpPr>
        <p:spPr>
          <a:xfrm>
            <a:off x="7174526"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PCF</a:t>
            </a:r>
            <a:endParaRPr lang="en-DE" dirty="0">
              <a:solidFill>
                <a:schemeClr val="tx1"/>
              </a:solidFill>
            </a:endParaRPr>
          </a:p>
        </p:txBody>
      </p:sp>
      <p:cxnSp>
        <p:nvCxnSpPr>
          <p:cNvPr id="14" name="Straight Arrow Connector 13">
            <a:extLst>
              <a:ext uri="{FF2B5EF4-FFF2-40B4-BE49-F238E27FC236}">
                <a16:creationId xmlns:a16="http://schemas.microsoft.com/office/drawing/2014/main" id="{19E2291D-D59F-9A65-4DF0-178B1206CF23}"/>
              </a:ext>
            </a:extLst>
          </p:cNvPr>
          <p:cNvCxnSpPr/>
          <p:nvPr/>
        </p:nvCxnSpPr>
        <p:spPr>
          <a:xfrm>
            <a:off x="1260743" y="174928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6BAE1F1-B0D2-BA1D-682E-7EA5DEDD6049}"/>
              </a:ext>
            </a:extLst>
          </p:cNvPr>
          <p:cNvCxnSpPr>
            <a:cxnSpLocks/>
          </p:cNvCxnSpPr>
          <p:nvPr/>
        </p:nvCxnSpPr>
        <p:spPr>
          <a:xfrm flipV="1">
            <a:off x="4130736" y="2849408"/>
            <a:ext cx="3054994" cy="13252"/>
          </a:xfrm>
          <a:prstGeom prst="straightConnector1">
            <a:avLst/>
          </a:prstGeom>
          <a:ln>
            <a:solidFill>
              <a:srgbClr val="C0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4DC0037C-245B-4198-EE4C-328D5BACD88C}"/>
              </a:ext>
            </a:extLst>
          </p:cNvPr>
          <p:cNvPicPr>
            <a:picLocks noChangeAspect="1"/>
          </p:cNvPicPr>
          <p:nvPr/>
        </p:nvPicPr>
        <p:blipFill>
          <a:blip r:embed="rId3"/>
          <a:stretch>
            <a:fillRect/>
          </a:stretch>
        </p:blipFill>
        <p:spPr>
          <a:xfrm>
            <a:off x="8003259" y="1560446"/>
            <a:ext cx="363963" cy="386415"/>
          </a:xfrm>
          <a:prstGeom prst="rect">
            <a:avLst/>
          </a:prstGeom>
        </p:spPr>
      </p:pic>
      <p:sp>
        <p:nvSpPr>
          <p:cNvPr id="19" name="TextBox 18">
            <a:extLst>
              <a:ext uri="{FF2B5EF4-FFF2-40B4-BE49-F238E27FC236}">
                <a16:creationId xmlns:a16="http://schemas.microsoft.com/office/drawing/2014/main" id="{BB644D16-FBE4-A812-8D75-717E7CB9F520}"/>
              </a:ext>
            </a:extLst>
          </p:cNvPr>
          <p:cNvSpPr txBox="1"/>
          <p:nvPr/>
        </p:nvSpPr>
        <p:spPr>
          <a:xfrm>
            <a:off x="256891" y="1466573"/>
            <a:ext cx="1734770" cy="292388"/>
          </a:xfrm>
          <a:prstGeom prst="rect">
            <a:avLst/>
          </a:prstGeom>
          <a:noFill/>
        </p:spPr>
        <p:txBody>
          <a:bodyPr wrap="none" rtlCol="0">
            <a:spAutoFit/>
          </a:bodyPr>
          <a:lstStyle/>
          <a:p>
            <a:r>
              <a:rPr lang="en-GB" sz="1300" dirty="0"/>
              <a:t>QoS flow information</a:t>
            </a:r>
            <a:endParaRPr lang="en-DE" sz="1300" dirty="0"/>
          </a:p>
        </p:txBody>
      </p:sp>
      <p:cxnSp>
        <p:nvCxnSpPr>
          <p:cNvPr id="20" name="Straight Arrow Connector 19">
            <a:extLst>
              <a:ext uri="{FF2B5EF4-FFF2-40B4-BE49-F238E27FC236}">
                <a16:creationId xmlns:a16="http://schemas.microsoft.com/office/drawing/2014/main" id="{81CA7980-7FED-A44F-085E-896B70A12B5D}"/>
              </a:ext>
            </a:extLst>
          </p:cNvPr>
          <p:cNvCxnSpPr/>
          <p:nvPr/>
        </p:nvCxnSpPr>
        <p:spPr>
          <a:xfrm>
            <a:off x="1262782" y="2229675"/>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5DEFC25-2E6A-7317-8B79-2B94B4D66BC8}"/>
              </a:ext>
            </a:extLst>
          </p:cNvPr>
          <p:cNvSpPr txBox="1"/>
          <p:nvPr/>
        </p:nvSpPr>
        <p:spPr>
          <a:xfrm>
            <a:off x="618012" y="1946961"/>
            <a:ext cx="1391728" cy="292388"/>
          </a:xfrm>
          <a:prstGeom prst="rect">
            <a:avLst/>
          </a:prstGeom>
          <a:noFill/>
        </p:spPr>
        <p:txBody>
          <a:bodyPr wrap="none" rtlCol="0">
            <a:spAutoFit/>
          </a:bodyPr>
          <a:lstStyle/>
          <a:p>
            <a:r>
              <a:rPr lang="en-GB" sz="1300" dirty="0"/>
              <a:t>QoE information</a:t>
            </a:r>
            <a:endParaRPr lang="en-DE" sz="1300" dirty="0"/>
          </a:p>
        </p:txBody>
      </p:sp>
      <p:cxnSp>
        <p:nvCxnSpPr>
          <p:cNvPr id="24" name="Straight Arrow Connector 23">
            <a:extLst>
              <a:ext uri="{FF2B5EF4-FFF2-40B4-BE49-F238E27FC236}">
                <a16:creationId xmlns:a16="http://schemas.microsoft.com/office/drawing/2014/main" id="{D16947AE-DBD0-C5B6-4F7B-6513C805CA31}"/>
              </a:ext>
            </a:extLst>
          </p:cNvPr>
          <p:cNvCxnSpPr/>
          <p:nvPr/>
        </p:nvCxnSpPr>
        <p:spPr>
          <a:xfrm>
            <a:off x="1259817" y="268024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AB03793-B1BE-6954-0177-28098BABB849}"/>
              </a:ext>
            </a:extLst>
          </p:cNvPr>
          <p:cNvSpPr txBox="1"/>
          <p:nvPr/>
        </p:nvSpPr>
        <p:spPr>
          <a:xfrm>
            <a:off x="187160" y="2397798"/>
            <a:ext cx="1874231" cy="292388"/>
          </a:xfrm>
          <a:prstGeom prst="rect">
            <a:avLst/>
          </a:prstGeom>
          <a:noFill/>
        </p:spPr>
        <p:txBody>
          <a:bodyPr wrap="none" rtlCol="0">
            <a:spAutoFit/>
          </a:bodyPr>
          <a:lstStyle/>
          <a:p>
            <a:r>
              <a:rPr lang="en-GB" sz="1300" dirty="0"/>
              <a:t>Network Resource info</a:t>
            </a:r>
            <a:endParaRPr lang="en-DE" sz="1300" dirty="0"/>
          </a:p>
        </p:txBody>
      </p:sp>
      <p:cxnSp>
        <p:nvCxnSpPr>
          <p:cNvPr id="26" name="Straight Arrow Connector 25">
            <a:extLst>
              <a:ext uri="{FF2B5EF4-FFF2-40B4-BE49-F238E27FC236}">
                <a16:creationId xmlns:a16="http://schemas.microsoft.com/office/drawing/2014/main" id="{61DA9FA7-B737-1B0B-C1E8-2B580E3EDEAF}"/>
              </a:ext>
            </a:extLst>
          </p:cNvPr>
          <p:cNvCxnSpPr/>
          <p:nvPr/>
        </p:nvCxnSpPr>
        <p:spPr>
          <a:xfrm>
            <a:off x="1257434" y="3077818"/>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124B50E-68FF-77DF-0517-1FF17A3F502E}"/>
              </a:ext>
            </a:extLst>
          </p:cNvPr>
          <p:cNvSpPr txBox="1"/>
          <p:nvPr/>
        </p:nvSpPr>
        <p:spPr>
          <a:xfrm>
            <a:off x="903594" y="2789700"/>
            <a:ext cx="1095172" cy="292388"/>
          </a:xfrm>
          <a:prstGeom prst="rect">
            <a:avLst/>
          </a:prstGeom>
          <a:noFill/>
        </p:spPr>
        <p:txBody>
          <a:bodyPr wrap="none" rtlCol="0">
            <a:spAutoFit/>
          </a:bodyPr>
          <a:lstStyle/>
          <a:p>
            <a:r>
              <a:rPr lang="en-GB" sz="1300" dirty="0"/>
              <a:t>Other inputs</a:t>
            </a:r>
            <a:endParaRPr lang="en-DE" sz="1300" dirty="0"/>
          </a:p>
        </p:txBody>
      </p:sp>
      <p:sp>
        <p:nvSpPr>
          <p:cNvPr id="2" name="TextBox 1">
            <a:extLst>
              <a:ext uri="{FF2B5EF4-FFF2-40B4-BE49-F238E27FC236}">
                <a16:creationId xmlns:a16="http://schemas.microsoft.com/office/drawing/2014/main" id="{3BFAB53C-525B-EC52-353C-6B6A65F9CC67}"/>
              </a:ext>
            </a:extLst>
          </p:cNvPr>
          <p:cNvSpPr txBox="1"/>
          <p:nvPr/>
        </p:nvSpPr>
        <p:spPr>
          <a:xfrm>
            <a:off x="4670622" y="2547136"/>
            <a:ext cx="1975221" cy="292388"/>
          </a:xfrm>
          <a:prstGeom prst="rect">
            <a:avLst/>
          </a:prstGeom>
          <a:noFill/>
        </p:spPr>
        <p:txBody>
          <a:bodyPr wrap="none" rtlCol="0">
            <a:spAutoFit/>
          </a:bodyPr>
          <a:lstStyle/>
          <a:p>
            <a:r>
              <a:rPr lang="en-GB" sz="1300" dirty="0"/>
              <a:t>Candidate QoS Profiles</a:t>
            </a:r>
            <a:endParaRPr lang="en-DE" sz="1300" dirty="0"/>
          </a:p>
        </p:txBody>
      </p:sp>
      <p:cxnSp>
        <p:nvCxnSpPr>
          <p:cNvPr id="3" name="Straight Arrow Connector 2">
            <a:extLst>
              <a:ext uri="{FF2B5EF4-FFF2-40B4-BE49-F238E27FC236}">
                <a16:creationId xmlns:a16="http://schemas.microsoft.com/office/drawing/2014/main" id="{2C514688-91C4-44FF-0379-773E260A9176}"/>
              </a:ext>
            </a:extLst>
          </p:cNvPr>
          <p:cNvCxnSpPr>
            <a:cxnSpLocks/>
          </p:cNvCxnSpPr>
          <p:nvPr/>
        </p:nvCxnSpPr>
        <p:spPr>
          <a:xfrm>
            <a:off x="9291193" y="2343481"/>
            <a:ext cx="1073794" cy="0"/>
          </a:xfrm>
          <a:prstGeom prst="straightConnector1">
            <a:avLst/>
          </a:prstGeom>
          <a:ln>
            <a:solidFill>
              <a:srgbClr val="00B05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E6F0BED-291B-362A-CF50-6B7500928F53}"/>
              </a:ext>
            </a:extLst>
          </p:cNvPr>
          <p:cNvSpPr txBox="1"/>
          <p:nvPr/>
        </p:nvSpPr>
        <p:spPr>
          <a:xfrm>
            <a:off x="9368018" y="2051093"/>
            <a:ext cx="1073795" cy="292388"/>
          </a:xfrm>
          <a:prstGeom prst="rect">
            <a:avLst/>
          </a:prstGeom>
          <a:noFill/>
        </p:spPr>
        <p:txBody>
          <a:bodyPr wrap="square" rtlCol="0">
            <a:spAutoFit/>
          </a:bodyPr>
          <a:lstStyle/>
          <a:p>
            <a:r>
              <a:rPr lang="en-GB" sz="1300" dirty="0"/>
              <a:t>PCC Rules</a:t>
            </a:r>
            <a:endParaRPr lang="en-DE" sz="1300" dirty="0"/>
          </a:p>
        </p:txBody>
      </p:sp>
      <p:sp>
        <p:nvSpPr>
          <p:cNvPr id="8" name="Rectangle 7">
            <a:extLst>
              <a:ext uri="{FF2B5EF4-FFF2-40B4-BE49-F238E27FC236}">
                <a16:creationId xmlns:a16="http://schemas.microsoft.com/office/drawing/2014/main" id="{F3817E2A-5343-9D6A-EBA3-23EF62B5E79B}"/>
              </a:ext>
            </a:extLst>
          </p:cNvPr>
          <p:cNvSpPr/>
          <p:nvPr/>
        </p:nvSpPr>
        <p:spPr>
          <a:xfrm>
            <a:off x="10364987" y="1972250"/>
            <a:ext cx="1201615" cy="74246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SMF</a:t>
            </a:r>
            <a:endParaRPr lang="en-DE" dirty="0">
              <a:solidFill>
                <a:schemeClr val="tx1"/>
              </a:solidFill>
            </a:endParaRPr>
          </a:p>
        </p:txBody>
      </p:sp>
      <p:cxnSp>
        <p:nvCxnSpPr>
          <p:cNvPr id="10" name="Straight Arrow Connector 9">
            <a:extLst>
              <a:ext uri="{FF2B5EF4-FFF2-40B4-BE49-F238E27FC236}">
                <a16:creationId xmlns:a16="http://schemas.microsoft.com/office/drawing/2014/main" id="{62DF4803-5DCC-A488-71B5-286CD5180DF9}"/>
              </a:ext>
            </a:extLst>
          </p:cNvPr>
          <p:cNvCxnSpPr>
            <a:cxnSpLocks/>
          </p:cNvCxnSpPr>
          <p:nvPr/>
        </p:nvCxnSpPr>
        <p:spPr>
          <a:xfrm flipV="1">
            <a:off x="4108328" y="2001454"/>
            <a:ext cx="3054994" cy="13252"/>
          </a:xfrm>
          <a:prstGeom prst="straightConnector1">
            <a:avLst/>
          </a:prstGeom>
          <a:ln>
            <a:solidFill>
              <a:srgbClr val="C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C4CA4D1-BF1F-63BA-32C2-BCC102EC9552}"/>
              </a:ext>
            </a:extLst>
          </p:cNvPr>
          <p:cNvSpPr txBox="1"/>
          <p:nvPr/>
        </p:nvSpPr>
        <p:spPr>
          <a:xfrm>
            <a:off x="4648214" y="1699182"/>
            <a:ext cx="2068643" cy="292388"/>
          </a:xfrm>
          <a:prstGeom prst="rect">
            <a:avLst/>
          </a:prstGeom>
          <a:noFill/>
        </p:spPr>
        <p:txBody>
          <a:bodyPr wrap="none" rtlCol="0">
            <a:spAutoFit/>
          </a:bodyPr>
          <a:lstStyle/>
          <a:p>
            <a:r>
              <a:rPr lang="en-GB" sz="1300" dirty="0"/>
              <a:t>UE ID, Time, Location, …</a:t>
            </a:r>
            <a:endParaRPr lang="en-DE" sz="1300" dirty="0"/>
          </a:p>
        </p:txBody>
      </p:sp>
    </p:spTree>
    <p:extLst>
      <p:ext uri="{BB962C8B-B14F-4D97-AF65-F5344CB8AC3E}">
        <p14:creationId xmlns:p14="http://schemas.microsoft.com/office/powerpoint/2010/main" val="31937775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Option 2</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3587291"/>
            <a:ext cx="11906055" cy="2745771"/>
          </a:xfrm>
        </p:spPr>
        <p:txBody>
          <a:bodyPr/>
          <a:lstStyle/>
          <a:p>
            <a:pPr>
              <a:lnSpc>
                <a:spcPct val="100000"/>
              </a:lnSpc>
              <a:spcBef>
                <a:spcPts val="600"/>
              </a:spcBef>
              <a:spcAft>
                <a:spcPts val="1200"/>
              </a:spcAft>
            </a:pPr>
            <a:r>
              <a:rPr lang="en-GB" altLang="zh-CN" sz="2200" dirty="0">
                <a:latin typeface="Calibri" panose="020F0502020204030204" pitchFamily="34" charset="0"/>
                <a:cs typeface="Calibri" panose="020F0502020204030204" pitchFamily="34" charset="0"/>
              </a:rPr>
              <a:t>PCF can/does </a:t>
            </a:r>
            <a:r>
              <a:rPr lang="en-GB" altLang="zh-CN" sz="2200" dirty="0">
                <a:solidFill>
                  <a:srgbClr val="C00000"/>
                </a:solidFill>
                <a:latin typeface="Calibri" panose="020F0502020204030204" pitchFamily="34" charset="0"/>
                <a:cs typeface="Calibri" panose="020F0502020204030204" pitchFamily="34" charset="0"/>
              </a:rPr>
              <a:t>not fully</a:t>
            </a:r>
            <a:r>
              <a:rPr lang="en-GB" altLang="zh-CN" sz="2200" dirty="0">
                <a:latin typeface="Calibri" panose="020F0502020204030204" pitchFamily="34" charset="0"/>
                <a:cs typeface="Calibri" panose="020F0502020204030204" pitchFamily="34" charset="0"/>
              </a:rPr>
              <a:t> know/determine the relation between the QoS profiles (determined by the PCF itself) and the real network observations (e.g., the observed QoE, sustainability of QoS, …) </a:t>
            </a:r>
            <a:r>
              <a:rPr lang="en-GB" altLang="zh-CN" sz="2200" b="1" dirty="0">
                <a:solidFill>
                  <a:srgbClr val="C00000"/>
                </a:solidFill>
                <a:latin typeface="Calibri" panose="020F0502020204030204" pitchFamily="34" charset="0"/>
                <a:cs typeface="Calibri" panose="020F0502020204030204" pitchFamily="34" charset="0"/>
              </a:rPr>
              <a:t>but</a:t>
            </a:r>
            <a:r>
              <a:rPr lang="en-GB" altLang="zh-CN" sz="2200" dirty="0">
                <a:latin typeface="Calibri" panose="020F0502020204030204" pitchFamily="34" charset="0"/>
                <a:cs typeface="Calibri" panose="020F0502020204030204" pitchFamily="34" charset="0"/>
              </a:rPr>
              <a:t> based on its </a:t>
            </a:r>
            <a:r>
              <a:rPr lang="en-GB" altLang="zh-CN" sz="2200" dirty="0">
                <a:solidFill>
                  <a:srgbClr val="C00000"/>
                </a:solidFill>
                <a:latin typeface="Calibri" panose="020F0502020204030204" pitchFamily="34" charset="0"/>
                <a:cs typeface="Calibri" panose="020F0502020204030204" pitchFamily="34" charset="0"/>
              </a:rPr>
              <a:t>internal logic</a:t>
            </a:r>
            <a:r>
              <a:rPr lang="en-GB" altLang="zh-CN" sz="2200" dirty="0">
                <a:latin typeface="Calibri" panose="020F0502020204030204" pitchFamily="34" charset="0"/>
                <a:cs typeface="Calibri" panose="020F0502020204030204" pitchFamily="34" charset="0"/>
              </a:rPr>
              <a:t> can derive candidate QoS profiles (which would be suitable for the UE)</a:t>
            </a:r>
          </a:p>
          <a:p>
            <a:pPr>
              <a:lnSpc>
                <a:spcPct val="100000"/>
              </a:lnSpc>
              <a:spcBef>
                <a:spcPts val="0"/>
              </a:spcBef>
              <a:spcAft>
                <a:spcPts val="300"/>
              </a:spcAft>
            </a:pPr>
            <a:r>
              <a:rPr lang="en-GB" altLang="zh-CN" sz="2200" dirty="0">
                <a:latin typeface="Calibri" panose="020F0502020204030204" pitchFamily="34" charset="0"/>
                <a:cs typeface="Calibri" panose="020F0502020204030204" pitchFamily="34" charset="0"/>
              </a:rPr>
              <a:t>NWDAF is responsible to </a:t>
            </a:r>
            <a:r>
              <a:rPr lang="en-GB" altLang="zh-CN" sz="2200" dirty="0">
                <a:solidFill>
                  <a:srgbClr val="C00000"/>
                </a:solidFill>
                <a:latin typeface="Calibri" panose="020F0502020204030204" pitchFamily="34" charset="0"/>
                <a:cs typeface="Calibri" panose="020F0502020204030204" pitchFamily="34" charset="0"/>
              </a:rPr>
              <a:t>evaluate the candidate QoS profiles </a:t>
            </a:r>
            <a:r>
              <a:rPr lang="en-GB" altLang="zh-CN" sz="2200" dirty="0">
                <a:latin typeface="Calibri" panose="020F0502020204030204" pitchFamily="34" charset="0"/>
                <a:cs typeface="Calibri" panose="020F0502020204030204" pitchFamily="34" charset="0"/>
              </a:rPr>
              <a:t>for the given UE in a specific time, location, etc. </a:t>
            </a:r>
            <a:r>
              <a:rPr lang="en-GB" altLang="zh-CN" sz="2000" dirty="0">
                <a:latin typeface="Calibri" panose="020F0502020204030204" pitchFamily="34" charset="0"/>
                <a:cs typeface="Calibri" panose="020F0502020204030204" pitchFamily="34" charset="0"/>
              </a:rPr>
              <a:t>by ML models which are trained using the observation/monitoring of the impacts/consequences of the previous QoS profiles provided by the PCF</a:t>
            </a:r>
            <a:endParaRPr lang="en-GB" altLang="zh-CN" sz="2200" dirty="0">
              <a:latin typeface="Calibri" panose="020F0502020204030204" pitchFamily="34" charset="0"/>
              <a:cs typeface="Calibri" panose="020F0502020204030204" pitchFamily="34" charset="0"/>
            </a:endParaRPr>
          </a:p>
          <a:p>
            <a:pPr lvl="1">
              <a:lnSpc>
                <a:spcPct val="100000"/>
              </a:lnSpc>
              <a:spcBef>
                <a:spcPts val="0"/>
              </a:spcBef>
              <a:spcAft>
                <a:spcPts val="300"/>
              </a:spcAft>
            </a:pPr>
            <a:r>
              <a:rPr lang="en-GB" altLang="zh-CN" sz="1800" dirty="0">
                <a:latin typeface="Calibri" panose="020F0502020204030204" pitchFamily="34" charset="0"/>
                <a:cs typeface="Calibri" panose="020F0502020204030204" pitchFamily="34" charset="0"/>
              </a:rPr>
              <a:t>E.g., NWDAF provides evaluation (e.g. QoE) of given candidate QoS profiles</a:t>
            </a:r>
          </a:p>
          <a:p>
            <a:pPr lvl="1">
              <a:lnSpc>
                <a:spcPct val="100000"/>
              </a:lnSpc>
              <a:spcBef>
                <a:spcPts val="0"/>
              </a:spcBef>
              <a:spcAft>
                <a:spcPts val="300"/>
              </a:spcAft>
            </a:pPr>
            <a:r>
              <a:rPr lang="en-GB" altLang="zh-CN" sz="1800" dirty="0">
                <a:latin typeface="Calibri" panose="020F0502020204030204" pitchFamily="34" charset="0"/>
                <a:cs typeface="Calibri" panose="020F0502020204030204" pitchFamily="34" charset="0"/>
              </a:rPr>
              <a:t>The evaluation can be combination of multiple analytics (e.g., QoE, QoS Sustainability, …)</a:t>
            </a:r>
          </a:p>
        </p:txBody>
      </p:sp>
      <p:sp>
        <p:nvSpPr>
          <p:cNvPr id="9" name="Rectangle 8">
            <a:extLst>
              <a:ext uri="{FF2B5EF4-FFF2-40B4-BE49-F238E27FC236}">
                <a16:creationId xmlns:a16="http://schemas.microsoft.com/office/drawing/2014/main" id="{05AFB171-D089-7033-3DE3-539F29DE7912}"/>
              </a:ext>
            </a:extLst>
          </p:cNvPr>
          <p:cNvSpPr/>
          <p:nvPr/>
        </p:nvSpPr>
        <p:spPr>
          <a:xfrm>
            <a:off x="2002865"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NWDAF</a:t>
            </a:r>
            <a:endParaRPr lang="en-DE" dirty="0">
              <a:solidFill>
                <a:schemeClr val="tx1"/>
              </a:solidFill>
            </a:endParaRPr>
          </a:p>
        </p:txBody>
      </p:sp>
      <p:pic>
        <p:nvPicPr>
          <p:cNvPr id="11" name="Picture 10">
            <a:extLst>
              <a:ext uri="{FF2B5EF4-FFF2-40B4-BE49-F238E27FC236}">
                <a16:creationId xmlns:a16="http://schemas.microsoft.com/office/drawing/2014/main" id="{ED280BF0-1C17-3373-8C5A-13E4D0E98A8D}"/>
              </a:ext>
            </a:extLst>
          </p:cNvPr>
          <p:cNvPicPr>
            <a:picLocks noChangeAspect="1"/>
          </p:cNvPicPr>
          <p:nvPr/>
        </p:nvPicPr>
        <p:blipFill>
          <a:blip r:embed="rId2"/>
          <a:stretch>
            <a:fillRect/>
          </a:stretch>
        </p:blipFill>
        <p:spPr>
          <a:xfrm>
            <a:off x="2390916" y="1512564"/>
            <a:ext cx="1150995" cy="1080000"/>
          </a:xfrm>
          <a:prstGeom prst="rect">
            <a:avLst/>
          </a:prstGeom>
        </p:spPr>
      </p:pic>
      <p:sp>
        <p:nvSpPr>
          <p:cNvPr id="12" name="Rectangle 11">
            <a:extLst>
              <a:ext uri="{FF2B5EF4-FFF2-40B4-BE49-F238E27FC236}">
                <a16:creationId xmlns:a16="http://schemas.microsoft.com/office/drawing/2014/main" id="{B9973838-0B33-403D-2DF6-7AAA4E3376E2}"/>
              </a:ext>
            </a:extLst>
          </p:cNvPr>
          <p:cNvSpPr/>
          <p:nvPr/>
        </p:nvSpPr>
        <p:spPr>
          <a:xfrm>
            <a:off x="7174526"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PCF</a:t>
            </a:r>
            <a:endParaRPr lang="en-DE" dirty="0">
              <a:solidFill>
                <a:schemeClr val="tx1"/>
              </a:solidFill>
            </a:endParaRPr>
          </a:p>
        </p:txBody>
      </p:sp>
      <p:cxnSp>
        <p:nvCxnSpPr>
          <p:cNvPr id="14" name="Straight Arrow Connector 13">
            <a:extLst>
              <a:ext uri="{FF2B5EF4-FFF2-40B4-BE49-F238E27FC236}">
                <a16:creationId xmlns:a16="http://schemas.microsoft.com/office/drawing/2014/main" id="{19E2291D-D59F-9A65-4DF0-178B1206CF23}"/>
              </a:ext>
            </a:extLst>
          </p:cNvPr>
          <p:cNvCxnSpPr/>
          <p:nvPr/>
        </p:nvCxnSpPr>
        <p:spPr>
          <a:xfrm>
            <a:off x="1260743" y="174928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6BAE1F1-B0D2-BA1D-682E-7EA5DEDD6049}"/>
              </a:ext>
            </a:extLst>
          </p:cNvPr>
          <p:cNvCxnSpPr>
            <a:cxnSpLocks/>
          </p:cNvCxnSpPr>
          <p:nvPr/>
        </p:nvCxnSpPr>
        <p:spPr>
          <a:xfrm flipV="1">
            <a:off x="4130736" y="2849408"/>
            <a:ext cx="3054994" cy="13252"/>
          </a:xfrm>
          <a:prstGeom prst="straightConnector1">
            <a:avLst/>
          </a:prstGeom>
          <a:ln>
            <a:solidFill>
              <a:srgbClr val="C0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4DC0037C-245B-4198-EE4C-328D5BACD88C}"/>
              </a:ext>
            </a:extLst>
          </p:cNvPr>
          <p:cNvPicPr>
            <a:picLocks noChangeAspect="1"/>
          </p:cNvPicPr>
          <p:nvPr/>
        </p:nvPicPr>
        <p:blipFill>
          <a:blip r:embed="rId3"/>
          <a:stretch>
            <a:fillRect/>
          </a:stretch>
        </p:blipFill>
        <p:spPr>
          <a:xfrm>
            <a:off x="8003259" y="1560445"/>
            <a:ext cx="678163" cy="720000"/>
          </a:xfrm>
          <a:prstGeom prst="rect">
            <a:avLst/>
          </a:prstGeom>
        </p:spPr>
      </p:pic>
      <p:sp>
        <p:nvSpPr>
          <p:cNvPr id="19" name="TextBox 18">
            <a:extLst>
              <a:ext uri="{FF2B5EF4-FFF2-40B4-BE49-F238E27FC236}">
                <a16:creationId xmlns:a16="http://schemas.microsoft.com/office/drawing/2014/main" id="{BB644D16-FBE4-A812-8D75-717E7CB9F520}"/>
              </a:ext>
            </a:extLst>
          </p:cNvPr>
          <p:cNvSpPr txBox="1"/>
          <p:nvPr/>
        </p:nvSpPr>
        <p:spPr>
          <a:xfrm>
            <a:off x="256891" y="1466573"/>
            <a:ext cx="1734770" cy="292388"/>
          </a:xfrm>
          <a:prstGeom prst="rect">
            <a:avLst/>
          </a:prstGeom>
          <a:noFill/>
        </p:spPr>
        <p:txBody>
          <a:bodyPr wrap="none" rtlCol="0">
            <a:spAutoFit/>
          </a:bodyPr>
          <a:lstStyle/>
          <a:p>
            <a:r>
              <a:rPr lang="en-GB" sz="1300" dirty="0"/>
              <a:t>QoS flow information</a:t>
            </a:r>
            <a:endParaRPr lang="en-DE" sz="1300" dirty="0"/>
          </a:p>
        </p:txBody>
      </p:sp>
      <p:cxnSp>
        <p:nvCxnSpPr>
          <p:cNvPr id="20" name="Straight Arrow Connector 19">
            <a:extLst>
              <a:ext uri="{FF2B5EF4-FFF2-40B4-BE49-F238E27FC236}">
                <a16:creationId xmlns:a16="http://schemas.microsoft.com/office/drawing/2014/main" id="{81CA7980-7FED-A44F-085E-896B70A12B5D}"/>
              </a:ext>
            </a:extLst>
          </p:cNvPr>
          <p:cNvCxnSpPr/>
          <p:nvPr/>
        </p:nvCxnSpPr>
        <p:spPr>
          <a:xfrm>
            <a:off x="1262782" y="2229675"/>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5DEFC25-2E6A-7317-8B79-2B94B4D66BC8}"/>
              </a:ext>
            </a:extLst>
          </p:cNvPr>
          <p:cNvSpPr txBox="1"/>
          <p:nvPr/>
        </p:nvSpPr>
        <p:spPr>
          <a:xfrm>
            <a:off x="618012" y="1946961"/>
            <a:ext cx="1391728" cy="292388"/>
          </a:xfrm>
          <a:prstGeom prst="rect">
            <a:avLst/>
          </a:prstGeom>
          <a:noFill/>
        </p:spPr>
        <p:txBody>
          <a:bodyPr wrap="none" rtlCol="0">
            <a:spAutoFit/>
          </a:bodyPr>
          <a:lstStyle/>
          <a:p>
            <a:r>
              <a:rPr lang="en-GB" sz="1300" dirty="0"/>
              <a:t>QoE information</a:t>
            </a:r>
            <a:endParaRPr lang="en-DE" sz="1300" dirty="0"/>
          </a:p>
        </p:txBody>
      </p:sp>
      <p:cxnSp>
        <p:nvCxnSpPr>
          <p:cNvPr id="24" name="Straight Arrow Connector 23">
            <a:extLst>
              <a:ext uri="{FF2B5EF4-FFF2-40B4-BE49-F238E27FC236}">
                <a16:creationId xmlns:a16="http://schemas.microsoft.com/office/drawing/2014/main" id="{D16947AE-DBD0-C5B6-4F7B-6513C805CA31}"/>
              </a:ext>
            </a:extLst>
          </p:cNvPr>
          <p:cNvCxnSpPr/>
          <p:nvPr/>
        </p:nvCxnSpPr>
        <p:spPr>
          <a:xfrm>
            <a:off x="1259817" y="268024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AB03793-B1BE-6954-0177-28098BABB849}"/>
              </a:ext>
            </a:extLst>
          </p:cNvPr>
          <p:cNvSpPr txBox="1"/>
          <p:nvPr/>
        </p:nvSpPr>
        <p:spPr>
          <a:xfrm>
            <a:off x="187160" y="2397798"/>
            <a:ext cx="1874231" cy="292388"/>
          </a:xfrm>
          <a:prstGeom prst="rect">
            <a:avLst/>
          </a:prstGeom>
          <a:noFill/>
        </p:spPr>
        <p:txBody>
          <a:bodyPr wrap="none" rtlCol="0">
            <a:spAutoFit/>
          </a:bodyPr>
          <a:lstStyle/>
          <a:p>
            <a:r>
              <a:rPr lang="en-GB" sz="1300" dirty="0"/>
              <a:t>Network Resource info</a:t>
            </a:r>
            <a:endParaRPr lang="en-DE" sz="1300" dirty="0"/>
          </a:p>
        </p:txBody>
      </p:sp>
      <p:cxnSp>
        <p:nvCxnSpPr>
          <p:cNvPr id="26" name="Straight Arrow Connector 25">
            <a:extLst>
              <a:ext uri="{FF2B5EF4-FFF2-40B4-BE49-F238E27FC236}">
                <a16:creationId xmlns:a16="http://schemas.microsoft.com/office/drawing/2014/main" id="{61DA9FA7-B737-1B0B-C1E8-2B580E3EDEAF}"/>
              </a:ext>
            </a:extLst>
          </p:cNvPr>
          <p:cNvCxnSpPr/>
          <p:nvPr/>
        </p:nvCxnSpPr>
        <p:spPr>
          <a:xfrm>
            <a:off x="1257434" y="3077818"/>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124B50E-68FF-77DF-0517-1FF17A3F502E}"/>
              </a:ext>
            </a:extLst>
          </p:cNvPr>
          <p:cNvSpPr txBox="1"/>
          <p:nvPr/>
        </p:nvSpPr>
        <p:spPr>
          <a:xfrm>
            <a:off x="903594" y="2789700"/>
            <a:ext cx="1095172" cy="292388"/>
          </a:xfrm>
          <a:prstGeom prst="rect">
            <a:avLst/>
          </a:prstGeom>
          <a:noFill/>
        </p:spPr>
        <p:txBody>
          <a:bodyPr wrap="none" rtlCol="0">
            <a:spAutoFit/>
          </a:bodyPr>
          <a:lstStyle/>
          <a:p>
            <a:r>
              <a:rPr lang="en-GB" sz="1300" dirty="0"/>
              <a:t>Other inputs</a:t>
            </a:r>
            <a:endParaRPr lang="en-DE" sz="1300" dirty="0"/>
          </a:p>
        </p:txBody>
      </p:sp>
      <p:sp>
        <p:nvSpPr>
          <p:cNvPr id="2" name="TextBox 1">
            <a:extLst>
              <a:ext uri="{FF2B5EF4-FFF2-40B4-BE49-F238E27FC236}">
                <a16:creationId xmlns:a16="http://schemas.microsoft.com/office/drawing/2014/main" id="{3BFAB53C-525B-EC52-353C-6B6A65F9CC67}"/>
              </a:ext>
            </a:extLst>
          </p:cNvPr>
          <p:cNvSpPr txBox="1"/>
          <p:nvPr/>
        </p:nvSpPr>
        <p:spPr>
          <a:xfrm>
            <a:off x="4615705" y="2370217"/>
            <a:ext cx="1928733" cy="492443"/>
          </a:xfrm>
          <a:prstGeom prst="rect">
            <a:avLst/>
          </a:prstGeom>
          <a:noFill/>
        </p:spPr>
        <p:txBody>
          <a:bodyPr wrap="none" rtlCol="0">
            <a:spAutoFit/>
          </a:bodyPr>
          <a:lstStyle/>
          <a:p>
            <a:pPr algn="ctr"/>
            <a:r>
              <a:rPr lang="en-GB" sz="1300" dirty="0"/>
              <a:t>Evaluation of </a:t>
            </a:r>
          </a:p>
          <a:p>
            <a:pPr algn="ctr"/>
            <a:r>
              <a:rPr lang="en-GB" sz="1300" dirty="0"/>
              <a:t>Candidate QoS Profiles</a:t>
            </a:r>
            <a:endParaRPr lang="en-DE" sz="1300" dirty="0"/>
          </a:p>
        </p:txBody>
      </p:sp>
      <p:cxnSp>
        <p:nvCxnSpPr>
          <p:cNvPr id="3" name="Straight Arrow Connector 2">
            <a:extLst>
              <a:ext uri="{FF2B5EF4-FFF2-40B4-BE49-F238E27FC236}">
                <a16:creationId xmlns:a16="http://schemas.microsoft.com/office/drawing/2014/main" id="{2C514688-91C4-44FF-0379-773E260A9176}"/>
              </a:ext>
            </a:extLst>
          </p:cNvPr>
          <p:cNvCxnSpPr>
            <a:cxnSpLocks/>
          </p:cNvCxnSpPr>
          <p:nvPr/>
        </p:nvCxnSpPr>
        <p:spPr>
          <a:xfrm>
            <a:off x="9291193" y="2343481"/>
            <a:ext cx="1073794" cy="0"/>
          </a:xfrm>
          <a:prstGeom prst="straightConnector1">
            <a:avLst/>
          </a:prstGeom>
          <a:ln>
            <a:solidFill>
              <a:srgbClr val="00B05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E6F0BED-291B-362A-CF50-6B7500928F53}"/>
              </a:ext>
            </a:extLst>
          </p:cNvPr>
          <p:cNvSpPr txBox="1"/>
          <p:nvPr/>
        </p:nvSpPr>
        <p:spPr>
          <a:xfrm>
            <a:off x="9368018" y="2051093"/>
            <a:ext cx="1073795" cy="292388"/>
          </a:xfrm>
          <a:prstGeom prst="rect">
            <a:avLst/>
          </a:prstGeom>
          <a:noFill/>
        </p:spPr>
        <p:txBody>
          <a:bodyPr wrap="square" rtlCol="0">
            <a:spAutoFit/>
          </a:bodyPr>
          <a:lstStyle/>
          <a:p>
            <a:r>
              <a:rPr lang="en-GB" sz="1300" dirty="0"/>
              <a:t>PCC Rules</a:t>
            </a:r>
            <a:endParaRPr lang="en-DE" sz="1300" dirty="0"/>
          </a:p>
        </p:txBody>
      </p:sp>
      <p:sp>
        <p:nvSpPr>
          <p:cNvPr id="8" name="Rectangle 7">
            <a:extLst>
              <a:ext uri="{FF2B5EF4-FFF2-40B4-BE49-F238E27FC236}">
                <a16:creationId xmlns:a16="http://schemas.microsoft.com/office/drawing/2014/main" id="{F3817E2A-5343-9D6A-EBA3-23EF62B5E79B}"/>
              </a:ext>
            </a:extLst>
          </p:cNvPr>
          <p:cNvSpPr/>
          <p:nvPr/>
        </p:nvSpPr>
        <p:spPr>
          <a:xfrm>
            <a:off x="10364987" y="1972250"/>
            <a:ext cx="1201615" cy="74246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SMF</a:t>
            </a:r>
            <a:endParaRPr lang="en-DE" dirty="0">
              <a:solidFill>
                <a:schemeClr val="tx1"/>
              </a:solidFill>
            </a:endParaRPr>
          </a:p>
        </p:txBody>
      </p:sp>
      <p:cxnSp>
        <p:nvCxnSpPr>
          <p:cNvPr id="10" name="Straight Arrow Connector 9">
            <a:extLst>
              <a:ext uri="{FF2B5EF4-FFF2-40B4-BE49-F238E27FC236}">
                <a16:creationId xmlns:a16="http://schemas.microsoft.com/office/drawing/2014/main" id="{62DF4803-5DCC-A488-71B5-286CD5180DF9}"/>
              </a:ext>
            </a:extLst>
          </p:cNvPr>
          <p:cNvCxnSpPr>
            <a:cxnSpLocks/>
          </p:cNvCxnSpPr>
          <p:nvPr/>
        </p:nvCxnSpPr>
        <p:spPr>
          <a:xfrm flipV="1">
            <a:off x="4108328" y="2001454"/>
            <a:ext cx="3054994" cy="13252"/>
          </a:xfrm>
          <a:prstGeom prst="straightConnector1">
            <a:avLst/>
          </a:prstGeom>
          <a:ln>
            <a:solidFill>
              <a:srgbClr val="C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C4CA4D1-BF1F-63BA-32C2-BCC102EC9552}"/>
              </a:ext>
            </a:extLst>
          </p:cNvPr>
          <p:cNvSpPr txBox="1"/>
          <p:nvPr/>
        </p:nvSpPr>
        <p:spPr>
          <a:xfrm>
            <a:off x="4648214" y="1558504"/>
            <a:ext cx="2161617" cy="492443"/>
          </a:xfrm>
          <a:prstGeom prst="rect">
            <a:avLst/>
          </a:prstGeom>
          <a:noFill/>
        </p:spPr>
        <p:txBody>
          <a:bodyPr wrap="none" rtlCol="0">
            <a:spAutoFit/>
          </a:bodyPr>
          <a:lstStyle/>
          <a:p>
            <a:pPr algn="ctr"/>
            <a:r>
              <a:rPr lang="en-GB" sz="1300" dirty="0"/>
              <a:t>UE ID, Time, Location, …, </a:t>
            </a:r>
          </a:p>
          <a:p>
            <a:r>
              <a:rPr lang="en-GB" sz="1300" dirty="0"/>
              <a:t>Candidate QoS Profiles</a:t>
            </a:r>
            <a:endParaRPr lang="en-DE" sz="1300" dirty="0"/>
          </a:p>
        </p:txBody>
      </p:sp>
    </p:spTree>
    <p:extLst>
      <p:ext uri="{BB962C8B-B14F-4D97-AF65-F5344CB8AC3E}">
        <p14:creationId xmlns:p14="http://schemas.microsoft.com/office/powerpoint/2010/main" val="127220308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Option 3</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3697362"/>
            <a:ext cx="11906055" cy="2745771"/>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rPr>
              <a:t>PCF can/does </a:t>
            </a:r>
            <a:r>
              <a:rPr lang="en-GB" altLang="zh-CN" sz="2400" dirty="0">
                <a:solidFill>
                  <a:srgbClr val="C00000"/>
                </a:solidFill>
                <a:latin typeface="Calibri" panose="020F0502020204030204" pitchFamily="34" charset="0"/>
                <a:cs typeface="Calibri" panose="020F0502020204030204" pitchFamily="34" charset="0"/>
              </a:rPr>
              <a:t>not derive analytics </a:t>
            </a:r>
            <a:r>
              <a:rPr lang="en-GB" altLang="zh-CN" sz="2400" dirty="0">
                <a:latin typeface="Calibri" panose="020F0502020204030204" pitchFamily="34" charset="0"/>
                <a:cs typeface="Calibri" panose="020F0502020204030204" pitchFamily="34" charset="0"/>
              </a:rPr>
              <a:t>but it can take the analytics by provided NWADF into account in determining the QoS profiles. It is the internal logic of PCF whether and how to consider the relationship of analytics outputs and QoS profiles</a:t>
            </a:r>
          </a:p>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rPr>
              <a:t>NWDAF is responsible to generate existing/extended/new analytics </a:t>
            </a:r>
          </a:p>
          <a:p>
            <a:pPr lvl="1">
              <a:lnSpc>
                <a:spcPct val="100000"/>
              </a:lnSpc>
              <a:spcBef>
                <a:spcPts val="0"/>
              </a:spcBef>
              <a:spcAft>
                <a:spcPts val="1200"/>
              </a:spcAft>
            </a:pPr>
            <a:r>
              <a:rPr lang="en-GB" altLang="zh-CN" sz="1800" dirty="0">
                <a:latin typeface="Calibri" panose="020F0502020204030204" pitchFamily="34" charset="0"/>
                <a:cs typeface="Calibri" panose="020F0502020204030204" pitchFamily="34" charset="0"/>
              </a:rPr>
              <a:t>E.g., NWDAF provides extended analytics (such as OSE) corresponding to the a given QoS profiles</a:t>
            </a:r>
          </a:p>
          <a:p>
            <a:pPr lvl="1">
              <a:lnSpc>
                <a:spcPct val="100000"/>
              </a:lnSpc>
              <a:spcBef>
                <a:spcPts val="0"/>
              </a:spcBef>
              <a:spcAft>
                <a:spcPts val="1200"/>
              </a:spcAft>
            </a:pPr>
            <a:r>
              <a:rPr lang="en-GB" altLang="zh-CN" sz="1800" dirty="0">
                <a:latin typeface="Calibri" panose="020F0502020204030204" pitchFamily="34" charset="0"/>
                <a:cs typeface="Calibri" panose="020F0502020204030204" pitchFamily="34" charset="0"/>
              </a:rPr>
              <a:t>E.g., NWDAF provides new analytics for the established QoS flow</a:t>
            </a:r>
          </a:p>
        </p:txBody>
      </p:sp>
      <p:sp>
        <p:nvSpPr>
          <p:cNvPr id="9" name="Rectangle 8">
            <a:extLst>
              <a:ext uri="{FF2B5EF4-FFF2-40B4-BE49-F238E27FC236}">
                <a16:creationId xmlns:a16="http://schemas.microsoft.com/office/drawing/2014/main" id="{05AFB171-D089-7033-3DE3-539F29DE7912}"/>
              </a:ext>
            </a:extLst>
          </p:cNvPr>
          <p:cNvSpPr/>
          <p:nvPr/>
        </p:nvSpPr>
        <p:spPr>
          <a:xfrm>
            <a:off x="2002865"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NWDAF</a:t>
            </a:r>
            <a:endParaRPr lang="en-DE" dirty="0">
              <a:solidFill>
                <a:schemeClr val="tx1"/>
              </a:solidFill>
            </a:endParaRPr>
          </a:p>
        </p:txBody>
      </p:sp>
      <p:pic>
        <p:nvPicPr>
          <p:cNvPr id="11" name="Picture 10">
            <a:extLst>
              <a:ext uri="{FF2B5EF4-FFF2-40B4-BE49-F238E27FC236}">
                <a16:creationId xmlns:a16="http://schemas.microsoft.com/office/drawing/2014/main" id="{ED280BF0-1C17-3373-8C5A-13E4D0E98A8D}"/>
              </a:ext>
            </a:extLst>
          </p:cNvPr>
          <p:cNvPicPr>
            <a:picLocks noChangeAspect="1"/>
          </p:cNvPicPr>
          <p:nvPr/>
        </p:nvPicPr>
        <p:blipFill>
          <a:blip r:embed="rId2"/>
          <a:stretch>
            <a:fillRect/>
          </a:stretch>
        </p:blipFill>
        <p:spPr>
          <a:xfrm>
            <a:off x="2593560" y="1733155"/>
            <a:ext cx="767330" cy="720000"/>
          </a:xfrm>
          <a:prstGeom prst="rect">
            <a:avLst/>
          </a:prstGeom>
        </p:spPr>
      </p:pic>
      <p:sp>
        <p:nvSpPr>
          <p:cNvPr id="12" name="Rectangle 11">
            <a:extLst>
              <a:ext uri="{FF2B5EF4-FFF2-40B4-BE49-F238E27FC236}">
                <a16:creationId xmlns:a16="http://schemas.microsoft.com/office/drawing/2014/main" id="{B9973838-0B33-403D-2DF6-7AAA4E3376E2}"/>
              </a:ext>
            </a:extLst>
          </p:cNvPr>
          <p:cNvSpPr/>
          <p:nvPr/>
        </p:nvSpPr>
        <p:spPr>
          <a:xfrm>
            <a:off x="7174526" y="1397000"/>
            <a:ext cx="2116667" cy="19127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endParaRPr lang="en-GB" dirty="0">
              <a:solidFill>
                <a:schemeClr val="tx1"/>
              </a:solidFill>
            </a:endParaRPr>
          </a:p>
          <a:p>
            <a:pPr algn="ctr"/>
            <a:r>
              <a:rPr lang="en-GB" dirty="0">
                <a:solidFill>
                  <a:schemeClr val="tx1"/>
                </a:solidFill>
              </a:rPr>
              <a:t>PCF</a:t>
            </a:r>
            <a:endParaRPr lang="en-DE" dirty="0">
              <a:solidFill>
                <a:schemeClr val="tx1"/>
              </a:solidFill>
            </a:endParaRPr>
          </a:p>
        </p:txBody>
      </p:sp>
      <p:cxnSp>
        <p:nvCxnSpPr>
          <p:cNvPr id="14" name="Straight Arrow Connector 13">
            <a:extLst>
              <a:ext uri="{FF2B5EF4-FFF2-40B4-BE49-F238E27FC236}">
                <a16:creationId xmlns:a16="http://schemas.microsoft.com/office/drawing/2014/main" id="{19E2291D-D59F-9A65-4DF0-178B1206CF23}"/>
              </a:ext>
            </a:extLst>
          </p:cNvPr>
          <p:cNvCxnSpPr/>
          <p:nvPr/>
        </p:nvCxnSpPr>
        <p:spPr>
          <a:xfrm>
            <a:off x="1260743" y="174928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6BAE1F1-B0D2-BA1D-682E-7EA5DEDD6049}"/>
              </a:ext>
            </a:extLst>
          </p:cNvPr>
          <p:cNvCxnSpPr>
            <a:cxnSpLocks/>
          </p:cNvCxnSpPr>
          <p:nvPr/>
        </p:nvCxnSpPr>
        <p:spPr>
          <a:xfrm flipV="1">
            <a:off x="4130736" y="2849408"/>
            <a:ext cx="3054994" cy="13252"/>
          </a:xfrm>
          <a:prstGeom prst="straightConnector1">
            <a:avLst/>
          </a:prstGeom>
          <a:ln>
            <a:solidFill>
              <a:srgbClr val="C0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4DC0037C-245B-4198-EE4C-328D5BACD88C}"/>
              </a:ext>
            </a:extLst>
          </p:cNvPr>
          <p:cNvPicPr>
            <a:picLocks noChangeAspect="1"/>
          </p:cNvPicPr>
          <p:nvPr/>
        </p:nvPicPr>
        <p:blipFill>
          <a:blip r:embed="rId3"/>
          <a:stretch>
            <a:fillRect/>
          </a:stretch>
        </p:blipFill>
        <p:spPr>
          <a:xfrm>
            <a:off x="7734607" y="1512564"/>
            <a:ext cx="1017243" cy="1080000"/>
          </a:xfrm>
          <a:prstGeom prst="rect">
            <a:avLst/>
          </a:prstGeom>
        </p:spPr>
      </p:pic>
      <p:sp>
        <p:nvSpPr>
          <p:cNvPr id="19" name="TextBox 18">
            <a:extLst>
              <a:ext uri="{FF2B5EF4-FFF2-40B4-BE49-F238E27FC236}">
                <a16:creationId xmlns:a16="http://schemas.microsoft.com/office/drawing/2014/main" id="{BB644D16-FBE4-A812-8D75-717E7CB9F520}"/>
              </a:ext>
            </a:extLst>
          </p:cNvPr>
          <p:cNvSpPr txBox="1"/>
          <p:nvPr/>
        </p:nvSpPr>
        <p:spPr>
          <a:xfrm>
            <a:off x="256891" y="1466573"/>
            <a:ext cx="1734770" cy="292388"/>
          </a:xfrm>
          <a:prstGeom prst="rect">
            <a:avLst/>
          </a:prstGeom>
          <a:noFill/>
        </p:spPr>
        <p:txBody>
          <a:bodyPr wrap="none" rtlCol="0">
            <a:spAutoFit/>
          </a:bodyPr>
          <a:lstStyle/>
          <a:p>
            <a:r>
              <a:rPr lang="en-GB" sz="1300" dirty="0"/>
              <a:t>QoS flow information</a:t>
            </a:r>
            <a:endParaRPr lang="en-DE" sz="1300" dirty="0"/>
          </a:p>
        </p:txBody>
      </p:sp>
      <p:cxnSp>
        <p:nvCxnSpPr>
          <p:cNvPr id="20" name="Straight Arrow Connector 19">
            <a:extLst>
              <a:ext uri="{FF2B5EF4-FFF2-40B4-BE49-F238E27FC236}">
                <a16:creationId xmlns:a16="http://schemas.microsoft.com/office/drawing/2014/main" id="{81CA7980-7FED-A44F-085E-896B70A12B5D}"/>
              </a:ext>
            </a:extLst>
          </p:cNvPr>
          <p:cNvCxnSpPr/>
          <p:nvPr/>
        </p:nvCxnSpPr>
        <p:spPr>
          <a:xfrm>
            <a:off x="1262782" y="2229675"/>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5DEFC25-2E6A-7317-8B79-2B94B4D66BC8}"/>
              </a:ext>
            </a:extLst>
          </p:cNvPr>
          <p:cNvSpPr txBox="1"/>
          <p:nvPr/>
        </p:nvSpPr>
        <p:spPr>
          <a:xfrm>
            <a:off x="618012" y="1946961"/>
            <a:ext cx="1391728" cy="292388"/>
          </a:xfrm>
          <a:prstGeom prst="rect">
            <a:avLst/>
          </a:prstGeom>
          <a:noFill/>
        </p:spPr>
        <p:txBody>
          <a:bodyPr wrap="none" rtlCol="0">
            <a:spAutoFit/>
          </a:bodyPr>
          <a:lstStyle/>
          <a:p>
            <a:r>
              <a:rPr lang="en-GB" sz="1300" dirty="0"/>
              <a:t>QoE information</a:t>
            </a:r>
            <a:endParaRPr lang="en-DE" sz="1300" dirty="0"/>
          </a:p>
        </p:txBody>
      </p:sp>
      <p:cxnSp>
        <p:nvCxnSpPr>
          <p:cNvPr id="24" name="Straight Arrow Connector 23">
            <a:extLst>
              <a:ext uri="{FF2B5EF4-FFF2-40B4-BE49-F238E27FC236}">
                <a16:creationId xmlns:a16="http://schemas.microsoft.com/office/drawing/2014/main" id="{D16947AE-DBD0-C5B6-4F7B-6513C805CA31}"/>
              </a:ext>
            </a:extLst>
          </p:cNvPr>
          <p:cNvCxnSpPr/>
          <p:nvPr/>
        </p:nvCxnSpPr>
        <p:spPr>
          <a:xfrm>
            <a:off x="1259817" y="2680247"/>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AB03793-B1BE-6954-0177-28098BABB849}"/>
              </a:ext>
            </a:extLst>
          </p:cNvPr>
          <p:cNvSpPr txBox="1"/>
          <p:nvPr/>
        </p:nvSpPr>
        <p:spPr>
          <a:xfrm>
            <a:off x="187160" y="2397798"/>
            <a:ext cx="1874231" cy="292388"/>
          </a:xfrm>
          <a:prstGeom prst="rect">
            <a:avLst/>
          </a:prstGeom>
          <a:noFill/>
        </p:spPr>
        <p:txBody>
          <a:bodyPr wrap="none" rtlCol="0">
            <a:spAutoFit/>
          </a:bodyPr>
          <a:lstStyle/>
          <a:p>
            <a:r>
              <a:rPr lang="en-GB" sz="1300" dirty="0"/>
              <a:t>Network Resource info</a:t>
            </a:r>
            <a:endParaRPr lang="en-DE" sz="1300" dirty="0"/>
          </a:p>
        </p:txBody>
      </p:sp>
      <p:cxnSp>
        <p:nvCxnSpPr>
          <p:cNvPr id="26" name="Straight Arrow Connector 25">
            <a:extLst>
              <a:ext uri="{FF2B5EF4-FFF2-40B4-BE49-F238E27FC236}">
                <a16:creationId xmlns:a16="http://schemas.microsoft.com/office/drawing/2014/main" id="{61DA9FA7-B737-1B0B-C1E8-2B580E3EDEAF}"/>
              </a:ext>
            </a:extLst>
          </p:cNvPr>
          <p:cNvCxnSpPr/>
          <p:nvPr/>
        </p:nvCxnSpPr>
        <p:spPr>
          <a:xfrm>
            <a:off x="1257434" y="3077818"/>
            <a:ext cx="745435" cy="0"/>
          </a:xfrm>
          <a:prstGeom prst="straightConnector1">
            <a:avLst/>
          </a:prstGeom>
          <a:ln>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124B50E-68FF-77DF-0517-1FF17A3F502E}"/>
              </a:ext>
            </a:extLst>
          </p:cNvPr>
          <p:cNvSpPr txBox="1"/>
          <p:nvPr/>
        </p:nvSpPr>
        <p:spPr>
          <a:xfrm>
            <a:off x="903594" y="2789700"/>
            <a:ext cx="1095172" cy="292388"/>
          </a:xfrm>
          <a:prstGeom prst="rect">
            <a:avLst/>
          </a:prstGeom>
          <a:noFill/>
        </p:spPr>
        <p:txBody>
          <a:bodyPr wrap="none" rtlCol="0">
            <a:spAutoFit/>
          </a:bodyPr>
          <a:lstStyle/>
          <a:p>
            <a:r>
              <a:rPr lang="en-GB" sz="1300" dirty="0"/>
              <a:t>Other inputs</a:t>
            </a:r>
            <a:endParaRPr lang="en-DE" sz="1300" dirty="0"/>
          </a:p>
        </p:txBody>
      </p:sp>
      <p:sp>
        <p:nvSpPr>
          <p:cNvPr id="2" name="TextBox 1">
            <a:extLst>
              <a:ext uri="{FF2B5EF4-FFF2-40B4-BE49-F238E27FC236}">
                <a16:creationId xmlns:a16="http://schemas.microsoft.com/office/drawing/2014/main" id="{3BFAB53C-525B-EC52-353C-6B6A65F9CC67}"/>
              </a:ext>
            </a:extLst>
          </p:cNvPr>
          <p:cNvSpPr txBox="1"/>
          <p:nvPr/>
        </p:nvSpPr>
        <p:spPr>
          <a:xfrm>
            <a:off x="4488777" y="2399831"/>
            <a:ext cx="2294096" cy="492443"/>
          </a:xfrm>
          <a:prstGeom prst="rect">
            <a:avLst/>
          </a:prstGeom>
          <a:noFill/>
        </p:spPr>
        <p:txBody>
          <a:bodyPr wrap="square" rtlCol="0">
            <a:spAutoFit/>
          </a:bodyPr>
          <a:lstStyle/>
          <a:p>
            <a:pPr algn="ctr"/>
            <a:r>
              <a:rPr lang="en-GB" sz="1300" dirty="0"/>
              <a:t>Analytics Responses subject to the given QoS profiles</a:t>
            </a:r>
            <a:endParaRPr lang="en-DE" sz="1300" dirty="0"/>
          </a:p>
        </p:txBody>
      </p:sp>
      <p:cxnSp>
        <p:nvCxnSpPr>
          <p:cNvPr id="3" name="Straight Arrow Connector 2">
            <a:extLst>
              <a:ext uri="{FF2B5EF4-FFF2-40B4-BE49-F238E27FC236}">
                <a16:creationId xmlns:a16="http://schemas.microsoft.com/office/drawing/2014/main" id="{2C514688-91C4-44FF-0379-773E260A9176}"/>
              </a:ext>
            </a:extLst>
          </p:cNvPr>
          <p:cNvCxnSpPr>
            <a:cxnSpLocks/>
          </p:cNvCxnSpPr>
          <p:nvPr/>
        </p:nvCxnSpPr>
        <p:spPr>
          <a:xfrm>
            <a:off x="9291193" y="2343481"/>
            <a:ext cx="1073794" cy="0"/>
          </a:xfrm>
          <a:prstGeom prst="straightConnector1">
            <a:avLst/>
          </a:prstGeom>
          <a:ln>
            <a:solidFill>
              <a:srgbClr val="00B05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E6F0BED-291B-362A-CF50-6B7500928F53}"/>
              </a:ext>
            </a:extLst>
          </p:cNvPr>
          <p:cNvSpPr txBox="1"/>
          <p:nvPr/>
        </p:nvSpPr>
        <p:spPr>
          <a:xfrm>
            <a:off x="9368018" y="2051093"/>
            <a:ext cx="1073795" cy="292388"/>
          </a:xfrm>
          <a:prstGeom prst="rect">
            <a:avLst/>
          </a:prstGeom>
          <a:noFill/>
        </p:spPr>
        <p:txBody>
          <a:bodyPr wrap="square" rtlCol="0">
            <a:spAutoFit/>
          </a:bodyPr>
          <a:lstStyle/>
          <a:p>
            <a:r>
              <a:rPr lang="en-GB" sz="1300" dirty="0"/>
              <a:t>PCC Rules</a:t>
            </a:r>
            <a:endParaRPr lang="en-DE" sz="1300" dirty="0"/>
          </a:p>
        </p:txBody>
      </p:sp>
      <p:sp>
        <p:nvSpPr>
          <p:cNvPr id="8" name="Rectangle 7">
            <a:extLst>
              <a:ext uri="{FF2B5EF4-FFF2-40B4-BE49-F238E27FC236}">
                <a16:creationId xmlns:a16="http://schemas.microsoft.com/office/drawing/2014/main" id="{F3817E2A-5343-9D6A-EBA3-23EF62B5E79B}"/>
              </a:ext>
            </a:extLst>
          </p:cNvPr>
          <p:cNvSpPr/>
          <p:nvPr/>
        </p:nvSpPr>
        <p:spPr>
          <a:xfrm>
            <a:off x="10364987" y="1972250"/>
            <a:ext cx="1201615" cy="74246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SMF</a:t>
            </a:r>
            <a:endParaRPr lang="en-DE" dirty="0">
              <a:solidFill>
                <a:schemeClr val="tx1"/>
              </a:solidFill>
            </a:endParaRPr>
          </a:p>
        </p:txBody>
      </p:sp>
      <p:cxnSp>
        <p:nvCxnSpPr>
          <p:cNvPr id="10" name="Straight Arrow Connector 9">
            <a:extLst>
              <a:ext uri="{FF2B5EF4-FFF2-40B4-BE49-F238E27FC236}">
                <a16:creationId xmlns:a16="http://schemas.microsoft.com/office/drawing/2014/main" id="{62DF4803-5DCC-A488-71B5-286CD5180DF9}"/>
              </a:ext>
            </a:extLst>
          </p:cNvPr>
          <p:cNvCxnSpPr>
            <a:cxnSpLocks/>
          </p:cNvCxnSpPr>
          <p:nvPr/>
        </p:nvCxnSpPr>
        <p:spPr>
          <a:xfrm flipV="1">
            <a:off x="4108328" y="2001454"/>
            <a:ext cx="3054994" cy="13252"/>
          </a:xfrm>
          <a:prstGeom prst="straightConnector1">
            <a:avLst/>
          </a:prstGeom>
          <a:ln>
            <a:solidFill>
              <a:srgbClr val="C00000"/>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C4CA4D1-BF1F-63BA-32C2-BCC102EC9552}"/>
              </a:ext>
            </a:extLst>
          </p:cNvPr>
          <p:cNvSpPr txBox="1"/>
          <p:nvPr/>
        </p:nvSpPr>
        <p:spPr>
          <a:xfrm>
            <a:off x="4829579" y="1558504"/>
            <a:ext cx="1798890" cy="492443"/>
          </a:xfrm>
          <a:prstGeom prst="rect">
            <a:avLst/>
          </a:prstGeom>
          <a:noFill/>
        </p:spPr>
        <p:txBody>
          <a:bodyPr wrap="none" rtlCol="0">
            <a:spAutoFit/>
          </a:bodyPr>
          <a:lstStyle/>
          <a:p>
            <a:pPr algn="ctr"/>
            <a:r>
              <a:rPr lang="en-GB" sz="1300" dirty="0"/>
              <a:t>Analytics request with</a:t>
            </a:r>
          </a:p>
          <a:p>
            <a:pPr algn="ctr"/>
            <a:r>
              <a:rPr lang="en-GB" sz="1300" dirty="0"/>
              <a:t>QoS Profiles as filters</a:t>
            </a:r>
            <a:endParaRPr lang="en-DE" sz="1300" dirty="0"/>
          </a:p>
        </p:txBody>
      </p:sp>
    </p:spTree>
    <p:extLst>
      <p:ext uri="{BB962C8B-B14F-4D97-AF65-F5344CB8AC3E}">
        <p14:creationId xmlns:p14="http://schemas.microsoft.com/office/powerpoint/2010/main" val="41415080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Comparison</a:t>
            </a:r>
            <a:endParaRPr lang="zh-CN" altLang="en-US" sz="2800" b="1" dirty="0"/>
          </a:p>
        </p:txBody>
      </p:sp>
      <p:graphicFrame>
        <p:nvGraphicFramePr>
          <p:cNvPr id="16" name="Table 15">
            <a:extLst>
              <a:ext uri="{FF2B5EF4-FFF2-40B4-BE49-F238E27FC236}">
                <a16:creationId xmlns:a16="http://schemas.microsoft.com/office/drawing/2014/main" id="{EC7CFC9F-610A-A81A-FADD-65BF24A82F87}"/>
              </a:ext>
            </a:extLst>
          </p:cNvPr>
          <p:cNvGraphicFramePr>
            <a:graphicFrameLocks noGrp="1"/>
          </p:cNvGraphicFramePr>
          <p:nvPr>
            <p:extLst>
              <p:ext uri="{D42A27DB-BD31-4B8C-83A1-F6EECF244321}">
                <p14:modId xmlns:p14="http://schemas.microsoft.com/office/powerpoint/2010/main" val="4284434622"/>
              </p:ext>
            </p:extLst>
          </p:nvPr>
        </p:nvGraphicFramePr>
        <p:xfrm>
          <a:off x="132861" y="1136915"/>
          <a:ext cx="11748479" cy="4863949"/>
        </p:xfrm>
        <a:graphic>
          <a:graphicData uri="http://schemas.openxmlformats.org/drawingml/2006/table">
            <a:tbl>
              <a:tblPr firstRow="1" bandRow="1">
                <a:tableStyleId>{5C22544A-7EE6-4342-B048-85BDC9FD1C3A}</a:tableStyleId>
              </a:tblPr>
              <a:tblGrid>
                <a:gridCol w="2112176">
                  <a:extLst>
                    <a:ext uri="{9D8B030D-6E8A-4147-A177-3AD203B41FA5}">
                      <a16:colId xmlns:a16="http://schemas.microsoft.com/office/drawing/2014/main" val="562728998"/>
                    </a:ext>
                  </a:extLst>
                </a:gridCol>
                <a:gridCol w="3168263">
                  <a:extLst>
                    <a:ext uri="{9D8B030D-6E8A-4147-A177-3AD203B41FA5}">
                      <a16:colId xmlns:a16="http://schemas.microsoft.com/office/drawing/2014/main" val="77109167"/>
                    </a:ext>
                  </a:extLst>
                </a:gridCol>
                <a:gridCol w="3198152">
                  <a:extLst>
                    <a:ext uri="{9D8B030D-6E8A-4147-A177-3AD203B41FA5}">
                      <a16:colId xmlns:a16="http://schemas.microsoft.com/office/drawing/2014/main" val="633714333"/>
                    </a:ext>
                  </a:extLst>
                </a:gridCol>
                <a:gridCol w="3269888">
                  <a:extLst>
                    <a:ext uri="{9D8B030D-6E8A-4147-A177-3AD203B41FA5}">
                      <a16:colId xmlns:a16="http://schemas.microsoft.com/office/drawing/2014/main" val="783064029"/>
                    </a:ext>
                  </a:extLst>
                </a:gridCol>
              </a:tblGrid>
              <a:tr h="564985">
                <a:tc>
                  <a:txBody>
                    <a:bodyPr/>
                    <a:lstStyle/>
                    <a:p>
                      <a:endParaRPr lang="en-DE" sz="1400" b="1" kern="1200" dirty="0">
                        <a:solidFill>
                          <a:schemeClr val="lt1"/>
                        </a:solidFill>
                        <a:latin typeface="+mn-lt"/>
                        <a:ea typeface="+mn-ea"/>
                        <a:cs typeface="+mn-cs"/>
                      </a:endParaRPr>
                    </a:p>
                  </a:txBody>
                  <a:tcPr/>
                </a:tc>
                <a:tc>
                  <a:txBody>
                    <a:bodyPr/>
                    <a:lstStyle/>
                    <a:p>
                      <a:r>
                        <a:rPr lang="en-GB" sz="1400" dirty="0"/>
                        <a:t>Option 1</a:t>
                      </a:r>
                      <a:endParaRPr lang="en-DE" sz="1400" dirty="0"/>
                    </a:p>
                  </a:txBody>
                  <a:tcPr/>
                </a:tc>
                <a:tc>
                  <a:txBody>
                    <a:bodyPr/>
                    <a:lstStyle/>
                    <a:p>
                      <a:r>
                        <a:rPr lang="en-GB" sz="1400" dirty="0"/>
                        <a:t>Option 2</a:t>
                      </a:r>
                      <a:endParaRPr lang="en-DE" sz="1400" dirty="0"/>
                    </a:p>
                  </a:txBody>
                  <a:tcPr/>
                </a:tc>
                <a:tc>
                  <a:txBody>
                    <a:bodyPr/>
                    <a:lstStyle/>
                    <a:p>
                      <a:r>
                        <a:rPr lang="en-GB" sz="1400" dirty="0"/>
                        <a:t>Option 3</a:t>
                      </a:r>
                      <a:endParaRPr lang="en-DE" sz="1400" dirty="0"/>
                    </a:p>
                  </a:txBody>
                  <a:tcPr/>
                </a:tc>
                <a:extLst>
                  <a:ext uri="{0D108BD9-81ED-4DB2-BD59-A6C34878D82A}">
                    <a16:rowId xmlns:a16="http://schemas.microsoft.com/office/drawing/2014/main" val="161731829"/>
                  </a:ext>
                </a:extLst>
              </a:tr>
              <a:tr h="527669">
                <a:tc>
                  <a:txBody>
                    <a:bodyPr/>
                    <a:lstStyle/>
                    <a:p>
                      <a:r>
                        <a:rPr lang="en-GB" sz="1400" b="1" kern="1200" dirty="0">
                          <a:solidFill>
                            <a:schemeClr val="lt1"/>
                          </a:solidFill>
                          <a:latin typeface="+mn-lt"/>
                          <a:ea typeface="+mn-ea"/>
                          <a:cs typeface="+mn-cs"/>
                        </a:rPr>
                        <a:t>Level of NWDAF assistance to PCF</a:t>
                      </a:r>
                      <a:endParaRPr lang="en-DE" sz="1400" b="1" kern="1200" dirty="0">
                        <a:solidFill>
                          <a:schemeClr val="lt1"/>
                        </a:solidFill>
                        <a:latin typeface="+mn-lt"/>
                        <a:ea typeface="+mn-ea"/>
                        <a:cs typeface="+mn-cs"/>
                      </a:endParaRPr>
                    </a:p>
                  </a:txBody>
                  <a:tcPr>
                    <a:solidFill>
                      <a:schemeClr val="accent1"/>
                    </a:solidFill>
                  </a:tcPr>
                </a:tc>
                <a:tc>
                  <a:txBody>
                    <a:bodyPr/>
                    <a:lstStyle/>
                    <a:p>
                      <a:r>
                        <a:rPr lang="en-GB" sz="1400" dirty="0"/>
                        <a:t>Maximum</a:t>
                      </a:r>
                      <a:endParaRPr lang="en-DE" sz="1400" dirty="0"/>
                    </a:p>
                  </a:txBody>
                  <a:tcPr/>
                </a:tc>
                <a:tc>
                  <a:txBody>
                    <a:bodyPr/>
                    <a:lstStyle/>
                    <a:p>
                      <a:r>
                        <a:rPr lang="en-GB" sz="1400" dirty="0"/>
                        <a:t>Medium</a:t>
                      </a:r>
                      <a:endParaRPr lang="en-DE" sz="1400" dirty="0"/>
                    </a:p>
                  </a:txBody>
                  <a:tcPr/>
                </a:tc>
                <a:tc>
                  <a:txBody>
                    <a:bodyPr/>
                    <a:lstStyle/>
                    <a:p>
                      <a:r>
                        <a:rPr lang="en-GB" sz="1400" dirty="0"/>
                        <a:t>Minimum</a:t>
                      </a:r>
                      <a:endParaRPr lang="en-DE" sz="1400" dirty="0"/>
                    </a:p>
                  </a:txBody>
                  <a:tcPr/>
                </a:tc>
                <a:extLst>
                  <a:ext uri="{0D108BD9-81ED-4DB2-BD59-A6C34878D82A}">
                    <a16:rowId xmlns:a16="http://schemas.microsoft.com/office/drawing/2014/main" val="501454463"/>
                  </a:ext>
                </a:extLst>
              </a:tr>
              <a:tr h="1831323">
                <a:tc>
                  <a:txBody>
                    <a:bodyPr/>
                    <a:lstStyle/>
                    <a:p>
                      <a:r>
                        <a:rPr lang="en-GB" sz="1400" b="1" kern="1200" dirty="0">
                          <a:solidFill>
                            <a:schemeClr val="lt1"/>
                          </a:solidFill>
                          <a:latin typeface="+mn-lt"/>
                          <a:ea typeface="+mn-ea"/>
                          <a:cs typeface="+mn-cs"/>
                        </a:rPr>
                        <a:t>How are QoS profiles determined</a:t>
                      </a:r>
                      <a:endParaRPr lang="en-DE" sz="1400" b="1" kern="1200" dirty="0">
                        <a:solidFill>
                          <a:schemeClr val="lt1"/>
                        </a:solidFill>
                        <a:latin typeface="+mn-lt"/>
                        <a:ea typeface="+mn-ea"/>
                        <a:cs typeface="+mn-cs"/>
                      </a:endParaRPr>
                    </a:p>
                  </a:txBody>
                  <a:tcPr>
                    <a:solidFill>
                      <a:schemeClr val="accent1"/>
                    </a:solidFill>
                  </a:tcPr>
                </a:tc>
                <a:tc>
                  <a:txBody>
                    <a:bodyPr/>
                    <a:lstStyle/>
                    <a:p>
                      <a:r>
                        <a:rPr lang="en-GB" sz="1400" dirty="0"/>
                        <a:t>- NWDAF derives candidate QoS profiles based on the observation of the pat decision by PCF.</a:t>
                      </a:r>
                    </a:p>
                    <a:p>
                      <a:r>
                        <a:rPr lang="en-GB" sz="1400" dirty="0"/>
                        <a:t>- PCF modifies/selects/… final QoS profiles based on the candidates proposed by NWDAF </a:t>
                      </a:r>
                      <a:endParaRPr lang="en-DE" sz="1400" dirty="0"/>
                    </a:p>
                  </a:txBody>
                  <a:tcPr/>
                </a:tc>
                <a:tc>
                  <a:txBody>
                    <a:bodyPr/>
                    <a:lstStyle/>
                    <a:p>
                      <a:r>
                        <a:rPr lang="en-GB" sz="1400" dirty="0"/>
                        <a:t>- PCF based on its internal logic, derives a set of candidate QoS profiles</a:t>
                      </a:r>
                    </a:p>
                    <a:p>
                      <a:r>
                        <a:rPr lang="en-GB" sz="1400" dirty="0"/>
                        <a:t>- NWDAF evaluates the candidate QoS profiles based on the metric provided by the PCF</a:t>
                      </a:r>
                    </a:p>
                    <a:p>
                      <a:r>
                        <a:rPr lang="en-GB" sz="1400" dirty="0"/>
                        <a:t>- PCF derive the final QoS profiles based on the evaluation by NWDAF</a:t>
                      </a:r>
                      <a:endParaRPr lang="en-DE" sz="1400" dirty="0"/>
                    </a:p>
                  </a:txBody>
                  <a:tcPr/>
                </a:tc>
                <a:tc>
                  <a:txBody>
                    <a:bodyPr/>
                    <a:lstStyle/>
                    <a:p>
                      <a:r>
                        <a:rPr lang="en-GB" sz="1400" dirty="0"/>
                        <a:t>- PCF subscribes to the NWDAF for analytics and consider them based on its internal logic to derive the QoS profiles; i.e., the PCF knows how to relate the analytics to the QoS parameters</a:t>
                      </a:r>
                    </a:p>
                    <a:p>
                      <a:endParaRPr lang="en-GB" sz="1400" dirty="0"/>
                    </a:p>
                    <a:p>
                      <a:r>
                        <a:rPr lang="en-GB" sz="1400" dirty="0"/>
                        <a:t>The key point is that all the analytics are targeted to the same time window and the ML models are trained the same data </a:t>
                      </a:r>
                      <a:endParaRPr lang="en-DE" sz="1400" dirty="0"/>
                    </a:p>
                  </a:txBody>
                  <a:tcPr/>
                </a:tc>
                <a:extLst>
                  <a:ext uri="{0D108BD9-81ED-4DB2-BD59-A6C34878D82A}">
                    <a16:rowId xmlns:a16="http://schemas.microsoft.com/office/drawing/2014/main" val="891232778"/>
                  </a:ext>
                </a:extLst>
              </a:tr>
              <a:tr h="580119">
                <a:tc>
                  <a:txBody>
                    <a:bodyPr/>
                    <a:lstStyle/>
                    <a:p>
                      <a:r>
                        <a:rPr lang="en-GB" sz="1400" b="1" kern="1200" dirty="0">
                          <a:solidFill>
                            <a:schemeClr val="lt1"/>
                          </a:solidFill>
                          <a:latin typeface="+mn-lt"/>
                          <a:ea typeface="+mn-ea"/>
                          <a:cs typeface="+mn-cs"/>
                        </a:rPr>
                        <a:t>Similarity to the proposed solutions</a:t>
                      </a:r>
                      <a:r>
                        <a:rPr lang="en-GB" sz="1400" b="1" kern="1200" dirty="0">
                          <a:solidFill>
                            <a:srgbClr val="FF0000"/>
                          </a:solidFill>
                          <a:latin typeface="+mn-lt"/>
                          <a:ea typeface="+mn-ea"/>
                          <a:cs typeface="+mn-cs"/>
                        </a:rPr>
                        <a:t>*</a:t>
                      </a:r>
                      <a:endParaRPr lang="en-DE" sz="1400" b="1" kern="1200" dirty="0">
                        <a:solidFill>
                          <a:srgbClr val="FF0000"/>
                        </a:solidFill>
                        <a:latin typeface="+mn-lt"/>
                        <a:ea typeface="+mn-ea"/>
                        <a:cs typeface="+mn-cs"/>
                      </a:endParaRPr>
                    </a:p>
                  </a:txBody>
                  <a:tcPr>
                    <a:solidFill>
                      <a:schemeClr val="accent1"/>
                    </a:solidFill>
                  </a:tcPr>
                </a:tc>
                <a:tc>
                  <a:txBody>
                    <a:bodyPr/>
                    <a:lstStyle/>
                    <a:p>
                      <a:r>
                        <a:rPr lang="en-GB" sz="1400" dirty="0"/>
                        <a:t>Huawei’s (original) proposal/idea that NWDAF provides recommendation</a:t>
                      </a:r>
                      <a:endParaRPr lang="en-DE" sz="1400" dirty="0"/>
                    </a:p>
                  </a:txBody>
                  <a:tcPr/>
                </a:tc>
                <a:tc>
                  <a:txBody>
                    <a:bodyPr/>
                    <a:lstStyle/>
                    <a:p>
                      <a:r>
                        <a:rPr lang="en-GB" sz="1400" dirty="0"/>
                        <a:t>Samsung’s proposal</a:t>
                      </a:r>
                      <a:endParaRPr lang="en-DE" sz="1400" dirty="0"/>
                    </a:p>
                  </a:txBody>
                  <a:tcPr/>
                </a:tc>
                <a:tc>
                  <a:txBody>
                    <a:bodyPr/>
                    <a:lstStyle/>
                    <a:p>
                      <a:r>
                        <a:rPr lang="en-GB" sz="1400" dirty="0"/>
                        <a:t>Nokia’s proposal</a:t>
                      </a:r>
                    </a:p>
                    <a:p>
                      <a:r>
                        <a:rPr lang="en-GB" sz="1400" dirty="0"/>
                        <a:t>DCM’s proposal</a:t>
                      </a:r>
                      <a:endParaRPr lang="en-DE" sz="1400" dirty="0"/>
                    </a:p>
                  </a:txBody>
                  <a:tcPr/>
                </a:tc>
                <a:extLst>
                  <a:ext uri="{0D108BD9-81ED-4DB2-BD59-A6C34878D82A}">
                    <a16:rowId xmlns:a16="http://schemas.microsoft.com/office/drawing/2014/main" val="1692365125"/>
                  </a:ext>
                </a:extLst>
              </a:tr>
              <a:tr h="1179496">
                <a:tc>
                  <a:txBody>
                    <a:bodyPr/>
                    <a:lstStyle/>
                    <a:p>
                      <a:r>
                        <a:rPr lang="en-GB" sz="1400" b="1" kern="1200" dirty="0">
                          <a:solidFill>
                            <a:schemeClr val="lt1"/>
                          </a:solidFill>
                          <a:latin typeface="+mn-lt"/>
                          <a:ea typeface="+mn-ea"/>
                          <a:cs typeface="+mn-cs"/>
                        </a:rPr>
                        <a:t>Comments </a:t>
                      </a:r>
                      <a:endParaRPr lang="en-DE" sz="1400" b="1" kern="1200" dirty="0">
                        <a:solidFill>
                          <a:schemeClr val="lt1"/>
                        </a:solidFill>
                        <a:latin typeface="+mn-lt"/>
                        <a:ea typeface="+mn-ea"/>
                        <a:cs typeface="+mn-cs"/>
                      </a:endParaRPr>
                    </a:p>
                  </a:txBody>
                  <a:tcPr>
                    <a:solidFill>
                      <a:schemeClr val="accent1"/>
                    </a:solidFill>
                  </a:tcPr>
                </a:tc>
                <a:tc>
                  <a:txBody>
                    <a:bodyPr/>
                    <a:lstStyle/>
                    <a:p>
                      <a:r>
                        <a:rPr lang="en-GB" sz="1400" dirty="0"/>
                        <a:t>If it is going to be a generic service, it is not clear how NWDAF can provide recommended action (here QoS profile) without knowing the internal logic of the consumer NF (here the PCF)</a:t>
                      </a:r>
                      <a:endParaRPr lang="en-DE" sz="1400" dirty="0"/>
                    </a:p>
                  </a:txBody>
                  <a:tcPr/>
                </a:tc>
                <a:tc>
                  <a:txBody>
                    <a:bodyPr/>
                    <a:lstStyle/>
                    <a:p>
                      <a:r>
                        <a:rPr lang="en-GB" sz="1400" dirty="0"/>
                        <a:t>Whether the existing service operations are suitable for requesting and getting evaluation of actions by another NF or not needs further investigation</a:t>
                      </a:r>
                      <a:endParaRPr lang="en-DE" sz="1400" dirty="0"/>
                    </a:p>
                  </a:txBody>
                  <a:tcPr/>
                </a:tc>
                <a:tc>
                  <a:txBody>
                    <a:bodyPr/>
                    <a:lstStyle/>
                    <a:p>
                      <a:r>
                        <a:rPr lang="en-GB" sz="1400" dirty="0"/>
                        <a:t>Whereas it is the minimum assistance by NWDAF to PCF, it is the existing mechanism. PCF is already a consumer of NWDAF analytics such as “Network Performance” or “DN Performance”</a:t>
                      </a:r>
                      <a:endParaRPr lang="en-DE" sz="1400" dirty="0"/>
                    </a:p>
                  </a:txBody>
                  <a:tcPr/>
                </a:tc>
                <a:extLst>
                  <a:ext uri="{0D108BD9-81ED-4DB2-BD59-A6C34878D82A}">
                    <a16:rowId xmlns:a16="http://schemas.microsoft.com/office/drawing/2014/main" val="1554577827"/>
                  </a:ext>
                </a:extLst>
              </a:tr>
            </a:tbl>
          </a:graphicData>
        </a:graphic>
      </p:graphicFrame>
      <p:sp>
        <p:nvSpPr>
          <p:cNvPr id="17" name="TextBox 16">
            <a:extLst>
              <a:ext uri="{FF2B5EF4-FFF2-40B4-BE49-F238E27FC236}">
                <a16:creationId xmlns:a16="http://schemas.microsoft.com/office/drawing/2014/main" id="{E20F1172-444F-8A53-95AF-70B26C5BBBF8}"/>
              </a:ext>
            </a:extLst>
          </p:cNvPr>
          <p:cNvSpPr txBox="1"/>
          <p:nvPr/>
        </p:nvSpPr>
        <p:spPr>
          <a:xfrm>
            <a:off x="228600" y="6142891"/>
            <a:ext cx="11623431" cy="307777"/>
          </a:xfrm>
          <a:prstGeom prst="rect">
            <a:avLst/>
          </a:prstGeom>
          <a:noFill/>
        </p:spPr>
        <p:txBody>
          <a:bodyPr wrap="square" rtlCol="0">
            <a:spAutoFit/>
          </a:bodyPr>
          <a:lstStyle/>
          <a:p>
            <a:r>
              <a:rPr lang="en-GB" sz="1400" dirty="0">
                <a:solidFill>
                  <a:srgbClr val="FF0000"/>
                </a:solidFill>
              </a:rPr>
              <a:t>* The purpose of the mapping is just to show some similarities, details of the proposal solution may be different.</a:t>
            </a:r>
            <a:endParaRPr lang="en-DE" sz="1400" dirty="0">
              <a:solidFill>
                <a:srgbClr val="FF0000"/>
              </a:solidFill>
            </a:endParaRPr>
          </a:p>
        </p:txBody>
      </p:sp>
    </p:spTree>
    <p:extLst>
      <p:ext uri="{BB962C8B-B14F-4D97-AF65-F5344CB8AC3E}">
        <p14:creationId xmlns:p14="http://schemas.microsoft.com/office/powerpoint/2010/main" val="341077005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Way forward?! </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330570"/>
            <a:ext cx="11906055" cy="5112564"/>
          </a:xfrm>
        </p:spPr>
        <p:txBody>
          <a:bodyPr/>
          <a:lstStyle/>
          <a:p>
            <a:pPr>
              <a:lnSpc>
                <a:spcPct val="100000"/>
              </a:lnSpc>
              <a:spcBef>
                <a:spcPts val="600"/>
              </a:spcBef>
              <a:spcAft>
                <a:spcPts val="1200"/>
              </a:spcAft>
            </a:pPr>
            <a:r>
              <a:rPr lang="en-GB" altLang="zh-CN" sz="2000" dirty="0">
                <a:latin typeface="Calibri" panose="020F0502020204030204" pitchFamily="34" charset="0"/>
                <a:cs typeface="Calibri" panose="020F0502020204030204" pitchFamily="34" charset="0"/>
              </a:rPr>
              <a:t>A question needs to be answered to find a way forward:</a:t>
            </a:r>
          </a:p>
          <a:p>
            <a:pPr marL="0" indent="0" algn="ctr">
              <a:lnSpc>
                <a:spcPct val="100000"/>
              </a:lnSpc>
              <a:spcBef>
                <a:spcPts val="600"/>
              </a:spcBef>
              <a:spcAft>
                <a:spcPts val="1200"/>
              </a:spcAft>
              <a:buNone/>
            </a:pPr>
            <a:r>
              <a:rPr lang="en-GB" altLang="zh-CN" sz="2000" i="1" dirty="0">
                <a:solidFill>
                  <a:srgbClr val="C00000"/>
                </a:solidFill>
                <a:latin typeface="Calibri" panose="020F0502020204030204" pitchFamily="34" charset="0"/>
                <a:cs typeface="Calibri" panose="020F0502020204030204" pitchFamily="34" charset="0"/>
              </a:rPr>
              <a:t>Whether is it acceptable to have multiple options or not?</a:t>
            </a:r>
          </a:p>
          <a:p>
            <a:pPr marL="0" indent="0">
              <a:lnSpc>
                <a:spcPct val="100000"/>
              </a:lnSpc>
              <a:spcBef>
                <a:spcPts val="600"/>
              </a:spcBef>
              <a:spcAft>
                <a:spcPts val="1200"/>
              </a:spcAft>
              <a:buNone/>
            </a:pPr>
            <a:r>
              <a:rPr lang="en-GB" altLang="zh-CN" sz="2000" b="1" i="1" dirty="0">
                <a:latin typeface="Calibri" panose="020F0502020204030204" pitchFamily="34" charset="0"/>
                <a:cs typeface="Calibri" panose="020F0502020204030204" pitchFamily="34" charset="0"/>
              </a:rPr>
              <a:t>Note</a:t>
            </a:r>
            <a:r>
              <a:rPr lang="en-GB" altLang="zh-CN" sz="2000" i="1" dirty="0">
                <a:latin typeface="Calibri" panose="020F0502020204030204" pitchFamily="34" charset="0"/>
                <a:cs typeface="Calibri" panose="020F0502020204030204" pitchFamily="34" charset="0"/>
              </a:rPr>
              <a:t>: The options depend on PCF capabilities which are determined by PCF internal logic implementation</a:t>
            </a:r>
          </a:p>
          <a:p>
            <a:pPr lvl="1">
              <a:lnSpc>
                <a:spcPct val="100000"/>
              </a:lnSpc>
              <a:spcBef>
                <a:spcPts val="0"/>
              </a:spcBef>
              <a:spcAft>
                <a:spcPts val="300"/>
              </a:spcAft>
            </a:pPr>
            <a:r>
              <a:rPr lang="en-GB" altLang="zh-CN" sz="1800" dirty="0">
                <a:latin typeface="Calibri" panose="020F0502020204030204" pitchFamily="34" charset="0"/>
                <a:cs typeface="Calibri" panose="020F0502020204030204" pitchFamily="34" charset="0"/>
              </a:rPr>
              <a:t>DCM’s view: Yes</a:t>
            </a:r>
          </a:p>
          <a:p>
            <a:pPr lvl="1">
              <a:lnSpc>
                <a:spcPct val="100000"/>
              </a:lnSpc>
              <a:spcBef>
                <a:spcPts val="0"/>
              </a:spcBef>
              <a:spcAft>
                <a:spcPts val="1200"/>
              </a:spcAft>
            </a:pPr>
            <a:r>
              <a:rPr lang="en-GB" altLang="zh-CN" sz="1800" dirty="0">
                <a:latin typeface="Calibri" panose="020F0502020204030204" pitchFamily="34" charset="0"/>
                <a:cs typeface="Calibri" panose="020F0502020204030204" pitchFamily="34" charset="0"/>
              </a:rPr>
              <a:t>Other companies view: ?</a:t>
            </a:r>
          </a:p>
          <a:p>
            <a:pPr>
              <a:lnSpc>
                <a:spcPct val="100000"/>
              </a:lnSpc>
              <a:spcBef>
                <a:spcPts val="600"/>
              </a:spcBef>
              <a:spcAft>
                <a:spcPts val="1200"/>
              </a:spcAft>
            </a:pPr>
            <a:r>
              <a:rPr lang="en-GB" altLang="zh-CN" sz="2000" dirty="0">
                <a:latin typeface="Calibri" panose="020F0502020204030204" pitchFamily="34" charset="0"/>
                <a:cs typeface="Calibri" panose="020F0502020204030204" pitchFamily="34" charset="0"/>
              </a:rPr>
              <a:t>If yes </a:t>
            </a:r>
            <a:r>
              <a:rPr lang="en-GB" altLang="zh-CN" sz="2000" dirty="0">
                <a:latin typeface="Calibri" panose="020F0502020204030204" pitchFamily="34" charset="0"/>
                <a:cs typeface="Calibri" panose="020F0502020204030204" pitchFamily="34" charset="0"/>
                <a:sym typeface="Wingdings" panose="05000000000000000000" pitchFamily="2" charset="2"/>
              </a:rPr>
              <a:t> Which options can be selected?</a:t>
            </a:r>
          </a:p>
          <a:p>
            <a:pPr lvl="1">
              <a:lnSpc>
                <a:spcPct val="100000"/>
              </a:lnSpc>
              <a:spcBef>
                <a:spcPts val="0"/>
              </a:spcBef>
              <a:spcAft>
                <a:spcPts val="3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DCM’s view: In this release, Option 2 and Option 3 are technically feasible</a:t>
            </a:r>
          </a:p>
          <a:p>
            <a:pPr lvl="1">
              <a:lnSpc>
                <a:spcPct val="100000"/>
              </a:lnSpc>
              <a:spcBef>
                <a:spcPts val="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Other views ?</a:t>
            </a:r>
          </a:p>
          <a:p>
            <a:pPr>
              <a:lnSpc>
                <a:spcPct val="100000"/>
              </a:lnSpc>
              <a:spcBef>
                <a:spcPts val="600"/>
              </a:spcBef>
              <a:spcAft>
                <a:spcPts val="1200"/>
              </a:spcAft>
            </a:pPr>
            <a:r>
              <a:rPr lang="en-GB" altLang="zh-CN" sz="2000" dirty="0">
                <a:latin typeface="Calibri" panose="020F0502020204030204" pitchFamily="34" charset="0"/>
                <a:cs typeface="Calibri" panose="020F0502020204030204" pitchFamily="34" charset="0"/>
                <a:sym typeface="Wingdings" panose="05000000000000000000" pitchFamily="2" charset="2"/>
              </a:rPr>
              <a:t>If no  which one should be selected?</a:t>
            </a:r>
          </a:p>
          <a:p>
            <a:pPr lvl="1">
              <a:lnSpc>
                <a:spcPct val="100000"/>
              </a:lnSpc>
              <a:spcBef>
                <a:spcPts val="0"/>
              </a:spcBef>
              <a:spcAft>
                <a:spcPts val="3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DCM’s view: Option 2</a:t>
            </a:r>
          </a:p>
          <a:p>
            <a:pPr lvl="1">
              <a:lnSpc>
                <a:spcPct val="100000"/>
              </a:lnSpc>
              <a:spcBef>
                <a:spcPts val="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Other views ?</a:t>
            </a:r>
          </a:p>
          <a:p>
            <a:pPr>
              <a:lnSpc>
                <a:spcPct val="100000"/>
              </a:lnSpc>
              <a:spcBef>
                <a:spcPts val="600"/>
              </a:spcBef>
              <a:spcAft>
                <a:spcPts val="1200"/>
              </a:spcAft>
            </a:pPr>
            <a:endParaRPr lang="en-GB" altLang="zh-CN"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548701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microsoft.com/office/infopath/2007/PartnerControls"/>
    <ds:schemaRef ds:uri="http://purl.org/dc/dcmitype/"/>
    <ds:schemaRef ds:uri="679a257e-872f-4c98-9e8a-0a9c104f72cd"/>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280d8efa-eff2-4910-88d2-79ca146720c4"/>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12107</TotalTime>
  <Words>1262</Words>
  <Application>Microsoft Office PowerPoint</Application>
  <PresentationFormat>Widescreen</PresentationFormat>
  <Paragraphs>138</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Options for NWDAF Assistance to PCF  for QoS Profile Determination </vt:lpstr>
      <vt:lpstr>Recap: Concluded Principles in the TR </vt:lpstr>
      <vt:lpstr>Current Situation</vt:lpstr>
      <vt:lpstr>Current Situation</vt:lpstr>
      <vt:lpstr>Option 1</vt:lpstr>
      <vt:lpstr>Option 2</vt:lpstr>
      <vt:lpstr>Option 3</vt:lpstr>
      <vt:lpstr>Comparison</vt:lpstr>
      <vt:lpstr>Way forward?!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DCM</cp:lastModifiedBy>
  <cp:revision>800</cp:revision>
  <dcterms:created xsi:type="dcterms:W3CDTF">2010-02-05T13:52:04Z</dcterms:created>
  <dcterms:modified xsi:type="dcterms:W3CDTF">2024-10-02T09:15:58Z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