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1128" r:id="rId6"/>
    <p:sldId id="968" r:id="rId7"/>
    <p:sldId id="1120" r:id="rId8"/>
    <p:sldId id="966" r:id="rId9"/>
    <p:sldId id="796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63" d="100"/>
          <a:sy n="63" d="100"/>
        </p:scale>
        <p:origin x="14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940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487629" y="334106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19 – 23 August,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2024, Maastricht, Netherlands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S2-2409364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468664"/>
            <a:ext cx="8388350" cy="4830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WG2#164, 19 – 23 August, 2024, Maastricht, Netherlands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4_Shanghai_2024-06/Docs/SP-24098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672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3gpp.org/ftp/TSG_SA/TSG_SA/TSGS_104_Shanghai_2024-06/Docs/SP-240987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672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Release 19 </a:t>
            </a:r>
            <a:br>
              <a:rPr lang="en-US" altLang="de-DE" sz="3600" b="1" dirty="0"/>
            </a:br>
            <a:r>
              <a:rPr lang="en-US" altLang="de-DE" sz="3600" b="1" dirty="0"/>
              <a:t>MPS4msg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>
                <a:latin typeface="+mj-lt"/>
              </a:rPr>
            </a:br>
            <a:r>
              <a:rPr lang="en-US" altLang="en-US" sz="2000" dirty="0">
                <a:latin typeface="+mj-lt"/>
              </a:rPr>
              <a:t>Robert Streijl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+mj-lt"/>
              </a:rPr>
              <a:t>Peraton</a:t>
            </a:r>
            <a:r>
              <a:rPr lang="en-US" altLang="en-US" sz="2000" dirty="0">
                <a:latin typeface="+mj-lt"/>
              </a:rPr>
              <a:t> Labs (Rapporteur)</a:t>
            </a: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de-DE" b="1" dirty="0"/>
              <a:t>MPS4msg Status at SA#105</a:t>
            </a:r>
            <a:endParaRPr lang="de-DE" altLang="de-DE" b="1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88950" y="2355274"/>
            <a:ext cx="7823777" cy="3566438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75"/>
              </a:spcAft>
            </a:pPr>
            <a:r>
              <a:rPr lang="de-DE" altLang="de-DE" sz="2000" b="1" kern="0" dirty="0">
                <a:solidFill>
                  <a:prstClr val="black"/>
                </a:solidFill>
                <a:latin typeface="Calibri"/>
              </a:rPr>
              <a:t>Progress since SA#104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altLang="de-DE" sz="1600" kern="0" dirty="0">
                <a:solidFill>
                  <a:prstClr val="black"/>
                </a:solidFill>
                <a:latin typeface="Calibri"/>
              </a:rPr>
              <a:t>Started normative phase.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de-DE" sz="1600" dirty="0"/>
              <a:t>15 Normative Change Requests submitted: 9 agreed (including content of 4 merged), and 2 noted (alternative solutions identified). </a:t>
            </a:r>
            <a:endParaRPr lang="en-US" altLang="zh-CN" sz="1600" dirty="0">
              <a:cs typeface="Times New Roman" panose="02020603050405020304"/>
            </a:endParaRPr>
          </a:p>
          <a:p>
            <a:pPr>
              <a:spcBef>
                <a:spcPts val="0"/>
              </a:spcBef>
              <a:spcAft>
                <a:spcPts val="75"/>
              </a:spcAft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RAN impacts and dependencies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None</a:t>
            </a:r>
          </a:p>
          <a:p>
            <a:pPr>
              <a:spcBef>
                <a:spcPts val="0"/>
              </a:spcBef>
              <a:spcAft>
                <a:spcPts val="75"/>
              </a:spcAft>
            </a:pPr>
            <a:r>
              <a:rPr lang="de-DE" sz="2000" b="1" kern="0" dirty="0">
                <a:solidFill>
                  <a:prstClr val="black"/>
                </a:solidFill>
                <a:latin typeface="Calibri"/>
              </a:rPr>
              <a:t>Contentious issues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de-DE" sz="1600" kern="0" dirty="0">
                <a:solidFill>
                  <a:prstClr val="black"/>
                </a:solidFill>
                <a:latin typeface="Calibri"/>
              </a:rPr>
              <a:t>None</a:t>
            </a:r>
          </a:p>
          <a:p>
            <a:pPr marL="457200" lvl="1" indent="0">
              <a:spcBef>
                <a:spcPts val="0"/>
              </a:spcBef>
              <a:spcAft>
                <a:spcPts val="75"/>
              </a:spcAft>
              <a:buNone/>
            </a:pPr>
            <a:endParaRPr lang="en-US" sz="16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75"/>
              </a:spcAft>
            </a:pPr>
            <a:endParaRPr lang="de-DE" sz="2000" b="1" kern="0" dirty="0">
              <a:solidFill>
                <a:prstClr val="black"/>
              </a:solidFill>
              <a:latin typeface="Calibri"/>
            </a:endParaRPr>
          </a:p>
          <a:p>
            <a:pPr lvl="1">
              <a:spcBef>
                <a:spcPts val="0"/>
              </a:spcBef>
              <a:spcAft>
                <a:spcPts val="75"/>
              </a:spcAft>
              <a:defRPr/>
            </a:pPr>
            <a:endParaRPr lang="en-US" altLang="ko-KR" sz="1200" kern="0" dirty="0">
              <a:solidFill>
                <a:prstClr val="black"/>
              </a:solidFill>
              <a:latin typeface="Calibri"/>
              <a:ea typeface="맑은 고딕" panose="020B0503020000020004" pitchFamily="34" charset="-127"/>
            </a:endParaRP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E2E599F1-C3F3-A57E-9CD9-ACA5DDC4C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653428"/>
              </p:ext>
            </p:extLst>
          </p:nvPr>
        </p:nvGraphicFramePr>
        <p:xfrm>
          <a:off x="942109" y="1429418"/>
          <a:ext cx="6661851" cy="523723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17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1504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Work Item Title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Target Date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19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dirty="0">
                          <a:latin typeface="+mj-lt"/>
                        </a:rPr>
                        <a:t>1040029</a:t>
                      </a:r>
                    </a:p>
                  </a:txBody>
                  <a:tcPr marL="9525" marR="9525" marT="9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MPS for IMS Messaging and SMS services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80%</a:t>
                      </a:r>
                    </a:p>
                  </a:txBody>
                  <a:tcPr marL="68582" marR="68582" marT="34308" marB="343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Dec 2024</a:t>
                      </a:r>
                    </a:p>
                  </a:txBody>
                  <a:tcPr marL="68582" marR="68582" marT="34308" marB="343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SP-240987</a:t>
                      </a:r>
                      <a:endParaRPr lang="en-GB" altLang="ko-KR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2" marR="68582" marT="34308" marB="343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90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083" y="334622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MPS4msg Status after SA2#164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0189" y="2388030"/>
            <a:ext cx="8810067" cy="4135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de-DE" sz="2000" b="1" dirty="0"/>
              <a:t>General</a:t>
            </a:r>
            <a:r>
              <a:rPr lang="de-DE" altLang="de-DE" sz="2000" b="1" dirty="0"/>
              <a:t>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de-DE" sz="1600" dirty="0"/>
              <a:t>Study (FS_MPS4msg) and WID (MPS4msg) were approved at SA#104 (Jun 24).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de-DE" sz="1600" dirty="0"/>
              <a:t>Started normative phase in SA2#164 (Aug 24).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de-DE" sz="1600" dirty="0"/>
              <a:t>15 normative CRs submitted. 9 agreed, 4 merged, 2 noted. </a:t>
            </a:r>
            <a:endParaRPr lang="en-US" altLang="zh-CN" sz="1600" dirty="0">
              <a:ea typeface="宋体" panose="02010600030101010101" pitchFamily="2" charset="-122"/>
              <a:cs typeface="Times New Roman" panose="02020603050405020304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zh-CN" sz="1600" dirty="0">
                <a:ea typeface="宋体" panose="02010600030101010101" pitchFamily="2" charset="-122"/>
                <a:cs typeface="Times New Roman" panose="02020603050405020304"/>
              </a:rPr>
              <a:t>Agreed CRs will be sent to SA#105 for approval</a:t>
            </a: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or Other WG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>
                <a:solidFill>
                  <a:prstClr val="black"/>
                </a:solidFill>
                <a:sym typeface="+mn-ea"/>
              </a:rPr>
              <a:t>None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ko-KR" sz="2000" b="1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None</a:t>
            </a:r>
            <a:endParaRPr lang="en-US" altLang="zh-CN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75"/>
              </a:spcAft>
            </a:pPr>
            <a:r>
              <a:rPr lang="de-DE" sz="2000" b="1" dirty="0">
                <a:solidFill>
                  <a:prstClr val="black"/>
                </a:solidFill>
              </a:rPr>
              <a:t>Next steps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sz="1600" dirty="0"/>
              <a:t>Outstanding topics will be identified before next meeting.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sz="1600" dirty="0"/>
              <a:t>1 TU used, 2 TUs left: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endParaRPr lang="en-US" alt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3AE9BBE-5519-40D4-9C67-70E980603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25474"/>
              </p:ext>
            </p:extLst>
          </p:nvPr>
        </p:nvGraphicFramePr>
        <p:xfrm>
          <a:off x="419167" y="1272051"/>
          <a:ext cx="8012113" cy="94742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2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8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1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4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Target (dd/mm/</a:t>
                      </a:r>
                      <a:r>
                        <a:rPr lang="en-GB" sz="1000" dirty="0" err="1">
                          <a:latin typeface="+mj-lt"/>
                        </a:rPr>
                        <a:t>yyyy</a:t>
                      </a:r>
                      <a:r>
                        <a:rPr lang="en-GB" sz="1000" dirty="0">
                          <a:latin typeface="+mj-lt"/>
                        </a:rPr>
                        <a:t>)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latin typeface="+mj-lt"/>
                        </a:rPr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WID</a:t>
                      </a:r>
                      <a:endParaRPr lang="en-GB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+mj-lt"/>
                        </a:rPr>
                        <a:t>New %</a:t>
                      </a:r>
                      <a:endParaRPr lang="en-GB" sz="10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+mj-lt"/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5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1010031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MPS for IMS Messaging and SMS services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FS_MPS4msg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18/06/2024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-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>
                          <a:effectLst/>
                          <a:latin typeface="+mj-lt"/>
                          <a:hlinkClick r:id="rId3"/>
                        </a:rPr>
                        <a:t>SP-231672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j-lt"/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3056338310"/>
                  </a:ext>
                </a:extLst>
              </a:tr>
              <a:tr h="29665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1040029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MPS for IMS Messaging and SMS services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MPS4msg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10/12/2024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</a:rPr>
                        <a:t>0%</a:t>
                      </a: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dirty="0">
                          <a:latin typeface="+mj-lt"/>
                          <a:hlinkClick r:id="rId4"/>
                        </a:rPr>
                        <a:t>SP-240987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L="9525" marR="9525" marT="947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j-lt"/>
                        </a:rPr>
                        <a:t>80%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800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083092-956B-923D-90DD-EEB010357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0865"/>
            <a:ext cx="7772400" cy="1470025"/>
          </a:xfrm>
        </p:spPr>
        <p:txBody>
          <a:bodyPr/>
          <a:lstStyle/>
          <a:p>
            <a:r>
              <a:rPr lang="en-US" dirty="0"/>
              <a:t>Annex</a:t>
            </a:r>
            <a:br>
              <a:rPr lang="en-US" dirty="0"/>
            </a:br>
            <a:r>
              <a:rPr lang="en-US" dirty="0"/>
              <a:t>FS_MPS4msg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3677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de-DE" b="1" dirty="0"/>
              <a:t>FS_MPS4msg Status at SA#104</a:t>
            </a:r>
            <a:endParaRPr lang="de-DE" altLang="de-DE" b="1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88950" y="2355274"/>
            <a:ext cx="7823777" cy="3566438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75"/>
              </a:spcAft>
            </a:pPr>
            <a:r>
              <a:rPr lang="de-DE" altLang="de-DE" sz="1800" b="1" kern="0" dirty="0">
                <a:solidFill>
                  <a:prstClr val="black"/>
                </a:solidFill>
                <a:latin typeface="Calibri"/>
              </a:rPr>
              <a:t>Progress since SA#104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altLang="de-DE" sz="1400" dirty="0"/>
              <a:t>Presented nine CRs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altLang="de-DE" sz="1400" kern="0" dirty="0">
                <a:solidFill>
                  <a:prstClr val="black"/>
                </a:solidFill>
                <a:latin typeface="Calibri"/>
              </a:rPr>
              <a:t>Agreed nine CRs</a:t>
            </a:r>
            <a:endParaRPr lang="de-DE" altLang="de-DE" sz="1400" kern="0" dirty="0">
              <a:solidFill>
                <a:prstClr val="black"/>
              </a:solidFill>
              <a:latin typeface="Calibri"/>
            </a:endParaRP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altLang="de-DE" sz="1400" dirty="0"/>
              <a:t>Study goals completed</a:t>
            </a:r>
          </a:p>
          <a:p>
            <a:pPr>
              <a:spcBef>
                <a:spcPts val="0"/>
              </a:spcBef>
              <a:spcAft>
                <a:spcPts val="75"/>
              </a:spcAft>
            </a:pPr>
            <a:r>
              <a:rPr lang="en-US" sz="1800" b="1" dirty="0">
                <a:solidFill>
                  <a:prstClr val="black"/>
                </a:solidFill>
                <a:latin typeface="Calibri"/>
              </a:rPr>
              <a:t>RAN impacts and dependencies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None</a:t>
            </a:r>
          </a:p>
          <a:p>
            <a:pPr>
              <a:spcBef>
                <a:spcPts val="0"/>
              </a:spcBef>
              <a:spcAft>
                <a:spcPts val="75"/>
              </a:spcAft>
            </a:pPr>
            <a:r>
              <a:rPr lang="de-DE" sz="1800" b="1" kern="0" dirty="0">
                <a:solidFill>
                  <a:prstClr val="black"/>
                </a:solidFill>
                <a:latin typeface="Calibri"/>
              </a:rPr>
              <a:t>Contentious issues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de-DE" sz="1400" kern="0" dirty="0">
                <a:solidFill>
                  <a:prstClr val="black"/>
                </a:solidFill>
                <a:latin typeface="Calibri"/>
              </a:rPr>
              <a:t>None</a:t>
            </a:r>
          </a:p>
          <a:p>
            <a:pPr>
              <a:spcBef>
                <a:spcPts val="0"/>
              </a:spcBef>
              <a:spcAft>
                <a:spcPts val="75"/>
              </a:spcAft>
            </a:pPr>
            <a:r>
              <a:rPr lang="de-DE" sz="1800" b="1" kern="0" dirty="0">
                <a:solidFill>
                  <a:prstClr val="black"/>
                </a:solidFill>
                <a:latin typeface="Calibri"/>
              </a:rPr>
              <a:t>Next steps</a:t>
            </a:r>
          </a:p>
          <a:p>
            <a:pPr lvl="1">
              <a:spcBef>
                <a:spcPts val="0"/>
              </a:spcBef>
              <a:spcAft>
                <a:spcPts val="75"/>
              </a:spcAft>
            </a:pPr>
            <a:r>
              <a:rPr lang="en-US" sz="1400" dirty="0">
                <a:latin typeface="+mj-lt"/>
              </a:rPr>
              <a:t>Start normative phase:</a:t>
            </a:r>
          </a:p>
          <a:p>
            <a:pPr marL="457200" lvl="1" indent="0">
              <a:spcBef>
                <a:spcPts val="0"/>
              </a:spcBef>
              <a:spcAft>
                <a:spcPts val="75"/>
              </a:spcAft>
              <a:buNone/>
            </a:pPr>
            <a:endParaRPr lang="en-US" sz="14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75"/>
              </a:spcAft>
            </a:pPr>
            <a:endParaRPr lang="de-DE" sz="1800" b="1" kern="0" dirty="0">
              <a:solidFill>
                <a:prstClr val="black"/>
              </a:solidFill>
              <a:latin typeface="Calibri"/>
            </a:endParaRPr>
          </a:p>
          <a:p>
            <a:pPr lvl="1">
              <a:spcBef>
                <a:spcPts val="0"/>
              </a:spcBef>
              <a:spcAft>
                <a:spcPts val="75"/>
              </a:spcAft>
              <a:defRPr/>
            </a:pPr>
            <a:endParaRPr lang="en-US" altLang="ko-KR" sz="1100" kern="0" dirty="0">
              <a:solidFill>
                <a:prstClr val="black"/>
              </a:solidFill>
              <a:latin typeface="Calibri"/>
              <a:ea typeface="맑은 고딕" panose="020B0503020000020004" pitchFamily="34" charset="-127"/>
            </a:endParaRP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E2E599F1-C3F3-A57E-9CD9-ACA5DDC4C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079976"/>
              </p:ext>
            </p:extLst>
          </p:nvPr>
        </p:nvGraphicFramePr>
        <p:xfrm>
          <a:off x="942109" y="1429418"/>
          <a:ext cx="6661851" cy="523723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17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1504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Work Item Title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Target Date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68582" marR="68582" marT="34312" marB="343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FS_MPS4msg</a:t>
                      </a:r>
                      <a:endParaRPr lang="en-GB" sz="900" b="1" dirty="0"/>
                    </a:p>
                  </a:txBody>
                  <a:tcPr marL="68582" marR="68582" marT="34308" marB="343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MPS for IMS Messaging and SMS services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89100" marR="89100" marT="67529" marB="675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2" marR="68582" marT="34308" marB="343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Sep 2024</a:t>
                      </a:r>
                    </a:p>
                  </a:txBody>
                  <a:tcPr marL="68582" marR="68582" marT="34308" marB="343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900" b="1" dirty="0">
                          <a:hlinkClick r:id="rId3"/>
                        </a:rPr>
                        <a:t>SP-231672</a:t>
                      </a:r>
                      <a:endParaRPr lang="en-GB" altLang="ko-KR" sz="900" b="1" dirty="0"/>
                    </a:p>
                  </a:txBody>
                  <a:tcPr marL="68582" marR="68582" marT="34308" marB="343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209B2B-4A04-4D07-94A8-5DD909AAB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699964"/>
              </p:ext>
            </p:extLst>
          </p:nvPr>
        </p:nvGraphicFramePr>
        <p:xfrm>
          <a:off x="2271745" y="5026949"/>
          <a:ext cx="4806142" cy="894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230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820978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820978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820978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820978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Aug, 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Oct, 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Nov, 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ctr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#164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#165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#166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TUs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MPS4msg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ctr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29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60" y="4964753"/>
            <a:ext cx="5507386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6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TUs for Study Phase –</a:t>
            </a:r>
            <a:r>
              <a:rPr lang="en-US" altLang="zh-CN" sz="1600" kern="0" dirty="0">
                <a:solidFill>
                  <a:srgbClr val="0000CC"/>
                </a:solidFill>
              </a:rPr>
              <a:t> </a:t>
            </a:r>
            <a:r>
              <a:rPr lang="en-US" altLang="zh-CN" sz="1600" kern="0" dirty="0">
                <a:solidFill>
                  <a:srgbClr val="FF0000"/>
                </a:solidFill>
              </a:rPr>
              <a:t>used 2.25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TUs for Normative Work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22359" y="1413512"/>
          <a:ext cx="8469315" cy="339316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838">
                <a:tc>
                  <a:txBody>
                    <a:bodyPr/>
                    <a:lstStyle/>
                    <a:p>
                      <a:r>
                        <a:rPr lang="en-US" sz="1200" dirty="0"/>
                        <a:t>Meeting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Planned</a:t>
                      </a:r>
                      <a:r>
                        <a:rPr lang="en-US" sz="1200" baseline="0" dirty="0"/>
                        <a:t> TU’s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Actual TU’s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plan</a:t>
                      </a:r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SA2#159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Oct 2023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SA2#160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Nov 2023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 skeleton, scope, architectural assumptions, key issue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discussion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ko-KR" sz="12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SA2#160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AH-e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Jan 2024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solidFill>
                            <a:schemeClr val="tx1"/>
                          </a:solidFill>
                          <a:sym typeface="+mn-ea"/>
                        </a:rPr>
                        <a:t>Start solution discussion, last meeting for Key Issue proposals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SA2#161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Feb 2024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solidFill>
                            <a:schemeClr val="tx1"/>
                          </a:solidFill>
                          <a:sym typeface="+mn-ea"/>
                        </a:rPr>
                        <a:t>Complete solutions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3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SA2#162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Apr 2024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SA2#163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May 2024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1.25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open issues and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Evaluations and conclusions.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FS_MPS4msg Work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9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09cef1fd-e61b-4dbf-b745-21988b13f978"/>
    <ds:schemaRef ds:uri="dcc30912-d230-4cc2-b11f-bb5ca2a6b6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65168</TotalTime>
  <Words>414</Words>
  <Application>Microsoft Office PowerPoint</Application>
  <PresentationFormat>On-screen Show (4:3)</PresentationFormat>
  <Paragraphs>134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Release 19  MPS4msg Status Report</vt:lpstr>
      <vt:lpstr>MPS4msg Status at SA#105</vt:lpstr>
      <vt:lpstr>MPS4msg Status after SA2#164</vt:lpstr>
      <vt:lpstr>Annex FS_MPS4msg </vt:lpstr>
      <vt:lpstr>FS_MPS4msg Status at SA#104</vt:lpstr>
      <vt:lpstr>FS_MPS4msg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Hala</cp:lastModifiedBy>
  <cp:revision>1927</cp:revision>
  <cp:lastPrinted>2024-05-30T09:12:08Z</cp:lastPrinted>
  <dcterms:created xsi:type="dcterms:W3CDTF">2008-08-30T09:32:10Z</dcterms:created>
  <dcterms:modified xsi:type="dcterms:W3CDTF">2024-08-28T01:26:11Z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