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94" r:id="rId6"/>
    <p:sldId id="795" r:id="rId7"/>
    <p:sldId id="797" r:id="rId8"/>
    <p:sldId id="796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EEA46F-1C15-46C9-87A8-D94E8DCC319F}" v="2" dt="2023-11-20T16:18:58.13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1" d="100"/>
          <a:sy n="111" d="100"/>
        </p:scale>
        <p:origin x="18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520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Hedman" userId="9d7636b6-4faa-495a-bb5d-794ad338fcd7" providerId="ADAL" clId="{0AEEA46F-1C15-46C9-87A8-D94E8DCC319F}"/>
    <pc:docChg chg="undo custSel addSld modSld modMainMaster">
      <pc:chgData name="Peter Hedman" userId="9d7636b6-4faa-495a-bb5d-794ad338fcd7" providerId="ADAL" clId="{0AEEA46F-1C15-46C9-87A8-D94E8DCC319F}" dt="2023-11-20T16:18:58.131" v="557"/>
      <pc:docMkLst>
        <pc:docMk/>
      </pc:docMkLst>
      <pc:sldChg chg="addSp delSp modSp mod">
        <pc:chgData name="Peter Hedman" userId="9d7636b6-4faa-495a-bb5d-794ad338fcd7" providerId="ADAL" clId="{0AEEA46F-1C15-46C9-87A8-D94E8DCC319F}" dt="2023-11-20T16:18:55.654" v="556" actId="21"/>
        <pc:sldMkLst>
          <pc:docMk/>
          <pc:sldMk cId="1346523741" sldId="794"/>
        </pc:sldMkLst>
        <pc:spChg chg="mod">
          <ac:chgData name="Peter Hedman" userId="9d7636b6-4faa-495a-bb5d-794ad338fcd7" providerId="ADAL" clId="{0AEEA46F-1C15-46C9-87A8-D94E8DCC319F}" dt="2023-11-20T16:08:22.359" v="113" actId="20577"/>
          <ac:spMkLst>
            <pc:docMk/>
            <pc:sldMk cId="1346523741" sldId="794"/>
            <ac:spMk id="2" creationId="{7004E1B6-7C10-4462-B5DD-BB275803E4D3}"/>
          </ac:spMkLst>
        </pc:spChg>
        <pc:spChg chg="add del mod">
          <ac:chgData name="Peter Hedman" userId="9d7636b6-4faa-495a-bb5d-794ad338fcd7" providerId="ADAL" clId="{0AEEA46F-1C15-46C9-87A8-D94E8DCC319F}" dt="2023-11-20T16:18:55.654" v="556" actId="21"/>
          <ac:spMkLst>
            <pc:docMk/>
            <pc:sldMk cId="1346523741" sldId="794"/>
            <ac:spMk id="3" creationId="{58CD2BB4-0EEC-D400-A0EF-9B452D1B1EC8}"/>
          </ac:spMkLst>
        </pc:spChg>
        <pc:spChg chg="mod">
          <ac:chgData name="Peter Hedman" userId="9d7636b6-4faa-495a-bb5d-794ad338fcd7" providerId="ADAL" clId="{0AEEA46F-1C15-46C9-87A8-D94E8DCC319F}" dt="2023-11-20T16:15:18.799" v="488" actId="20577"/>
          <ac:spMkLst>
            <pc:docMk/>
            <pc:sldMk cId="1346523741" sldId="794"/>
            <ac:spMk id="5" creationId="{88DB0DF5-3773-4C51-A7A1-AB98B0519144}"/>
          </ac:spMkLst>
        </pc:spChg>
        <pc:graphicFrameChg chg="modGraphic">
          <ac:chgData name="Peter Hedman" userId="9d7636b6-4faa-495a-bb5d-794ad338fcd7" providerId="ADAL" clId="{0AEEA46F-1C15-46C9-87A8-D94E8DCC319F}" dt="2023-11-20T16:07:23.123" v="90" actId="20577"/>
          <ac:graphicFrameMkLst>
            <pc:docMk/>
            <pc:sldMk cId="1346523741" sldId="794"/>
            <ac:graphicFrameMk id="4" creationId="{E9BA70CA-11D4-6480-5620-BCA869F3A447}"/>
          </ac:graphicFrameMkLst>
        </pc:graphicFrameChg>
      </pc:sldChg>
      <pc:sldChg chg="addSp modSp add">
        <pc:chgData name="Peter Hedman" userId="9d7636b6-4faa-495a-bb5d-794ad338fcd7" providerId="ADAL" clId="{0AEEA46F-1C15-46C9-87A8-D94E8DCC319F}" dt="2023-11-20T16:18:58.131" v="557"/>
        <pc:sldMkLst>
          <pc:docMk/>
          <pc:sldMk cId="287321685" sldId="795"/>
        </pc:sldMkLst>
        <pc:spChg chg="add mod">
          <ac:chgData name="Peter Hedman" userId="9d7636b6-4faa-495a-bb5d-794ad338fcd7" providerId="ADAL" clId="{0AEEA46F-1C15-46C9-87A8-D94E8DCC319F}" dt="2023-11-20T16:18:58.131" v="557"/>
          <ac:spMkLst>
            <pc:docMk/>
            <pc:sldMk cId="287321685" sldId="795"/>
            <ac:spMk id="3" creationId="{78A00AC0-4840-0C1C-C4BC-6076483C11F0}"/>
          </ac:spMkLst>
        </pc:spChg>
      </pc:sldChg>
      <pc:sldMasterChg chg="modSp mod modSldLayout">
        <pc:chgData name="Peter Hedman" userId="9d7636b6-4faa-495a-bb5d-794ad338fcd7" providerId="ADAL" clId="{0AEEA46F-1C15-46C9-87A8-D94E8DCC319F}" dt="2023-11-20T16:00:10.569" v="87" actId="6549"/>
        <pc:sldMasterMkLst>
          <pc:docMk/>
          <pc:sldMasterMk cId="0" sldId="2147483729"/>
        </pc:sldMasterMkLst>
        <pc:spChg chg="mod">
          <ac:chgData name="Peter Hedman" userId="9d7636b6-4faa-495a-bb5d-794ad338fcd7" providerId="ADAL" clId="{0AEEA46F-1C15-46C9-87A8-D94E8DCC319F}" dt="2023-11-20T16:00:10.569" v="87" actId="6549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Peter Hedman" userId="9d7636b6-4faa-495a-bb5d-794ad338fcd7" providerId="ADAL" clId="{0AEEA46F-1C15-46C9-87A8-D94E8DCC319F}" dt="2023-11-20T15:59:31.151" v="33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Peter Hedman" userId="9d7636b6-4faa-495a-bb5d-794ad338fcd7" providerId="ADAL" clId="{0AEEA46F-1C15-46C9-87A8-D94E8DCC319F}" dt="2023-11-20T15:59:31.151" v="33" actId="6549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Peter Hedman" userId="9d7636b6-4faa-495a-bb5d-794ad338fcd7" providerId="ADAL" clId="{0AEEA46F-1C15-46C9-87A8-D94E8DCC319F}" dt="2023-11-20T15:23:09.561" v="0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11/21/2023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11/21/2023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#160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13 – 17 November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2023, Chicago, USA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S2-2313867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36136" y="6425975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WG2#160</a:t>
            </a:r>
            <a:r>
              <a:rPr lang="en-GB" altLang="de-DE" sz="1200" baseline="0" dirty="0">
                <a:solidFill>
                  <a:schemeClr val="bg1"/>
                </a:solidFill>
              </a:rPr>
              <a:t>, 13 - 17 November, 2023, Chicago, USA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101_Bangalore_2023-09/Docs/SP-231192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3gpp.org/ftp/tsg_sa/TSG_SA/TSGs_101_Bangalore_2023-09/Docs/SP-231192.zi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err="1" smtClean="0"/>
              <a:t>FS_EnergySys</a:t>
            </a:r>
            <a:r>
              <a:rPr lang="en-US" altLang="de-DE" sz="3600" b="1" dirty="0"/>
              <a:t/>
            </a:r>
            <a:br>
              <a:rPr lang="en-US" altLang="de-DE" sz="3600" b="1" dirty="0"/>
            </a:b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latin typeface="+mj-lt"/>
              </a:rPr>
              <a:t/>
            </a:r>
            <a:br>
              <a:rPr lang="en-US" altLang="en-US" sz="2000" dirty="0">
                <a:latin typeface="+mj-lt"/>
              </a:rPr>
            </a:br>
            <a:r>
              <a:rPr lang="en-US" altLang="en-US" sz="2000" dirty="0" smtClean="0">
                <a:latin typeface="+mj-lt"/>
              </a:rPr>
              <a:t>Jungshin Park</a:t>
            </a:r>
            <a:endParaRPr lang="en-US" altLang="en-US" sz="20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+mj-lt"/>
              </a:rPr>
              <a:t>Samsung </a:t>
            </a:r>
            <a:r>
              <a:rPr lang="en-US" altLang="en-US" sz="2000" dirty="0">
                <a:latin typeface="+mj-lt"/>
              </a:rPr>
              <a:t>(Rapporteur)</a:t>
            </a: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latin typeface="+mj-lt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 err="1" smtClean="0"/>
              <a:t>FS_EnergySys</a:t>
            </a:r>
            <a:r>
              <a:rPr lang="en-US" altLang="de-DE" b="1" dirty="0" smtClean="0"/>
              <a:t> Status </a:t>
            </a:r>
            <a:r>
              <a:rPr lang="en-US" altLang="de-DE" b="1" dirty="0"/>
              <a:t>at SA#102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159283" y="1932317"/>
            <a:ext cx="8869357" cy="4337855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kern="0" dirty="0"/>
              <a:t>Progress since SA#101: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 kern="0" dirty="0" smtClean="0"/>
              <a:t>TR 23.700-66 v0.2.0 is available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 smtClean="0"/>
              <a:t>Total 105 </a:t>
            </a:r>
            <a:r>
              <a:rPr lang="en-US" altLang="de-DE" sz="1600" dirty="0" err="1"/>
              <a:t>TDocs</a:t>
            </a:r>
            <a:r>
              <a:rPr lang="en-US" altLang="de-DE" sz="1600" dirty="0"/>
              <a:t> are submitted to </a:t>
            </a:r>
            <a:r>
              <a:rPr lang="en-US" altLang="de-DE" sz="1600" dirty="0" smtClean="0"/>
              <a:t>SA2#159 and SA2#160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 smtClean="0"/>
              <a:t>7 </a:t>
            </a:r>
            <a:r>
              <a:rPr lang="en-US" altLang="de-DE" sz="1600" dirty="0" err="1" smtClean="0"/>
              <a:t>pCRs</a:t>
            </a:r>
            <a:r>
              <a:rPr lang="en-US" altLang="de-DE" sz="1600" dirty="0" smtClean="0"/>
              <a:t> have been agreed (15 </a:t>
            </a:r>
            <a:r>
              <a:rPr lang="en-US" altLang="de-DE" sz="1600" dirty="0" err="1" smtClean="0"/>
              <a:t>pCRs</a:t>
            </a:r>
            <a:r>
              <a:rPr lang="en-US" altLang="de-DE" sz="1600" dirty="0" smtClean="0"/>
              <a:t> merged, 1 </a:t>
            </a:r>
            <a:r>
              <a:rPr lang="en-US" altLang="de-DE" sz="1600" dirty="0" err="1" smtClean="0"/>
              <a:t>pCR</a:t>
            </a:r>
            <a:r>
              <a:rPr lang="en-US" altLang="de-DE" sz="1600" dirty="0" smtClean="0"/>
              <a:t> and 3DP noted, 1 LS postponed)</a:t>
            </a:r>
            <a:endParaRPr lang="en-US" alt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TR skeleton, Definition, Scope, and Architecture Assumptions and Principles have been </a:t>
            </a:r>
            <a:r>
              <a:rPr lang="en-US" altLang="de-DE" sz="1600" dirty="0" smtClean="0"/>
              <a:t>agreed</a:t>
            </a:r>
            <a:endParaRPr lang="en-US" altLang="zh-CN" sz="1600" dirty="0">
              <a:cs typeface="+mn-e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>
                <a:cs typeface="+mn-ea"/>
              </a:rPr>
              <a:t>Total 3 </a:t>
            </a:r>
            <a:r>
              <a:rPr lang="en-US" altLang="zh-CN" sz="1600" dirty="0">
                <a:cs typeface="+mn-ea"/>
              </a:rPr>
              <a:t>Key Issues </a:t>
            </a:r>
            <a:r>
              <a:rPr lang="en-US" altLang="zh-CN" sz="1600" dirty="0" smtClean="0">
                <a:cs typeface="+mn-ea"/>
                <a:sym typeface="+mn-ea"/>
              </a:rPr>
              <a:t>to cover </a:t>
            </a:r>
            <a:r>
              <a:rPr lang="en-US" altLang="zh-CN" sz="1600" dirty="0">
                <a:cs typeface="+mn-ea"/>
                <a:sym typeface="+mn-ea"/>
              </a:rPr>
              <a:t>all </a:t>
            </a:r>
            <a:r>
              <a:rPr lang="en-US" altLang="zh-CN" sz="1600" dirty="0" smtClean="0">
                <a:cs typeface="+mn-ea"/>
                <a:sym typeface="+mn-ea"/>
              </a:rPr>
              <a:t>three WTs in the SID </a:t>
            </a:r>
            <a:r>
              <a:rPr lang="en-US" altLang="zh-CN" sz="1600" dirty="0" smtClean="0">
                <a:cs typeface="+mn-ea"/>
              </a:rPr>
              <a:t>have been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Solution </a:t>
            </a:r>
            <a:r>
              <a:rPr lang="en-US" altLang="de-DE" sz="1600" dirty="0" smtClean="0"/>
              <a:t>discussion will start from the next SA2#160AH meeting</a:t>
            </a:r>
            <a:endParaRPr lang="en-US" alt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6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/>
              <a:t>Impacts and dependencies on other WGs:</a:t>
            </a:r>
            <a:endParaRPr lang="de-DE" sz="2000" b="1" kern="0" dirty="0"/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600" dirty="0"/>
              <a:t>None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de-DE" altLang="ko-KR" sz="2000" b="1" kern="0" dirty="0" smtClean="0">
                <a:solidFill>
                  <a:prstClr val="black"/>
                </a:solidFill>
              </a:rPr>
              <a:t>Contentious issues:</a:t>
            </a:r>
            <a:endParaRPr lang="de-DE" altLang="ko-KR" sz="2000" b="1" kern="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kern="0" dirty="0" smtClean="0">
                <a:solidFill>
                  <a:prstClr val="black"/>
                </a:solidFill>
              </a:rPr>
              <a:t>None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kern="0" dirty="0" smtClean="0"/>
              <a:t>Next </a:t>
            </a:r>
            <a:r>
              <a:rPr lang="de-DE" sz="2000" b="1" kern="0" dirty="0"/>
              <a:t>steps:</a:t>
            </a:r>
          </a:p>
          <a:p>
            <a:pPr lvl="1">
              <a:defRPr/>
            </a:pPr>
            <a:r>
              <a:rPr lang="en-US" sz="1600" kern="0" dirty="0" smtClean="0"/>
              <a:t>Start solution discussions for agreed Key Issues</a:t>
            </a:r>
          </a:p>
          <a:p>
            <a:pPr lvl="1">
              <a:defRPr/>
            </a:pPr>
            <a:r>
              <a:rPr lang="en-US" sz="1600" kern="0" dirty="0" smtClean="0"/>
              <a:t>Continue discussion to refine Key Issues, Architectural Assumptions, Scope, etc.</a:t>
            </a:r>
            <a:endParaRPr lang="en-US" sz="16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600" kern="0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BA70CA-11D4-6480-5620-BCA869F3A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467219"/>
              </p:ext>
            </p:extLst>
          </p:nvPr>
        </p:nvGraphicFramePr>
        <p:xfrm>
          <a:off x="303213" y="1280741"/>
          <a:ext cx="8180387" cy="4883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 smtClean="0"/>
                        <a:t>1010029</a:t>
                      </a:r>
                      <a:endParaRPr lang="en-GB" sz="80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dirty="0" smtClean="0"/>
                        <a:t>Study on Energy Efficiency and Energy Saving </a:t>
                      </a:r>
                      <a:endParaRPr lang="en-US" sz="900" b="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 err="1" smtClean="0"/>
                        <a:t>FS_EnergySys</a:t>
                      </a:r>
                      <a:endParaRPr lang="en-GB" sz="80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 smtClean="0"/>
                        <a:t>18/06/2024</a:t>
                      </a:r>
                      <a:endParaRPr lang="en-GB" sz="80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 smtClean="0"/>
                        <a:t>0</a:t>
                      </a:r>
                      <a:r>
                        <a:rPr lang="en-GB" sz="800" dirty="0"/>
                        <a:t>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800" b="0" i="0" u="none" strike="noStrike" dirty="0" smtClean="0">
                          <a:effectLst/>
                          <a:latin typeface="+mj-lt"/>
                          <a:hlinkClick r:id="rId3"/>
                        </a:rPr>
                        <a:t>SP-231192</a:t>
                      </a:r>
                      <a:endParaRPr lang="en-GB" sz="800" dirty="0">
                        <a:latin typeface="+mj-lt"/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 smtClean="0">
                          <a:solidFill>
                            <a:srgbClr val="FF0000"/>
                          </a:solidFill>
                        </a:rPr>
                        <a:t>20%</a:t>
                      </a:r>
                      <a:endParaRPr lang="en-GB" sz="8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Study  in progress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 err="1"/>
              <a:t>FS_EnergySys</a:t>
            </a:r>
            <a:r>
              <a:rPr lang="en-US" altLang="de-DE" b="1" dirty="0"/>
              <a:t> </a:t>
            </a:r>
            <a:r>
              <a:rPr lang="en-US" altLang="de-DE" b="1" dirty="0" smtClean="0"/>
              <a:t>Status </a:t>
            </a:r>
            <a:r>
              <a:rPr lang="en-US" altLang="de-DE" b="1" dirty="0"/>
              <a:t>after </a:t>
            </a:r>
            <a:r>
              <a:rPr lang="en-US" altLang="de-DE" b="1" dirty="0" smtClean="0"/>
              <a:t>SA2#160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BA70CA-11D4-6480-5620-BCA869F3A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675330"/>
              </p:ext>
            </p:extLst>
          </p:nvPr>
        </p:nvGraphicFramePr>
        <p:xfrm>
          <a:off x="303213" y="1280741"/>
          <a:ext cx="8180387" cy="4883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 smtClean="0"/>
                        <a:t>1010029</a:t>
                      </a:r>
                      <a:endParaRPr lang="en-GB" sz="80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dirty="0" smtClean="0"/>
                        <a:t>Study on Energy Efficiency and Energy Saving </a:t>
                      </a:r>
                      <a:endParaRPr lang="en-US" sz="900" b="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 err="1" smtClean="0"/>
                        <a:t>FS_EnergySys</a:t>
                      </a:r>
                      <a:endParaRPr lang="en-GB" sz="80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 smtClean="0"/>
                        <a:t>18/06/2024</a:t>
                      </a:r>
                      <a:endParaRPr lang="en-GB" sz="80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 smtClean="0"/>
                        <a:t>0</a:t>
                      </a:r>
                      <a:r>
                        <a:rPr lang="en-GB" sz="800" dirty="0"/>
                        <a:t>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800" b="0" i="0" u="none" strike="noStrike" dirty="0" smtClean="0">
                          <a:effectLst/>
                          <a:latin typeface="+mj-lt"/>
                          <a:hlinkClick r:id="rId2"/>
                        </a:rPr>
                        <a:t>SP-231192</a:t>
                      </a:r>
                      <a:endParaRPr lang="en-GB" sz="800" dirty="0">
                        <a:latin typeface="+mj-lt"/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 smtClean="0">
                          <a:solidFill>
                            <a:srgbClr val="FF0000"/>
                          </a:solidFill>
                        </a:rPr>
                        <a:t>20%</a:t>
                      </a:r>
                      <a:endParaRPr lang="en-GB" sz="8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Study  in progress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11064" y="2127430"/>
            <a:ext cx="8810067" cy="41353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de-DE" sz="2000" b="1" dirty="0" smtClean="0"/>
              <a:t>General</a:t>
            </a:r>
            <a:r>
              <a:rPr lang="de-DE" altLang="de-DE" sz="2000" b="1" dirty="0" smtClean="0"/>
              <a:t> </a:t>
            </a:r>
            <a:endParaRPr lang="de-DE" altLang="de-DE" sz="20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 smtClean="0"/>
              <a:t>Discussion on new Key Issues has been continued from the last meeting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 smtClean="0"/>
              <a:t>Total </a:t>
            </a:r>
            <a:r>
              <a:rPr lang="en-US" altLang="de-DE" sz="1600" dirty="0"/>
              <a:t>57 </a:t>
            </a:r>
            <a:r>
              <a:rPr lang="en-US" altLang="de-DE" sz="1600" dirty="0" err="1"/>
              <a:t>TDocs</a:t>
            </a:r>
            <a:r>
              <a:rPr lang="en-US" altLang="de-DE" sz="1600" dirty="0"/>
              <a:t> are submitted to SA#160, and 16 </a:t>
            </a:r>
            <a:r>
              <a:rPr lang="en-US" altLang="de-DE" sz="1600" dirty="0" err="1"/>
              <a:t>TDocs</a:t>
            </a:r>
            <a:r>
              <a:rPr lang="en-US" altLang="de-DE" sz="1600" dirty="0"/>
              <a:t> are </a:t>
            </a:r>
            <a:r>
              <a:rPr lang="en-US" altLang="de-DE" sz="1600" dirty="0" smtClean="0"/>
              <a:t>handled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 smtClean="0"/>
              <a:t>Solution discussions are deferred to the next meeting</a:t>
            </a:r>
            <a:endParaRPr lang="en-US" alt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ko-KR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ko-KR" sz="2000" b="1" dirty="0" smtClean="0">
                <a:solidFill>
                  <a:prstClr val="black"/>
                </a:solidFill>
              </a:rPr>
              <a:t>Progress since </a:t>
            </a:r>
            <a:r>
              <a:rPr lang="en-US" altLang="ko-KR" sz="2000" b="1" dirty="0" smtClean="0">
                <a:solidFill>
                  <a:prstClr val="black"/>
                </a:solidFill>
              </a:rPr>
              <a:t>SA2#159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 smtClean="0"/>
              <a:t>2 </a:t>
            </a:r>
            <a:r>
              <a:rPr lang="en-US" altLang="de-DE" sz="1600" dirty="0" err="1" smtClean="0"/>
              <a:t>pCRs</a:t>
            </a:r>
            <a:r>
              <a:rPr lang="en-US" altLang="de-DE" sz="1600" dirty="0" smtClean="0"/>
              <a:t> </a:t>
            </a:r>
            <a:r>
              <a:rPr lang="en-US" altLang="de-DE" sz="1600" dirty="0" smtClean="0"/>
              <a:t>have been agreed for new Key Issues (related to Work Task #2 and #3)</a:t>
            </a:r>
            <a:endParaRPr lang="en-US" altLang="de-DE" sz="16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 smtClean="0"/>
              <a:t>It is agreed to </a:t>
            </a:r>
            <a:r>
              <a:rPr lang="en-US" altLang="de-DE" sz="1600" dirty="0"/>
              <a:t>combine Work Task #3 </a:t>
            </a:r>
            <a:r>
              <a:rPr lang="en-US" altLang="de-DE" sz="1600" dirty="0" smtClean="0"/>
              <a:t>related issues </a:t>
            </a:r>
            <a:r>
              <a:rPr lang="en-US" altLang="de-DE" sz="1600" dirty="0" smtClean="0"/>
              <a:t>into a single Key Issue in the TR</a:t>
            </a:r>
            <a:endParaRPr lang="en-US" altLang="de-DE" sz="16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de-DE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>
                <a:solidFill>
                  <a:prstClr val="black"/>
                </a:solidFill>
                <a:sym typeface="+mn-ea"/>
              </a:rPr>
              <a:t>None</a:t>
            </a:r>
            <a:endParaRPr lang="en-US" alt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 err="1"/>
              <a:t>FS_EnergySys</a:t>
            </a:r>
            <a:r>
              <a:rPr lang="en-US" altLang="de-DE" b="1" dirty="0"/>
              <a:t> </a:t>
            </a:r>
            <a:r>
              <a:rPr lang="en-US" altLang="de-DE" b="1" dirty="0" smtClean="0"/>
              <a:t>Status </a:t>
            </a:r>
            <a:r>
              <a:rPr lang="en-US" altLang="de-DE" b="1" dirty="0"/>
              <a:t>after </a:t>
            </a:r>
            <a:r>
              <a:rPr lang="en-US" altLang="de-DE" b="1" dirty="0" smtClean="0"/>
              <a:t>SA2#160</a:t>
            </a:r>
            <a:endParaRPr lang="en-US" dirty="0"/>
          </a:p>
        </p:txBody>
      </p:sp>
      <p:sp>
        <p:nvSpPr>
          <p:cNvPr id="5" name="Content Placeholder 7"/>
          <p:cNvSpPr>
            <a:spLocks noGrp="1"/>
          </p:cNvSpPr>
          <p:nvPr>
            <p:ph sz="half" idx="4294967295"/>
          </p:nvPr>
        </p:nvSpPr>
        <p:spPr>
          <a:xfrm>
            <a:off x="211064" y="1431985"/>
            <a:ext cx="8810067" cy="48307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de-DE" altLang="zh-CN" sz="2000" b="1" dirty="0">
                <a:solidFill>
                  <a:prstClr val="black"/>
                </a:solidFill>
              </a:rPr>
              <a:t>Other 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None 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endParaRPr lang="de-DE" altLang="ko-KR" sz="2000" b="1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de-DE" altLang="ko-KR" sz="2000" b="1" dirty="0" smtClean="0"/>
              <a:t>Contentious issues</a:t>
            </a:r>
            <a:endParaRPr lang="de-DE" altLang="ko-KR" sz="20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None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endParaRPr lang="de-DE" altLang="ko-KR" sz="2000" b="1" dirty="0" smtClean="0">
              <a:solidFill>
                <a:prstClr val="black"/>
              </a:solidFill>
              <a:cs typeface="+mn-ea"/>
              <a:sym typeface="+mn-ea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de-DE" altLang="ko-KR" sz="2000" b="1" dirty="0" smtClean="0">
                <a:solidFill>
                  <a:prstClr val="black"/>
                </a:solidFill>
                <a:cs typeface="+mn-ea"/>
                <a:sym typeface="+mn-ea"/>
              </a:rPr>
              <a:t>Plans for upcoming meetings </a:t>
            </a:r>
            <a:r>
              <a:rPr lang="de-DE" altLang="ko-KR" sz="2000" b="1" dirty="0" smtClean="0">
                <a:solidFill>
                  <a:prstClr val="black"/>
                </a:solidFill>
                <a:cs typeface="+mn-ea"/>
                <a:sym typeface="+mn-ea"/>
              </a:rPr>
              <a:t>(4.5 </a:t>
            </a:r>
            <a:r>
              <a:rPr lang="de-DE" altLang="ko-KR" sz="2000" b="1" dirty="0" smtClean="0">
                <a:solidFill>
                  <a:prstClr val="black"/>
                </a:solidFill>
                <a:cs typeface="+mn-ea"/>
                <a:sym typeface="+mn-ea"/>
              </a:rPr>
              <a:t>TUs remaining)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ko-KR" sz="1600" dirty="0" smtClean="0">
                <a:sym typeface="+mn-ea"/>
              </a:rPr>
              <a:t>SA2#160AH</a:t>
            </a:r>
            <a:r>
              <a:rPr lang="en-US" altLang="ko-KR" sz="1600" dirty="0" smtClean="0">
                <a:sym typeface="+mn-ea"/>
              </a:rPr>
              <a:t>: </a:t>
            </a:r>
            <a:r>
              <a:rPr lang="en-US" altLang="ko-KR" sz="1600" dirty="0" smtClean="0">
                <a:sym typeface="+mn-ea"/>
              </a:rPr>
              <a:t>Start</a:t>
            </a:r>
            <a:r>
              <a:rPr lang="en-US" altLang="ko-KR" sz="1600" dirty="0" smtClean="0">
                <a:sym typeface="+mn-ea"/>
              </a:rPr>
              <a:t> </a:t>
            </a:r>
            <a:r>
              <a:rPr lang="en-US" altLang="ko-KR" sz="1600" dirty="0" smtClean="0">
                <a:sym typeface="+mn-ea"/>
              </a:rPr>
              <a:t>solution discussion, last </a:t>
            </a:r>
            <a:r>
              <a:rPr lang="en-US" altLang="ko-KR" sz="1600" dirty="0">
                <a:sym typeface="+mn-ea"/>
              </a:rPr>
              <a:t>meeting for </a:t>
            </a:r>
            <a:r>
              <a:rPr lang="en-US" altLang="ko-KR" sz="1600" dirty="0" smtClean="0">
                <a:sym typeface="+mn-ea"/>
              </a:rPr>
              <a:t>Key Issue updates</a:t>
            </a:r>
            <a:endParaRPr lang="en-US" altLang="ko-KR" sz="1600" dirty="0">
              <a:sym typeface="+mn-ea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ko-KR" sz="1600" dirty="0" smtClean="0">
                <a:sym typeface="+mn-ea"/>
              </a:rPr>
              <a:t>SA2#161</a:t>
            </a:r>
            <a:r>
              <a:rPr lang="en-US" altLang="ko-KR" sz="1600" dirty="0">
                <a:sym typeface="+mn-ea"/>
              </a:rPr>
              <a:t>: </a:t>
            </a:r>
            <a:r>
              <a:rPr lang="en-US" altLang="ko-KR" sz="1600" dirty="0" smtClean="0">
                <a:sym typeface="+mn-ea"/>
              </a:rPr>
              <a:t>Continue solution discussion, last meeting for new solution proposals</a:t>
            </a:r>
            <a:endParaRPr lang="en-US" altLang="ko-KR" sz="1600" dirty="0">
              <a:sym typeface="+mn-ea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ko-KR" sz="1600" dirty="0" smtClean="0">
                <a:sym typeface="+mn-ea"/>
              </a:rPr>
              <a:t>SA2#162</a:t>
            </a:r>
            <a:r>
              <a:rPr lang="en-US" altLang="ko-KR" sz="1600" dirty="0">
                <a:sym typeface="+mn-ea"/>
              </a:rPr>
              <a:t>: last meeting for solution </a:t>
            </a:r>
            <a:r>
              <a:rPr lang="en-US" altLang="ko-KR" sz="1600" dirty="0" smtClean="0">
                <a:sym typeface="+mn-ea"/>
              </a:rPr>
              <a:t>updates, </a:t>
            </a:r>
            <a:r>
              <a:rPr lang="en-US" altLang="ko-KR" sz="1600" dirty="0">
                <a:sym typeface="+mn-ea"/>
              </a:rPr>
              <a:t>start </a:t>
            </a:r>
            <a:r>
              <a:rPr lang="en-US" altLang="ko-KR" sz="1600" dirty="0" smtClean="0">
                <a:sym typeface="+mn-ea"/>
              </a:rPr>
              <a:t>discussion on evaluation </a:t>
            </a:r>
            <a:r>
              <a:rPr lang="en-US" altLang="ko-KR" sz="1600" dirty="0">
                <a:sym typeface="+mn-ea"/>
              </a:rPr>
              <a:t>and </a:t>
            </a:r>
            <a:r>
              <a:rPr lang="en-US" altLang="ko-KR" sz="1600" dirty="0" smtClean="0">
                <a:sym typeface="+mn-ea"/>
              </a:rPr>
              <a:t>conclusion</a:t>
            </a:r>
            <a:endParaRPr lang="en-US" altLang="ko-KR" sz="1600" dirty="0">
              <a:sym typeface="+mn-ea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ko-KR" sz="1600" dirty="0" smtClean="0">
                <a:sym typeface="+mn-ea"/>
              </a:rPr>
              <a:t>SA2#163</a:t>
            </a:r>
            <a:r>
              <a:rPr lang="en-US" altLang="ko-KR" sz="1600" dirty="0">
                <a:sym typeface="+mn-ea"/>
              </a:rPr>
              <a:t>: </a:t>
            </a:r>
            <a:r>
              <a:rPr lang="en-US" altLang="ko-KR" sz="1600" dirty="0" smtClean="0">
                <a:sym typeface="+mn-ea"/>
              </a:rPr>
              <a:t>Complete solution evaluation </a:t>
            </a:r>
            <a:r>
              <a:rPr lang="en-US" altLang="ko-KR" sz="1600" dirty="0">
                <a:sym typeface="+mn-ea"/>
              </a:rPr>
              <a:t>and </a:t>
            </a:r>
            <a:r>
              <a:rPr lang="en-US" altLang="ko-KR" sz="1600" dirty="0" smtClean="0">
                <a:sym typeface="+mn-ea"/>
              </a:rPr>
              <a:t>study conclusion</a:t>
            </a:r>
            <a:endParaRPr lang="de-DE" altLang="ko-KR" sz="1600" b="1" dirty="0" smtClean="0">
              <a:solidFill>
                <a:prstClr val="black"/>
              </a:solidFill>
              <a:cs typeface="+mn-ea"/>
              <a:sym typeface="+mn-ea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endParaRPr lang="de-DE" altLang="zh-CN" sz="1600" dirty="0">
              <a:solidFill>
                <a:prstClr val="black"/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altLang="zh-CN" sz="16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de-DE" altLang="de-DE" sz="14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de-DE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46695002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22359" y="4964753"/>
            <a:ext cx="8554481" cy="88391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Total 13 TUs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 smtClean="0">
                <a:solidFill>
                  <a:srgbClr val="0000CC"/>
                </a:solidFill>
              </a:rPr>
              <a:t>6.5 TUs for Study Phase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 smtClean="0"/>
              <a:t>6.5 TUs for Normative </a:t>
            </a:r>
            <a:r>
              <a:rPr lang="en-US" altLang="zh-CN" sz="1600" kern="0" dirty="0" smtClean="0"/>
              <a:t>Work</a:t>
            </a:r>
            <a:endParaRPr lang="en-US" altLang="zh-CN" sz="160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671768"/>
              </p:ext>
            </p:extLst>
          </p:nvPr>
        </p:nvGraphicFramePr>
        <p:xfrm>
          <a:off x="422359" y="1432562"/>
          <a:ext cx="8340640" cy="332921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7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83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Meeting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Planned</a:t>
                      </a:r>
                      <a:r>
                        <a:rPr lang="en-US" sz="1200" baseline="0" dirty="0" smtClean="0"/>
                        <a:t> TU’s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Actual TU’s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Action plan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SA2#159</a:t>
                      </a:r>
                      <a:endParaRPr 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Oct 2023</a:t>
                      </a:r>
                      <a:endParaRPr 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 skeleton, scope, architectural assumptions, key issue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discussion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SA2#160</a:t>
                      </a:r>
                      <a:endParaRPr 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Nov 2023</a:t>
                      </a:r>
                      <a:endParaRPr 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sym typeface="+mn-ea"/>
                        </a:rPr>
                        <a:t>Continue discussion on Key Issues, start solution discussion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SA2</a:t>
                      </a:r>
                      <a:r>
                        <a:rPr lang="en-US" sz="1200" baseline="0" dirty="0" smtClean="0"/>
                        <a:t> E-</a:t>
                      </a:r>
                      <a:r>
                        <a:rPr lang="en-US" sz="1200" dirty="0" smtClean="0"/>
                        <a:t>AH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 2024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200" dirty="0" smtClean="0">
                          <a:sym typeface="+mn-ea"/>
                        </a:rPr>
                        <a:t>Continue solution discussion, last meeting for Key Issue proposals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SA2#161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Feb 2024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200" dirty="0" smtClean="0">
                          <a:sym typeface="+mn-ea"/>
                        </a:rPr>
                        <a:t>Continue solution discussion, last meeting for new solution proposals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83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SA2#162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Apr 2024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200" dirty="0" smtClean="0"/>
                        <a:t>last meeting for solution updates, start discussion on evaluation and 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SA2#163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 2024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Complete evaluations and conclusions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 err="1"/>
              <a:t>FS_EnergySys</a:t>
            </a:r>
            <a:r>
              <a:rPr lang="en-US" altLang="de-DE" b="1" dirty="0"/>
              <a:t> </a:t>
            </a:r>
            <a:r>
              <a:rPr lang="en-US" altLang="de-DE" b="1" dirty="0" smtClean="0"/>
              <a:t>Work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9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63673</TotalTime>
  <Words>456</Words>
  <Application>Microsoft Office PowerPoint</Application>
  <PresentationFormat>화면 슬라이드 쇼(4:3)</PresentationFormat>
  <Paragraphs>118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Arial </vt:lpstr>
      <vt:lpstr>宋体</vt:lpstr>
      <vt:lpstr>맑은 고딕</vt:lpstr>
      <vt:lpstr>Arial</vt:lpstr>
      <vt:lpstr>Calibri</vt:lpstr>
      <vt:lpstr>Times New Roman</vt:lpstr>
      <vt:lpstr>Office Theme</vt:lpstr>
      <vt:lpstr>FS_EnergySys Status Report</vt:lpstr>
      <vt:lpstr>FS_EnergySys Status at SA#102</vt:lpstr>
      <vt:lpstr>FS_EnergySys Status after SA2#160</vt:lpstr>
      <vt:lpstr>FS_EnergySys Status after SA2#160</vt:lpstr>
      <vt:lpstr>FS_EnergySys 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Samsung</cp:lastModifiedBy>
  <cp:revision>1868</cp:revision>
  <dcterms:created xsi:type="dcterms:W3CDTF">2008-08-30T09:32:10Z</dcterms:created>
  <dcterms:modified xsi:type="dcterms:W3CDTF">2023-11-21T08:35:55Z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