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7"/>
  </p:handoutMasterIdLst>
  <p:sldIdLst>
    <p:sldId id="303" r:id="rId3"/>
    <p:sldId id="827" r:id="rId5"/>
    <p:sldId id="826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60" d="100"/>
          <a:sy n="60" d="100"/>
        </p:scale>
        <p:origin x="-1584" y="-172"/>
      </p:cViewPr>
      <p:guideLst>
        <p:guide orient="horz" pos="2133"/>
        <p:guide pos="288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088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commentAuthors" Target="commentAuthors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S2-23</a:t>
            </a:r>
            <a:r>
              <a:rPr lang="en-US" altLang="de-DE" sz="1400" b="1" dirty="0" smtClean="0">
                <a:effectLst/>
              </a:rPr>
              <a:t>11850</a:t>
            </a:r>
            <a:endParaRPr lang="en-US" altLang="de-DE" sz="1400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#15</a:t>
            </a:r>
            <a:r>
              <a:rPr lang="en-US" altLang="de-DE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9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9 - 13 October, 2023, Xiamen, China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lvl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WG2#159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9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  <a:sym typeface="+mn-ea"/>
              </a:rPr>
              <a:t>- 13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  <a:sym typeface="+mn-ea"/>
              </a:rPr>
              <a:t>October, 2023, Xiamen, China</a:t>
            </a:r>
            <a:endParaRPr lang="en-GB" altLang="de-DE" sz="1300" baseline="0" dirty="0" smtClean="0">
              <a:solidFill>
                <a:schemeClr val="bg1"/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en-GB" sz="3600" b="1" dirty="0"/>
              <a:t>FS_</a:t>
            </a:r>
            <a:r>
              <a:rPr lang="en-GB" sz="3600" b="1" dirty="0" smtClean="0"/>
              <a:t>NG_RTC</a:t>
            </a:r>
            <a:r>
              <a:rPr lang="en-US" altLang="en-GB" sz="3600" b="1" dirty="0" smtClean="0"/>
              <a:t>_Ph2 SI</a:t>
            </a:r>
            <a:br>
              <a:rPr lang="en-US" altLang="en-GB" sz="3600" b="1" dirty="0" smtClean="0"/>
            </a:b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 smtClean="0"/>
              <a:t>Yi Jiang (</a:t>
            </a:r>
            <a:r>
              <a:rPr lang="en-GB" altLang="en-US" sz="2000" b="1" dirty="0" err="1" smtClean="0"/>
              <a:t>Rapporteur</a:t>
            </a:r>
            <a:r>
              <a:rPr lang="en-GB" altLang="en-US" sz="2000" b="1" dirty="0" smtClean="0"/>
              <a:t>)</a:t>
            </a:r>
            <a:endParaRPr lang="en-GB" altLang="en-US" sz="2000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 smtClean="0"/>
              <a:t>China Mobile</a:t>
            </a:r>
            <a:endParaRPr lang="en-US" altLang="en-US" sz="2000" b="1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096901" cy="787400"/>
          </a:xfrm>
        </p:spPr>
        <p:txBody>
          <a:bodyPr/>
          <a:lstStyle/>
          <a:p>
            <a:pPr algn="l"/>
            <a:r>
              <a:rPr lang="en-US" altLang="de-DE" b="1" dirty="0"/>
              <a:t> </a:t>
            </a:r>
            <a:r>
              <a:rPr lang="en-US" altLang="de-DE" b="1" dirty="0" smtClean="0"/>
              <a:t>FS_NG_RTC_Ph2</a:t>
            </a:r>
            <a:r>
              <a:rPr lang="en-US" altLang="zh-CN" b="1" dirty="0" smtClean="0"/>
              <a:t> work plan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19244" y="3386620"/>
            <a:ext cx="8705300" cy="3077551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ClrTx/>
              <a:buBlip>
                <a:blip r:embed="rId1"/>
              </a:buBlip>
            </a:pPr>
            <a:r>
              <a:rPr lang="en-US" altLang="zh-CN" sz="1800" b="1" dirty="0" smtClean="0"/>
              <a:t>The initial TU allocation</a:t>
            </a:r>
            <a:endParaRPr lang="en-US" altLang="zh-CN" sz="1800" b="1" dirty="0" smtClean="0"/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600" dirty="0" smtClean="0"/>
              <a:t>The total TU is currently 11.5, 6 for study and 5.5 for normative work</a:t>
            </a:r>
            <a:endParaRPr lang="en-US" altLang="zh-CN" sz="1600" dirty="0" smtClean="0"/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600" dirty="0" smtClean="0"/>
              <a:t>1 TU has been used at #159</a:t>
            </a:r>
            <a:endParaRPr lang="en-US" altLang="zh-CN" sz="1600" dirty="0" smtClean="0"/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600" dirty="0" smtClean="0"/>
              <a:t>5 TUs was allocated to next 5 meetings till #162 for study</a:t>
            </a:r>
            <a:endParaRPr lang="en-US" altLang="zh-CN" sz="1600" dirty="0" smtClean="0"/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600" dirty="0" smtClean="0"/>
              <a:t>TU allocation for normative work is TBD</a:t>
            </a:r>
            <a:endParaRPr lang="en-US" altLang="zh-CN" sz="16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ClrTx/>
              <a:buBlip>
                <a:blip r:embed="rId1"/>
              </a:buBlip>
            </a:pPr>
            <a:r>
              <a:rPr lang="en-US" altLang="zh-CN" sz="1800" b="1" dirty="0" smtClean="0"/>
              <a:t>The initial work plan</a:t>
            </a:r>
            <a:endParaRPr lang="en-US" altLang="zh-CN" sz="1800" b="1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#160 meeting: agree all KIs, start discussions on solutions</a:t>
            </a:r>
            <a:endParaRPr lang="en-US" altLang="zh-CN" sz="16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#160AH to #163 meetings: continue discussions on solutions; send TR for information after #161; send TR for approval after #163</a:t>
            </a:r>
            <a:endParaRPr lang="en-US" altLang="zh-CN" sz="16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#164 meeting onwards: normative work</a:t>
            </a:r>
            <a:endParaRPr lang="en-US" altLang="zh-CN" sz="1600" dirty="0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66410" y="1761228"/>
          <a:ext cx="8421455" cy="1138555"/>
        </p:xfrm>
        <a:graphic>
          <a:graphicData uri="http://schemas.openxmlformats.org/drawingml/2006/table">
            <a:tbl>
              <a:tblPr/>
              <a:tblGrid>
                <a:gridCol w="969010"/>
                <a:gridCol w="755572"/>
                <a:gridCol w="781050"/>
                <a:gridCol w="619208"/>
                <a:gridCol w="535940"/>
                <a:gridCol w="536737"/>
                <a:gridCol w="536491"/>
                <a:gridCol w="518547"/>
                <a:gridCol w="527519"/>
                <a:gridCol w="527519"/>
                <a:gridCol w="527519"/>
                <a:gridCol w="527519"/>
                <a:gridCol w="527519"/>
                <a:gridCol w="531305"/>
              </a:tblGrid>
              <a:tr h="27659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 panose="02010600030101010101" charset="-122"/>
                        </a:rPr>
                        <a:t>Oct. 23</a:t>
                      </a:r>
                      <a:endParaRPr lang="en-US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 panose="02010600030101010101" charset="-122"/>
                        </a:rPr>
                        <a:t>Nov. 23</a:t>
                      </a:r>
                      <a:endParaRPr lang="en-US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 panose="02010600030101010101" charset="-122"/>
                        </a:rPr>
                        <a:t>Jan. 24</a:t>
                      </a:r>
                      <a:endParaRPr lang="en-US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 panose="02010600030101010101" charset="-122"/>
                        </a:rPr>
                        <a:t>Feb. 24</a:t>
                      </a:r>
                      <a:endParaRPr lang="en-US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 panose="02010600030101010101" charset="-122"/>
                          <a:sym typeface="+mn-ea"/>
                        </a:rPr>
                        <a:t>Apr. 24</a:t>
                      </a:r>
                      <a:endParaRPr lang="en-US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 panose="02010600030101010101" charset="-122"/>
                          <a:sym typeface="+mn-ea"/>
                        </a:rPr>
                        <a:t>May 24</a:t>
                      </a:r>
                      <a:endParaRPr lang="en-US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 panose="02010600030101010101" charset="-122"/>
                          <a:sym typeface="+mn-ea"/>
                        </a:rPr>
                        <a:t>Aug. 24</a:t>
                      </a:r>
                      <a:endParaRPr lang="en-US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 panose="02010600030101010101" charset="-122"/>
                          <a:sym typeface="+mn-ea"/>
                        </a:rPr>
                        <a:t>Oct. 24</a:t>
                      </a:r>
                      <a:endParaRPr lang="en-US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 smtClean="0">
                          <a:latin typeface="等线" panose="02010600030101010101" charset="-122"/>
                        </a:rPr>
                        <a:t>#159</a:t>
                      </a:r>
                      <a:endParaRPr lang="en-US" altLang="zh-CN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 smtClean="0">
                          <a:latin typeface="等线" panose="02010600030101010101" charset="-122"/>
                        </a:rPr>
                        <a:t>#160</a:t>
                      </a:r>
                      <a:endParaRPr lang="en-US" altLang="zh-CN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 panose="02010600030101010101" charset="-122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 panose="02010600030101010101" charset="-122"/>
                        </a:rPr>
                        <a:t>160AH</a:t>
                      </a:r>
                      <a:endParaRPr lang="en-US" altLang="zh-CN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 panose="02010600030101010101" charset="-122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 panose="02010600030101010101" charset="-122"/>
                        </a:rPr>
                        <a:t>161</a:t>
                      </a:r>
                      <a:endParaRPr lang="en-US" altLang="zh-CN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 panose="02010600030101010101" charset="-122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 panose="02010600030101010101" charset="-122"/>
                        </a:rPr>
                        <a:t>162</a:t>
                      </a:r>
                      <a:endParaRPr lang="en-US" altLang="zh-CN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 panose="02010600030101010101" charset="-122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 panose="02010600030101010101" charset="-122"/>
                        </a:rPr>
                        <a:t>163</a:t>
                      </a:r>
                      <a:endParaRPr lang="en-US" altLang="zh-CN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 panose="02010600030101010101" charset="-122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 panose="02010600030101010101" charset="-122"/>
                        </a:rPr>
                        <a:t>164</a:t>
                      </a:r>
                      <a:endParaRPr lang="en-US" altLang="zh-CN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 panose="02010600030101010101" charset="-122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 panose="02010600030101010101" charset="-122"/>
                        </a:rPr>
                        <a:t>165</a:t>
                      </a:r>
                      <a:endParaRPr lang="en-US" altLang="zh-CN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endParaRPr lang="en-US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endParaRPr lang="en-US" altLang="zh-CN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 panose="02010600030101010101" charset="-122"/>
                        </a:rPr>
                        <a:t>SID/WID</a:t>
                      </a:r>
                      <a:endParaRPr 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 panose="02010600030101010101" charset="-122"/>
                        </a:rPr>
                        <a:t>Study Phase TU</a:t>
                      </a:r>
                      <a:endParaRPr 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 panose="02010600030101010101" charset="-122"/>
                        </a:rPr>
                        <a:t>Normative TU</a:t>
                      </a:r>
                      <a:endParaRPr 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 panose="02010600030101010101" charset="-122"/>
                        </a:rPr>
                        <a:t>Total TU</a:t>
                      </a:r>
                      <a:endParaRPr 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 panose="02010600030101010101" charset="-122"/>
                        </a:rPr>
                        <a:t>　</a:t>
                      </a:r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 panose="02010600030101010101" charset="-122"/>
                        </a:rPr>
                        <a:t>　</a:t>
                      </a:r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 panose="02010600030101010101" charset="-122"/>
                        </a:rPr>
                        <a:t>　</a:t>
                      </a:r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 panose="02010600030101010101" charset="-122"/>
                        </a:rPr>
                        <a:t>　</a:t>
                      </a:r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 panose="02010600030101010101" charset="-122"/>
                        </a:rPr>
                        <a:t>　</a:t>
                      </a:r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 dirty="0">
                          <a:latin typeface="等线" panose="02010600030101010101" charset="-122"/>
                        </a:rPr>
                        <a:t>　</a:t>
                      </a:r>
                      <a:endParaRPr lang="zh-CN" altLang="en-US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 dirty="0">
                          <a:latin typeface="等线" panose="02010600030101010101" charset="-122"/>
                        </a:rPr>
                        <a:t>　</a:t>
                      </a:r>
                      <a:endParaRPr lang="zh-CN" altLang="en-US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 panose="02010600030101010101" charset="-122"/>
                        </a:rPr>
                        <a:t>　</a:t>
                      </a:r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dirty="0" smtClean="0">
                          <a:latin typeface="等线" panose="02010600030101010101" charset="-122"/>
                        </a:rPr>
                        <a:t>FS_NG_RTC_Ph2</a:t>
                      </a:r>
                      <a:endParaRPr lang="en-US" sz="1000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>
                          <a:latin typeface="等线" panose="02010600030101010101" charset="-122"/>
                        </a:rPr>
                        <a:t>6</a:t>
                      </a:r>
                      <a:endParaRPr lang="en-US" altLang="zh-CN" sz="1000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等线" panose="02010600030101010101" charset="-122"/>
                        </a:rPr>
                        <a:t>5.5</a:t>
                      </a:r>
                      <a:endParaRPr lang="en-US" altLang="zh-CN" sz="1000" dirty="0">
                        <a:solidFill>
                          <a:schemeClr val="tx1"/>
                        </a:solidFill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 smtClean="0">
                          <a:latin typeface="等线" panose="02010600030101010101" charset="-122"/>
                        </a:rPr>
                        <a:t>11.5</a:t>
                      </a:r>
                      <a:endParaRPr lang="en-US" altLang="zh-CN" sz="1000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1.5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latin typeface="等线" panose="02010600030101010101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latin typeface="等线" panose="02010600030101010101" charset="-122"/>
                        </a:rPr>
                        <a:t>0.5</a:t>
                      </a: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latin typeface="等线" panose="02010600030101010101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latin typeface="等线" panose="02010600030101010101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latin typeface="等线" panose="02010600030101010101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latin typeface="等线" panose="02010600030101010101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 dirty="0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FS_NG_RTC_ph2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SA2#159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4390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28 </a:t>
            </a:r>
            <a:r>
              <a:rPr lang="en-US" altLang="zh-CN" sz="1400" dirty="0" smtClean="0"/>
              <a:t>contributions were submitted to #159 and 18 contributions were handled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300" dirty="0" smtClean="0">
                <a:ea typeface="宋体" panose="02010600030101010101" pitchFamily="2" charset="-122"/>
                <a:cs typeface="Times New Roman" panose="02020603050405020304"/>
              </a:rPr>
              <a:t>Contributions about TR skeleton, scope and achitectural assumptions were agreed</a:t>
            </a:r>
            <a:endParaRPr lang="en-US" altLang="zh-CN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300" dirty="0" smtClean="0">
                <a:ea typeface="宋体" panose="02010600030101010101" pitchFamily="2" charset="-122"/>
                <a:cs typeface="Times New Roman" panose="02020603050405020304"/>
              </a:rPr>
              <a:t>5 Key Issues were agreed </a:t>
            </a:r>
            <a:endParaRPr lang="en-GB" altLang="zh-CN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</a:rPr>
              <a:t>A LS is sent to SA1 for clarification on “DC service”, which may delay the discussion of KI to DC service PS data off at least one meeting</a:t>
            </a:r>
            <a:endParaRPr lang="en-GB" altLang="zh-CN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Propose and agree KIs in #160 to cover all WTs of the SI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Start discussions on solutions to the agreed KIs in #160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Solutions to DC service PS data off  may be deprioritized in #160 if time is limited</a:t>
            </a:r>
            <a:endParaRPr lang="en-US" altLang="zh-CN" sz="1400" dirty="0" smtClean="0"/>
          </a:p>
        </p:txBody>
      </p:sp>
      <p:graphicFrame>
        <p:nvGraphicFramePr>
          <p:cNvPr id="6" name="Content Placeholder 8"/>
          <p:cNvGraphicFramePr/>
          <p:nvPr/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4026197"/>
                <a:gridCol w="1148080"/>
                <a:gridCol w="1219200"/>
                <a:gridCol w="1095135"/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 phase 2</a:t>
                      </a:r>
                      <a:endParaRPr lang="en-US" sz="12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1010030</a:t>
                      </a:r>
                      <a:endParaRPr kumimoji="0" lang="en-US" sz="1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1493</Words>
  <Application>WPS 演示</Application>
  <PresentationFormat>全屏显示(4:3)</PresentationFormat>
  <Paragraphs>133</Paragraphs>
  <Slides>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宋体</vt:lpstr>
      <vt:lpstr>Wingdings</vt:lpstr>
      <vt:lpstr>Calibri</vt:lpstr>
      <vt:lpstr>Arial</vt:lpstr>
      <vt:lpstr>Times New Roman</vt:lpstr>
      <vt:lpstr>等线</vt:lpstr>
      <vt:lpstr>Times New Roman</vt:lpstr>
      <vt:lpstr>微软雅黑</vt:lpstr>
      <vt:lpstr>Arial Unicode MS</vt:lpstr>
      <vt:lpstr>Office Theme</vt:lpstr>
      <vt:lpstr>   FS_NG_RTC_Ph2 SI Status Report</vt:lpstr>
      <vt:lpstr> FS_NG_RTC_Ph2 work plan</vt:lpstr>
      <vt:lpstr>FS_NG_RTC_ph2 status after SA2#159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CMCC</cp:lastModifiedBy>
  <cp:revision>1534</cp:revision>
  <dcterms:created xsi:type="dcterms:W3CDTF">2008-08-30T09:32:00Z</dcterms:created>
  <dcterms:modified xsi:type="dcterms:W3CDTF">2023-10-20T01:32:24Z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  <property fmtid="{D5CDD505-2E9C-101B-9397-08002B2CF9AE}" pid="13" name="ICV">
    <vt:lpwstr>F28767423CE94EBABB70FF1083DD0074</vt:lpwstr>
  </property>
  <property fmtid="{D5CDD505-2E9C-101B-9397-08002B2CF9AE}" pid="14" name="KSOProductBuildVer">
    <vt:lpwstr>2052-11.8.2.12085</vt:lpwstr>
  </property>
</Properties>
</file>