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11"/>
  </p:notesMasterIdLst>
  <p:sldIdLst>
    <p:sldId id="434" r:id="rId3"/>
    <p:sldId id="1117" r:id="rId4"/>
    <p:sldId id="1100" r:id="rId5"/>
    <p:sldId id="1106" r:id="rId6"/>
    <p:sldId id="1119" r:id="rId7"/>
    <p:sldId id="1120" r:id="rId8"/>
    <p:sldId id="1121" r:id="rId9"/>
    <p:sldId id="1114" r:id="rId10"/>
  </p:sldIdLst>
  <p:sldSz cx="12192000" cy="6858000"/>
  <p:notesSz cx="7102475" cy="9037638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63CF63-221A-4D8A-B8AF-104F710276E0}" v="4" dt="2022-11-20T19:48:43.6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438" autoAdjust="0"/>
    <p:restoredTop sz="94660"/>
  </p:normalViewPr>
  <p:slideViewPr>
    <p:cSldViewPr snapToGrid="0">
      <p:cViewPr varScale="1">
        <p:scale>
          <a:sx n="82" d="100"/>
          <a:sy n="82" d="100"/>
        </p:scale>
        <p:origin x="108" y="3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microsoft.com/office/2016/11/relationships/changesInfo" Target="changesInfos/changesInfo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3563CF63-221A-4D8A-B8AF-104F710276E0}"/>
    <pc:docChg chg="undo custSel modSld">
      <pc:chgData name="Jain, Puneet" userId="75cd3f4f-f229-4449-9d1d-578b6f6df20f" providerId="ADAL" clId="{3563CF63-221A-4D8A-B8AF-104F710276E0}" dt="2022-11-20T19:51:09.470" v="85" actId="20577"/>
      <pc:docMkLst>
        <pc:docMk/>
      </pc:docMkLst>
      <pc:sldChg chg="modSp mod">
        <pc:chgData name="Jain, Puneet" userId="75cd3f4f-f229-4449-9d1d-578b6f6df20f" providerId="ADAL" clId="{3563CF63-221A-4D8A-B8AF-104F710276E0}" dt="2022-11-20T19:51:09.470" v="85" actId="20577"/>
        <pc:sldMkLst>
          <pc:docMk/>
          <pc:sldMk cId="3204802576" sldId="934"/>
        </pc:sldMkLst>
        <pc:spChg chg="mod">
          <ac:chgData name="Jain, Puneet" userId="75cd3f4f-f229-4449-9d1d-578b6f6df20f" providerId="ADAL" clId="{3563CF63-221A-4D8A-B8AF-104F710276E0}" dt="2022-11-20T19:48:43.617" v="59" actId="1076"/>
          <ac:spMkLst>
            <pc:docMk/>
            <pc:sldMk cId="3204802576" sldId="934"/>
            <ac:spMk id="2" creationId="{BD83F52A-3621-4544-9570-67A180D25B1B}"/>
          </ac:spMkLst>
        </pc:spChg>
        <pc:graphicFrameChg chg="mod modGraphic">
          <ac:chgData name="Jain, Puneet" userId="75cd3f4f-f229-4449-9d1d-578b6f6df20f" providerId="ADAL" clId="{3563CF63-221A-4D8A-B8AF-104F710276E0}" dt="2022-11-20T19:51:09.470" v="85" actId="20577"/>
          <ac:graphicFrameMkLst>
            <pc:docMk/>
            <pc:sldMk cId="3204802576" sldId="934"/>
            <ac:graphicFrameMk id="3" creationId="{967DC7A1-6DA2-4BEB-A9C9-BE5C747BEBF9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11-Oct-23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349363"/>
            <a:ext cx="5681980" cy="355857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60304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8583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0713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xmlns="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xmlns="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xmlns="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xmlns="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xmlns="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xmlns="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xmlns="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xmlns="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SA2 Work Planning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1410" y="3568414"/>
            <a:ext cx="9669180" cy="1424938"/>
          </a:xfrm>
        </p:spPr>
        <p:txBody>
          <a:bodyPr/>
          <a:lstStyle/>
          <a:p>
            <a:r>
              <a:rPr lang="en-US" dirty="0" smtClean="0"/>
              <a:t>Andy Bennett</a:t>
            </a:r>
            <a:endParaRPr lang="en-US" dirty="0"/>
          </a:p>
          <a:p>
            <a:r>
              <a:rPr lang="en-US" dirty="0"/>
              <a:t>SA2 Chair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BD4C07CE-5B29-4702-9D1C-D0C398AA13C3}"/>
              </a:ext>
            </a:extLst>
          </p:cNvPr>
          <p:cNvSpPr txBox="1"/>
          <p:nvPr/>
        </p:nvSpPr>
        <p:spPr>
          <a:xfrm>
            <a:off x="5622284" y="822255"/>
            <a:ext cx="6460672" cy="632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 WG2 Meeting #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159</a:t>
            </a:r>
            <a:r>
              <a:rPr lang="en-GB" sz="1463" b="1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	</a:t>
            </a:r>
            <a:r>
              <a:rPr lang="en-GB" sz="1463" b="1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S2-2311663</a:t>
            </a:r>
            <a:endParaRPr lang="en-US" sz="976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October 09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– 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13,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2023</a:t>
            </a:r>
            <a:endParaRPr lang="en-US" sz="1463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xmlns="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7226" y="677891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Contents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9648" y="1604670"/>
            <a:ext cx="10965830" cy="4340397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1951" b="1" dirty="0"/>
              <a:t>Release timeline</a:t>
            </a:r>
            <a:endParaRPr lang="en-US" sz="1626" dirty="0"/>
          </a:p>
          <a:p>
            <a:pPr>
              <a:lnSpc>
                <a:spcPct val="110000"/>
              </a:lnSpc>
              <a:defRPr/>
            </a:pPr>
            <a:r>
              <a:rPr lang="en-US" sz="1951" b="1" dirty="0"/>
              <a:t>Meeting dates – summary</a:t>
            </a:r>
          </a:p>
          <a:p>
            <a:pPr>
              <a:lnSpc>
                <a:spcPct val="110000"/>
              </a:lnSpc>
              <a:defRPr/>
            </a:pPr>
            <a:r>
              <a:rPr lang="en-US" sz="1951" b="1" dirty="0" smtClean="0"/>
              <a:t>SA2#160 </a:t>
            </a:r>
            <a:r>
              <a:rPr lang="en-US" sz="1951" b="1" dirty="0"/>
              <a:t>Meeting dates and </a:t>
            </a:r>
            <a:r>
              <a:rPr lang="en-US" sz="1951" b="1" dirty="0" smtClean="0"/>
              <a:t>agenda</a:t>
            </a:r>
          </a:p>
          <a:p>
            <a:pPr>
              <a:lnSpc>
                <a:spcPct val="110000"/>
              </a:lnSpc>
              <a:defRPr/>
            </a:pPr>
            <a:r>
              <a:rPr lang="en-US" sz="1951" b="1" dirty="0" smtClean="0"/>
              <a:t>SA2 ad hoc </a:t>
            </a:r>
            <a:r>
              <a:rPr lang="en-US" sz="1951" b="1" dirty="0"/>
              <a:t>Meeting dates and agenda</a:t>
            </a:r>
          </a:p>
          <a:p>
            <a:pPr>
              <a:lnSpc>
                <a:spcPct val="110000"/>
              </a:lnSpc>
              <a:defRPr/>
            </a:pPr>
            <a:r>
              <a:rPr lang="en-US" sz="1951" b="1" dirty="0" smtClean="0"/>
              <a:t>SA2#161 </a:t>
            </a:r>
            <a:r>
              <a:rPr lang="en-US" sz="1951" b="1" dirty="0"/>
              <a:t>Meeting dates and </a:t>
            </a:r>
            <a:r>
              <a:rPr lang="en-US" sz="1951" b="1" dirty="0" smtClean="0"/>
              <a:t>agenda</a:t>
            </a:r>
            <a:endParaRPr lang="en-US" sz="1951" b="1" dirty="0"/>
          </a:p>
          <a:p>
            <a:pPr>
              <a:lnSpc>
                <a:spcPct val="110000"/>
              </a:lnSpc>
              <a:defRPr/>
            </a:pPr>
            <a:r>
              <a:rPr lang="en-US" sz="1951" b="1" dirty="0"/>
              <a:t>Overall planning for </a:t>
            </a:r>
            <a:r>
              <a:rPr lang="en-US" sz="1951" b="1" dirty="0" smtClean="0"/>
              <a:t>Rel-19</a:t>
            </a:r>
            <a:endParaRPr lang="en-US" sz="1845" dirty="0"/>
          </a:p>
          <a:p>
            <a:pPr lvl="1">
              <a:lnSpc>
                <a:spcPct val="110000"/>
              </a:lnSpc>
              <a:defRPr/>
            </a:pPr>
            <a:endParaRPr lang="en-US" sz="1845" dirty="0"/>
          </a:p>
          <a:p>
            <a:pPr marL="0" indent="0">
              <a:lnSpc>
                <a:spcPct val="110000"/>
              </a:lnSpc>
              <a:buNone/>
              <a:defRPr/>
            </a:pPr>
            <a:endParaRPr lang="en-US" sz="1626" dirty="0"/>
          </a:p>
          <a:p>
            <a:pPr marL="0" indent="0">
              <a:buNone/>
              <a:defRPr/>
            </a:pPr>
            <a:endParaRPr lang="en-US" altLang="en-US" sz="894" dirty="0"/>
          </a:p>
          <a:p>
            <a:pPr>
              <a:defRPr/>
            </a:pPr>
            <a:endParaRPr lang="en-US" altLang="en-US" sz="894" dirty="0"/>
          </a:p>
        </p:txBody>
      </p:sp>
    </p:spTree>
    <p:extLst>
      <p:ext uri="{BB962C8B-B14F-4D97-AF65-F5344CB8AC3E}">
        <p14:creationId xmlns:p14="http://schemas.microsoft.com/office/powerpoint/2010/main" val="318508538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1003" y="862871"/>
            <a:ext cx="9517514" cy="519931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Rel-19 timelines</a:t>
            </a:r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136021" y="1382802"/>
            <a:ext cx="9572131" cy="4804865"/>
            <a:chOff x="40410" y="785284"/>
            <a:chExt cx="11773222" cy="5909734"/>
          </a:xfrm>
        </p:grpSpPr>
        <p:cxnSp>
          <p:nvCxnSpPr>
            <p:cNvPr id="74" name="Straight Connector 114"/>
            <p:cNvCxnSpPr>
              <a:cxnSpLocks noChangeShapeType="1"/>
            </p:cNvCxnSpPr>
            <p:nvPr/>
          </p:nvCxnSpPr>
          <p:spPr bwMode="auto">
            <a:xfrm>
              <a:off x="9988551" y="1576918"/>
              <a:ext cx="0" cy="4832349"/>
            </a:xfrm>
            <a:prstGeom prst="line">
              <a:avLst/>
            </a:prstGeom>
            <a:noFill/>
            <a:ln w="28575" algn="ctr">
              <a:solidFill>
                <a:schemeClr val="accent3"/>
              </a:solidFill>
              <a:round/>
              <a:headEnd/>
              <a:tailEnd/>
            </a:ln>
          </p:spPr>
        </p:cxnSp>
        <p:cxnSp>
          <p:nvCxnSpPr>
            <p:cNvPr id="75" name="Straight Connector 114"/>
            <p:cNvCxnSpPr>
              <a:cxnSpLocks noChangeShapeType="1"/>
            </p:cNvCxnSpPr>
            <p:nvPr/>
          </p:nvCxnSpPr>
          <p:spPr bwMode="auto">
            <a:xfrm>
              <a:off x="6362700" y="1524000"/>
              <a:ext cx="0" cy="4885267"/>
            </a:xfrm>
            <a:prstGeom prst="line">
              <a:avLst/>
            </a:prstGeom>
            <a:noFill/>
            <a:ln w="28575" algn="ctr">
              <a:solidFill>
                <a:schemeClr val="accent3"/>
              </a:solidFill>
              <a:round/>
              <a:headEnd/>
              <a:tailEnd/>
            </a:ln>
          </p:spPr>
        </p:cxnSp>
        <p:cxnSp>
          <p:nvCxnSpPr>
            <p:cNvPr id="80" name="Straight Connector 114"/>
            <p:cNvCxnSpPr>
              <a:cxnSpLocks noChangeShapeType="1"/>
            </p:cNvCxnSpPr>
            <p:nvPr/>
          </p:nvCxnSpPr>
          <p:spPr bwMode="auto">
            <a:xfrm flipH="1">
              <a:off x="2705100" y="1526118"/>
              <a:ext cx="19051" cy="4883149"/>
            </a:xfrm>
            <a:prstGeom prst="line">
              <a:avLst/>
            </a:prstGeom>
            <a:noFill/>
            <a:ln w="28575" algn="ctr">
              <a:solidFill>
                <a:schemeClr val="accent3"/>
              </a:solidFill>
              <a:round/>
              <a:headEnd/>
              <a:tailEnd/>
            </a:ln>
          </p:spPr>
        </p:cxnSp>
        <p:sp>
          <p:nvSpPr>
            <p:cNvPr id="81" name="TextBox 86"/>
            <p:cNvSpPr txBox="1">
              <a:spLocks noChangeArrowheads="1"/>
            </p:cNvSpPr>
            <p:nvPr/>
          </p:nvSpPr>
          <p:spPr bwMode="auto">
            <a:xfrm>
              <a:off x="1564758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TSG#101</a:t>
              </a:r>
            </a:p>
          </p:txBody>
        </p:sp>
        <p:cxnSp>
          <p:nvCxnSpPr>
            <p:cNvPr id="82" name="Straight Connector 115"/>
            <p:cNvCxnSpPr>
              <a:cxnSpLocks noChangeShapeType="1"/>
            </p:cNvCxnSpPr>
            <p:nvPr/>
          </p:nvCxnSpPr>
          <p:spPr bwMode="auto">
            <a:xfrm>
              <a:off x="3621617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3" name="Straight Connector 114"/>
            <p:cNvCxnSpPr>
              <a:cxnSpLocks noChangeShapeType="1"/>
            </p:cNvCxnSpPr>
            <p:nvPr/>
          </p:nvCxnSpPr>
          <p:spPr bwMode="auto">
            <a:xfrm>
              <a:off x="391584" y="1608667"/>
              <a:ext cx="0" cy="5071533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4" name="Straight Connector 114"/>
            <p:cNvCxnSpPr>
              <a:cxnSpLocks noChangeShapeType="1"/>
            </p:cNvCxnSpPr>
            <p:nvPr/>
          </p:nvCxnSpPr>
          <p:spPr bwMode="auto">
            <a:xfrm>
              <a:off x="1900767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5" name="Straight Connector 114"/>
            <p:cNvCxnSpPr>
              <a:cxnSpLocks noChangeShapeType="1"/>
            </p:cNvCxnSpPr>
            <p:nvPr/>
          </p:nvCxnSpPr>
          <p:spPr bwMode="auto">
            <a:xfrm>
              <a:off x="10759017" y="1576918"/>
              <a:ext cx="0" cy="5075767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6" name="Straight Connector 114"/>
            <p:cNvCxnSpPr>
              <a:cxnSpLocks noChangeShapeType="1"/>
            </p:cNvCxnSpPr>
            <p:nvPr/>
          </p:nvCxnSpPr>
          <p:spPr bwMode="auto">
            <a:xfrm>
              <a:off x="9101667" y="1576917"/>
              <a:ext cx="0" cy="50038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7" name="Straight Connector 114"/>
            <p:cNvCxnSpPr>
              <a:cxnSpLocks noChangeShapeType="1"/>
            </p:cNvCxnSpPr>
            <p:nvPr/>
          </p:nvCxnSpPr>
          <p:spPr bwMode="auto">
            <a:xfrm>
              <a:off x="7245351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8" name="Straight Connector 114"/>
            <p:cNvCxnSpPr>
              <a:cxnSpLocks noChangeShapeType="1"/>
            </p:cNvCxnSpPr>
            <p:nvPr/>
          </p:nvCxnSpPr>
          <p:spPr bwMode="auto">
            <a:xfrm>
              <a:off x="8174567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9" name="Straight Connector 114"/>
            <p:cNvCxnSpPr>
              <a:cxnSpLocks noChangeShapeType="1"/>
            </p:cNvCxnSpPr>
            <p:nvPr/>
          </p:nvCxnSpPr>
          <p:spPr bwMode="auto">
            <a:xfrm>
              <a:off x="5568951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90" name="Straight Connector 114"/>
            <p:cNvCxnSpPr>
              <a:cxnSpLocks noChangeShapeType="1"/>
            </p:cNvCxnSpPr>
            <p:nvPr/>
          </p:nvCxnSpPr>
          <p:spPr bwMode="auto">
            <a:xfrm>
              <a:off x="4548717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91" name="Straight Connector 114"/>
            <p:cNvCxnSpPr>
              <a:cxnSpLocks noChangeShapeType="1"/>
            </p:cNvCxnSpPr>
            <p:nvPr/>
          </p:nvCxnSpPr>
          <p:spPr bwMode="auto">
            <a:xfrm>
              <a:off x="11470217" y="1581151"/>
              <a:ext cx="0" cy="5071533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sp>
          <p:nvSpPr>
            <p:cNvPr id="92" name="TextBox 1"/>
            <p:cNvSpPr txBox="1">
              <a:spLocks noChangeArrowheads="1"/>
            </p:cNvSpPr>
            <p:nvPr/>
          </p:nvSpPr>
          <p:spPr bwMode="auto">
            <a:xfrm>
              <a:off x="1011766" y="5973233"/>
              <a:ext cx="2226342" cy="216168"/>
            </a:xfrm>
            <a:prstGeom prst="rect">
              <a:avLst/>
            </a:prstGeom>
            <a:ln w="3175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altLang="en-US" sz="542" b="1" dirty="0">
                  <a:solidFill>
                    <a:prstClr val="black"/>
                  </a:solidFill>
                  <a:latin typeface="Montserrat" panose="00000500000000000000" pitchFamily="50" charset="0"/>
                </a:rPr>
                <a:t>Note</a:t>
              </a:r>
              <a:r>
                <a:rPr lang="en-GB" altLang="en-US" sz="542" dirty="0">
                  <a:solidFill>
                    <a:prstClr val="black"/>
                  </a:solidFill>
                  <a:latin typeface="Montserrat" panose="00000500000000000000" pitchFamily="50" charset="0"/>
                </a:rPr>
                <a:t>: All starting dates are indicative</a:t>
              </a:r>
            </a:p>
          </p:txBody>
        </p:sp>
        <p:sp>
          <p:nvSpPr>
            <p:cNvPr id="93" name="TextBox 86"/>
            <p:cNvSpPr txBox="1">
              <a:spLocks noChangeArrowheads="1"/>
            </p:cNvSpPr>
            <p:nvPr/>
          </p:nvSpPr>
          <p:spPr bwMode="auto">
            <a:xfrm>
              <a:off x="2306651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TSG#102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4" name="TextBox 86"/>
            <p:cNvSpPr txBox="1">
              <a:spLocks noChangeArrowheads="1"/>
            </p:cNvSpPr>
            <p:nvPr/>
          </p:nvSpPr>
          <p:spPr bwMode="auto">
            <a:xfrm>
              <a:off x="3205176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TSG#103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5" name="TextBox 86"/>
            <p:cNvSpPr txBox="1">
              <a:spLocks noChangeArrowheads="1"/>
            </p:cNvSpPr>
            <p:nvPr/>
          </p:nvSpPr>
          <p:spPr bwMode="auto">
            <a:xfrm>
              <a:off x="4164026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TSG#104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6" name="TextBox 86"/>
            <p:cNvSpPr txBox="1">
              <a:spLocks noChangeArrowheads="1"/>
            </p:cNvSpPr>
            <p:nvPr/>
          </p:nvSpPr>
          <p:spPr bwMode="auto">
            <a:xfrm>
              <a:off x="5199076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TSG#105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7" name="TextBox 86"/>
            <p:cNvSpPr txBox="1">
              <a:spLocks noChangeArrowheads="1"/>
            </p:cNvSpPr>
            <p:nvPr/>
          </p:nvSpPr>
          <p:spPr bwMode="auto">
            <a:xfrm>
              <a:off x="5963193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TSG#106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8" name="TextBox 86"/>
            <p:cNvSpPr txBox="1">
              <a:spLocks noChangeArrowheads="1"/>
            </p:cNvSpPr>
            <p:nvPr/>
          </p:nvSpPr>
          <p:spPr bwMode="auto">
            <a:xfrm>
              <a:off x="6861718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TSG#107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9" name="TextBox 86"/>
            <p:cNvSpPr txBox="1">
              <a:spLocks noChangeArrowheads="1"/>
            </p:cNvSpPr>
            <p:nvPr/>
          </p:nvSpPr>
          <p:spPr bwMode="auto">
            <a:xfrm>
              <a:off x="7741191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TSG#108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0" name="TextBox 86"/>
            <p:cNvSpPr txBox="1">
              <a:spLocks noChangeArrowheads="1"/>
            </p:cNvSpPr>
            <p:nvPr/>
          </p:nvSpPr>
          <p:spPr bwMode="auto">
            <a:xfrm>
              <a:off x="8712743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TSG#109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1" name="TextBox 86"/>
            <p:cNvSpPr txBox="1">
              <a:spLocks noChangeArrowheads="1"/>
            </p:cNvSpPr>
            <p:nvPr/>
          </p:nvSpPr>
          <p:spPr bwMode="auto">
            <a:xfrm>
              <a:off x="9550943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TSG#110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2" name="TextBox 86"/>
            <p:cNvSpPr txBox="1">
              <a:spLocks noChangeArrowheads="1"/>
            </p:cNvSpPr>
            <p:nvPr/>
          </p:nvSpPr>
          <p:spPr bwMode="auto">
            <a:xfrm>
              <a:off x="10283310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TSG#111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3" name="TextBox 86"/>
            <p:cNvSpPr txBox="1">
              <a:spLocks noChangeArrowheads="1"/>
            </p:cNvSpPr>
            <p:nvPr/>
          </p:nvSpPr>
          <p:spPr bwMode="auto">
            <a:xfrm>
              <a:off x="11073884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TSG#112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4" name="TextBox 86"/>
            <p:cNvSpPr txBox="1">
              <a:spLocks noChangeArrowheads="1"/>
            </p:cNvSpPr>
            <p:nvPr/>
          </p:nvSpPr>
          <p:spPr bwMode="auto">
            <a:xfrm>
              <a:off x="40410" y="1145118"/>
              <a:ext cx="672715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TSG#99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5" name="Chevron 60"/>
            <p:cNvSpPr>
              <a:spLocks noChangeArrowheads="1"/>
            </p:cNvSpPr>
            <p:nvPr/>
          </p:nvSpPr>
          <p:spPr bwMode="auto">
            <a:xfrm>
              <a:off x="2529417" y="2038352"/>
              <a:ext cx="1092200" cy="374649"/>
            </a:xfrm>
            <a:prstGeom prst="chevron">
              <a:avLst>
                <a:gd name="adj" fmla="val 50086"/>
              </a:avLst>
            </a:prstGeom>
            <a:solidFill>
              <a:srgbClr val="006600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650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RAN4 </a:t>
              </a:r>
            </a:p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650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content def.</a:t>
              </a:r>
            </a:p>
          </p:txBody>
        </p:sp>
        <p:sp>
          <p:nvSpPr>
            <p:cNvPr id="106" name="Chevron 60"/>
            <p:cNvSpPr>
              <a:spLocks noChangeArrowheads="1"/>
            </p:cNvSpPr>
            <p:nvPr/>
          </p:nvSpPr>
          <p:spPr bwMode="auto">
            <a:xfrm>
              <a:off x="1316567" y="2038352"/>
              <a:ext cx="1583267" cy="374649"/>
            </a:xfrm>
            <a:prstGeom prst="chevron">
              <a:avLst>
                <a:gd name="adj" fmla="val 49975"/>
              </a:avLst>
            </a:prstGeom>
            <a:gradFill flip="none" rotWithShape="1">
              <a:gsLst>
                <a:gs pos="12000">
                  <a:schemeClr val="accent3">
                    <a:lumMod val="40000"/>
                    <a:lumOff val="60000"/>
                  </a:scheme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  <a:tileRect/>
            </a:gradFill>
            <a:ln>
              <a:noFill/>
            </a:ln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altLang="en-US" sz="867" b="1" dirty="0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 </a:t>
              </a:r>
              <a:r>
                <a:rPr lang="fr-FR" altLang="en-US" sz="867" dirty="0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RAN Content </a:t>
              </a:r>
              <a:r>
                <a:rPr lang="fr-FR" altLang="en-US" sz="867" dirty="0" err="1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def</a:t>
              </a:r>
              <a:r>
                <a:rPr lang="fr-FR" altLang="en-US" sz="867" dirty="0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.</a:t>
              </a:r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4216402" y="810684"/>
              <a:ext cx="637225" cy="3187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sz="1084" dirty="0">
                  <a:solidFill>
                    <a:prstClr val="white"/>
                  </a:solidFill>
                  <a:latin typeface="Montserrat" panose="00000500000000000000" pitchFamily="50" charset="0"/>
                </a:rPr>
                <a:t>2024</a:t>
              </a:r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7821085" y="810684"/>
              <a:ext cx="637225" cy="3187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sz="1084" dirty="0">
                  <a:solidFill>
                    <a:prstClr val="white"/>
                  </a:solidFill>
                  <a:latin typeface="Montserrat" panose="00000500000000000000" pitchFamily="50" charset="0"/>
                </a:rPr>
                <a:t>2025</a:t>
              </a:r>
            </a:p>
          </p:txBody>
        </p:sp>
        <p:sp>
          <p:nvSpPr>
            <p:cNvPr id="109" name="TextBox 2"/>
            <p:cNvSpPr txBox="1">
              <a:spLocks noChangeArrowheads="1"/>
            </p:cNvSpPr>
            <p:nvPr/>
          </p:nvSpPr>
          <p:spPr bwMode="auto">
            <a:xfrm>
              <a:off x="1676401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Sep.</a:t>
              </a:r>
            </a:p>
          </p:txBody>
        </p:sp>
        <p:sp>
          <p:nvSpPr>
            <p:cNvPr id="110" name="TextBox 59"/>
            <p:cNvSpPr txBox="1">
              <a:spLocks noChangeArrowheads="1"/>
            </p:cNvSpPr>
            <p:nvPr/>
          </p:nvSpPr>
          <p:spPr bwMode="auto">
            <a:xfrm>
              <a:off x="3401484" y="1246717"/>
              <a:ext cx="396688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Mar.</a:t>
              </a:r>
            </a:p>
          </p:txBody>
        </p:sp>
        <p:sp>
          <p:nvSpPr>
            <p:cNvPr id="111" name="TextBox 60"/>
            <p:cNvSpPr txBox="1">
              <a:spLocks noChangeArrowheads="1"/>
            </p:cNvSpPr>
            <p:nvPr/>
          </p:nvSpPr>
          <p:spPr bwMode="auto">
            <a:xfrm>
              <a:off x="10505017" y="1263651"/>
              <a:ext cx="396688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Mar.</a:t>
              </a:r>
            </a:p>
          </p:txBody>
        </p:sp>
        <p:sp>
          <p:nvSpPr>
            <p:cNvPr id="112" name="TextBox 61"/>
            <p:cNvSpPr txBox="1">
              <a:spLocks noChangeArrowheads="1"/>
            </p:cNvSpPr>
            <p:nvPr/>
          </p:nvSpPr>
          <p:spPr bwMode="auto">
            <a:xfrm>
              <a:off x="6955367" y="1263651"/>
              <a:ext cx="396688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Mar.</a:t>
              </a:r>
            </a:p>
          </p:txBody>
        </p:sp>
        <p:sp>
          <p:nvSpPr>
            <p:cNvPr id="113" name="TextBox 62"/>
            <p:cNvSpPr txBox="1">
              <a:spLocks noChangeArrowheads="1"/>
            </p:cNvSpPr>
            <p:nvPr/>
          </p:nvSpPr>
          <p:spPr bwMode="auto">
            <a:xfrm>
              <a:off x="4318000" y="1263651"/>
              <a:ext cx="388801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Jun.</a:t>
              </a:r>
            </a:p>
          </p:txBody>
        </p:sp>
        <p:sp>
          <p:nvSpPr>
            <p:cNvPr id="114" name="TextBox 63"/>
            <p:cNvSpPr txBox="1">
              <a:spLocks noChangeArrowheads="1"/>
            </p:cNvSpPr>
            <p:nvPr/>
          </p:nvSpPr>
          <p:spPr bwMode="auto">
            <a:xfrm>
              <a:off x="7935384" y="1263651"/>
              <a:ext cx="388801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Jun.</a:t>
              </a:r>
            </a:p>
          </p:txBody>
        </p:sp>
        <p:sp>
          <p:nvSpPr>
            <p:cNvPr id="115" name="TextBox 64"/>
            <p:cNvSpPr txBox="1">
              <a:spLocks noChangeArrowheads="1"/>
            </p:cNvSpPr>
            <p:nvPr/>
          </p:nvSpPr>
          <p:spPr bwMode="auto">
            <a:xfrm>
              <a:off x="11271251" y="1263651"/>
              <a:ext cx="388801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Jun.</a:t>
              </a:r>
            </a:p>
          </p:txBody>
        </p:sp>
        <p:sp>
          <p:nvSpPr>
            <p:cNvPr id="116" name="TextBox 65"/>
            <p:cNvSpPr txBox="1">
              <a:spLocks noChangeArrowheads="1"/>
            </p:cNvSpPr>
            <p:nvPr/>
          </p:nvSpPr>
          <p:spPr bwMode="auto">
            <a:xfrm>
              <a:off x="5350932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Sep.</a:t>
              </a:r>
            </a:p>
          </p:txBody>
        </p:sp>
        <p:sp>
          <p:nvSpPr>
            <p:cNvPr id="117" name="TextBox 66"/>
            <p:cNvSpPr txBox="1">
              <a:spLocks noChangeArrowheads="1"/>
            </p:cNvSpPr>
            <p:nvPr/>
          </p:nvSpPr>
          <p:spPr bwMode="auto">
            <a:xfrm>
              <a:off x="8883651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Sep.</a:t>
              </a:r>
            </a:p>
          </p:txBody>
        </p:sp>
        <p:sp>
          <p:nvSpPr>
            <p:cNvPr id="118" name="TextBox 67"/>
            <p:cNvSpPr txBox="1">
              <a:spLocks noChangeArrowheads="1"/>
            </p:cNvSpPr>
            <p:nvPr/>
          </p:nvSpPr>
          <p:spPr bwMode="auto">
            <a:xfrm>
              <a:off x="146051" y="1291167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Sep.</a:t>
              </a:r>
            </a:p>
          </p:txBody>
        </p:sp>
        <p:sp>
          <p:nvSpPr>
            <p:cNvPr id="119" name="TextBox 69"/>
            <p:cNvSpPr txBox="1">
              <a:spLocks noChangeArrowheads="1"/>
            </p:cNvSpPr>
            <p:nvPr/>
          </p:nvSpPr>
          <p:spPr bwMode="auto">
            <a:xfrm>
              <a:off x="2472267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Dec.</a:t>
              </a:r>
            </a:p>
          </p:txBody>
        </p:sp>
        <p:sp>
          <p:nvSpPr>
            <p:cNvPr id="120" name="TextBox 70"/>
            <p:cNvSpPr txBox="1">
              <a:spLocks noChangeArrowheads="1"/>
            </p:cNvSpPr>
            <p:nvPr/>
          </p:nvSpPr>
          <p:spPr bwMode="auto">
            <a:xfrm>
              <a:off x="6140451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Dec.</a:t>
              </a:r>
            </a:p>
          </p:txBody>
        </p:sp>
        <p:sp>
          <p:nvSpPr>
            <p:cNvPr id="121" name="TextBox 71"/>
            <p:cNvSpPr txBox="1">
              <a:spLocks noChangeArrowheads="1"/>
            </p:cNvSpPr>
            <p:nvPr/>
          </p:nvSpPr>
          <p:spPr bwMode="auto">
            <a:xfrm>
              <a:off x="9738784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Dec.</a:t>
              </a:r>
            </a:p>
          </p:txBody>
        </p:sp>
        <p:sp>
          <p:nvSpPr>
            <p:cNvPr id="122" name="TextBox 121"/>
            <p:cNvSpPr txBox="1"/>
            <p:nvPr/>
          </p:nvSpPr>
          <p:spPr>
            <a:xfrm>
              <a:off x="11146367" y="785284"/>
              <a:ext cx="637225" cy="3187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sz="1084" dirty="0">
                  <a:solidFill>
                    <a:prstClr val="white"/>
                  </a:solidFill>
                  <a:latin typeface="Montserrat" panose="00000500000000000000" pitchFamily="50" charset="0"/>
                </a:rPr>
                <a:t>2026</a:t>
              </a:r>
            </a:p>
          </p:txBody>
        </p:sp>
        <p:sp>
          <p:nvSpPr>
            <p:cNvPr id="123" name="Diamond 3"/>
            <p:cNvSpPr>
              <a:spLocks noChangeArrowheads="1"/>
            </p:cNvSpPr>
            <p:nvPr/>
          </p:nvSpPr>
          <p:spPr bwMode="auto">
            <a:xfrm>
              <a:off x="582085" y="1979084"/>
              <a:ext cx="1195916" cy="522816"/>
            </a:xfrm>
            <a:prstGeom prst="diamond">
              <a:avLst/>
            </a:prstGeom>
            <a:solidFill>
              <a:srgbClr val="92D050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altLang="en-US" sz="650">
                <a:solidFill>
                  <a:prstClr val="black"/>
                </a:solidFill>
                <a:latin typeface="Arial" panose="020B0604020202020204" pitchFamily="34" charset="0"/>
                <a:ea typeface="MS PGothic" panose="020B0600070205080204" pitchFamily="34" charset="-128"/>
              </a:endParaRPr>
            </a:p>
          </p:txBody>
        </p:sp>
        <p:sp>
          <p:nvSpPr>
            <p:cNvPr id="124" name="TextBox 6"/>
            <p:cNvSpPr txBox="1">
              <a:spLocks noChangeArrowheads="1"/>
            </p:cNvSpPr>
            <p:nvPr/>
          </p:nvSpPr>
          <p:spPr bwMode="auto">
            <a:xfrm>
              <a:off x="721784" y="2089151"/>
              <a:ext cx="878416" cy="359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650" b="1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 </a:t>
              </a:r>
              <a:r>
                <a:rPr lang="fr-FR" altLang="en-US" sz="650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RAN Rel-19 workshop</a:t>
              </a:r>
            </a:p>
          </p:txBody>
        </p:sp>
        <p:sp>
          <p:nvSpPr>
            <p:cNvPr id="125" name="Diamond 16"/>
            <p:cNvSpPr>
              <a:spLocks noChangeArrowheads="1"/>
            </p:cNvSpPr>
            <p:nvPr/>
          </p:nvSpPr>
          <p:spPr bwMode="auto">
            <a:xfrm>
              <a:off x="560918" y="2622551"/>
              <a:ext cx="1155700" cy="491067"/>
            </a:xfrm>
            <a:prstGeom prst="diamond">
              <a:avLst/>
            </a:prstGeom>
            <a:solidFill>
              <a:srgbClr val="31859C">
                <a:alpha val="50195"/>
              </a:srgb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altLang="en-US" sz="1084">
                <a:solidFill>
                  <a:prstClr val="black"/>
                </a:solidFill>
                <a:latin typeface="Arial" panose="020B0604020202020204" pitchFamily="34" charset="0"/>
                <a:ea typeface="MS PGothic" panose="020B0600070205080204" pitchFamily="34" charset="-128"/>
              </a:endParaRPr>
            </a:p>
          </p:txBody>
        </p:sp>
        <p:sp>
          <p:nvSpPr>
            <p:cNvPr id="126" name="Chevron 79"/>
            <p:cNvSpPr>
              <a:spLocks noChangeArrowheads="1"/>
            </p:cNvSpPr>
            <p:nvPr/>
          </p:nvSpPr>
          <p:spPr bwMode="auto">
            <a:xfrm>
              <a:off x="8911168" y="3911600"/>
              <a:ext cx="994833" cy="279400"/>
            </a:xfrm>
            <a:prstGeom prst="chevron">
              <a:avLst>
                <a:gd name="adj" fmla="val 50046"/>
              </a:avLst>
            </a:prstGeom>
            <a:solidFill>
              <a:srgbClr val="006600">
                <a:alpha val="2901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759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RAN4_Perf </a:t>
              </a:r>
              <a:endParaRPr lang="fr-FR" altLang="en-US" sz="542">
                <a:solidFill>
                  <a:prstClr val="black"/>
                </a:solidFill>
                <a:latin typeface="Montserrat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127" name="Chevron 58"/>
            <p:cNvSpPr/>
            <p:nvPr/>
          </p:nvSpPr>
          <p:spPr bwMode="auto">
            <a:xfrm>
              <a:off x="4013201" y="4243918"/>
              <a:ext cx="5092700" cy="300567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867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Stage 3 (CT &amp; SA) </a:t>
              </a:r>
            </a:p>
          </p:txBody>
        </p:sp>
        <p:sp>
          <p:nvSpPr>
            <p:cNvPr id="128" name="Chevron 60"/>
            <p:cNvSpPr/>
            <p:nvPr/>
          </p:nvSpPr>
          <p:spPr bwMode="auto">
            <a:xfrm>
              <a:off x="2808818" y="3547534"/>
              <a:ext cx="5353049" cy="277284"/>
            </a:xfrm>
            <a:prstGeom prst="chevron">
              <a:avLst/>
            </a:prstGeom>
            <a:gradFill>
              <a:gsLst>
                <a:gs pos="12000">
                  <a:schemeClr val="accent3">
                    <a:lumMod val="40000"/>
                    <a:lumOff val="60000"/>
                  </a:scheme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RAN1</a:t>
              </a:r>
            </a:p>
          </p:txBody>
        </p:sp>
        <p:sp>
          <p:nvSpPr>
            <p:cNvPr id="129" name="Chevron 60"/>
            <p:cNvSpPr/>
            <p:nvPr/>
          </p:nvSpPr>
          <p:spPr bwMode="auto">
            <a:xfrm>
              <a:off x="2180167" y="3162300"/>
              <a:ext cx="4222751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Stage 2 (SA2, SA6,…)</a:t>
              </a:r>
            </a:p>
          </p:txBody>
        </p:sp>
        <p:sp>
          <p:nvSpPr>
            <p:cNvPr id="130" name="Chevron 60"/>
            <p:cNvSpPr/>
            <p:nvPr/>
          </p:nvSpPr>
          <p:spPr bwMode="auto">
            <a:xfrm>
              <a:off x="3634318" y="3915834"/>
              <a:ext cx="5353049" cy="277284"/>
            </a:xfrm>
            <a:prstGeom prst="chevron">
              <a:avLst/>
            </a:prstGeom>
            <a:gradFill>
              <a:gsLst>
                <a:gs pos="12000">
                  <a:schemeClr val="accent3">
                    <a:lumMod val="40000"/>
                    <a:lumOff val="60000"/>
                  </a:scheme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RAN </a:t>
              </a:r>
              <a:r>
                <a:rPr lang="fr-FR" sz="976" dirty="0" err="1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Completion</a:t>
              </a: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 (RAN2/3/4core)</a:t>
              </a:r>
            </a:p>
          </p:txBody>
        </p:sp>
        <p:sp>
          <p:nvSpPr>
            <p:cNvPr id="131" name="Chevron 58"/>
            <p:cNvSpPr/>
            <p:nvPr/>
          </p:nvSpPr>
          <p:spPr bwMode="auto">
            <a:xfrm>
              <a:off x="6855884" y="4656668"/>
              <a:ext cx="3181349" cy="319617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867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ASN.1 &amp; Open APIs </a:t>
              </a:r>
            </a:p>
          </p:txBody>
        </p:sp>
        <p:sp>
          <p:nvSpPr>
            <p:cNvPr id="132" name="Chevron 60"/>
            <p:cNvSpPr>
              <a:spLocks noChangeArrowheads="1"/>
            </p:cNvSpPr>
            <p:nvPr/>
          </p:nvSpPr>
          <p:spPr bwMode="auto">
            <a:xfrm>
              <a:off x="1420284" y="2669118"/>
              <a:ext cx="1397000" cy="374649"/>
            </a:xfrm>
            <a:prstGeom prst="chevron">
              <a:avLst>
                <a:gd name="adj" fmla="val 49975"/>
              </a:avLst>
            </a:prstGeom>
            <a:gradFill flip="none" rotWithShape="1">
              <a:gsLst>
                <a:gs pos="12000">
                  <a:schemeClr val="bg1"/>
                </a:gs>
                <a:gs pos="60000">
                  <a:srgbClr val="31859C"/>
                </a:gs>
                <a:gs pos="83000">
                  <a:srgbClr val="31859C"/>
                </a:gs>
                <a:gs pos="100000">
                  <a:srgbClr val="31859C"/>
                </a:gs>
              </a:gsLst>
              <a:lin ang="3600000" scaled="0"/>
              <a:tileRect/>
            </a:gradFill>
            <a:ln>
              <a:noFill/>
            </a:ln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altLang="en-US" sz="867" dirty="0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St.2 Content </a:t>
              </a:r>
              <a:r>
                <a:rPr lang="fr-FR" altLang="en-US" sz="867" dirty="0" err="1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approval</a:t>
              </a:r>
              <a:endParaRPr lang="fr-FR" altLang="en-US" sz="867" dirty="0">
                <a:solidFill>
                  <a:prstClr val="black"/>
                </a:solidFill>
                <a:latin typeface="Montserrat" panose="00000500000000000000" pitchFamily="50" charset="0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133" name="TextBox 7"/>
            <p:cNvSpPr txBox="1">
              <a:spLocks noChangeArrowheads="1"/>
            </p:cNvSpPr>
            <p:nvPr/>
          </p:nvSpPr>
          <p:spPr bwMode="auto">
            <a:xfrm>
              <a:off x="782072" y="2660651"/>
              <a:ext cx="723977" cy="359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650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SA Rel-19 </a:t>
              </a:r>
            </a:p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650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Workshop</a:t>
              </a:r>
            </a:p>
          </p:txBody>
        </p:sp>
        <p:sp>
          <p:nvSpPr>
            <p:cNvPr id="134" name="TextBox 86"/>
            <p:cNvSpPr txBox="1">
              <a:spLocks noChangeArrowheads="1"/>
            </p:cNvSpPr>
            <p:nvPr/>
          </p:nvSpPr>
          <p:spPr bwMode="auto">
            <a:xfrm>
              <a:off x="777359" y="1149351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TSG#100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35" name="TextBox 60"/>
            <p:cNvSpPr txBox="1">
              <a:spLocks noChangeArrowheads="1"/>
            </p:cNvSpPr>
            <p:nvPr/>
          </p:nvSpPr>
          <p:spPr bwMode="auto">
            <a:xfrm>
              <a:off x="999067" y="1286933"/>
              <a:ext cx="412461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June</a:t>
              </a:r>
            </a:p>
          </p:txBody>
        </p:sp>
        <p:cxnSp>
          <p:nvCxnSpPr>
            <p:cNvPr id="136" name="Straight Connector 114"/>
            <p:cNvCxnSpPr>
              <a:cxnSpLocks noChangeShapeType="1"/>
            </p:cNvCxnSpPr>
            <p:nvPr/>
          </p:nvCxnSpPr>
          <p:spPr bwMode="auto">
            <a:xfrm>
              <a:off x="1153584" y="1437218"/>
              <a:ext cx="0" cy="5075767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sp>
          <p:nvSpPr>
            <p:cNvPr id="137" name="TextBox 136"/>
            <p:cNvSpPr txBox="1"/>
            <p:nvPr/>
          </p:nvSpPr>
          <p:spPr>
            <a:xfrm>
              <a:off x="1204385" y="814918"/>
              <a:ext cx="637225" cy="3187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sz="1084" dirty="0">
                  <a:solidFill>
                    <a:prstClr val="white"/>
                  </a:solidFill>
                  <a:latin typeface="Montserrat" panose="00000500000000000000" pitchFamily="50" charset="0"/>
                </a:rPr>
                <a:t>2023</a:t>
              </a:r>
            </a:p>
          </p:txBody>
        </p:sp>
        <p:sp>
          <p:nvSpPr>
            <p:cNvPr id="138" name="Chevron 60"/>
            <p:cNvSpPr/>
            <p:nvPr/>
          </p:nvSpPr>
          <p:spPr bwMode="auto">
            <a:xfrm>
              <a:off x="1761067" y="1579034"/>
              <a:ext cx="975784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100%</a:t>
              </a:r>
            </a:p>
          </p:txBody>
        </p:sp>
        <p:sp>
          <p:nvSpPr>
            <p:cNvPr id="139" name="Chevron 60"/>
            <p:cNvSpPr/>
            <p:nvPr/>
          </p:nvSpPr>
          <p:spPr bwMode="auto">
            <a:xfrm>
              <a:off x="71967" y="1574800"/>
              <a:ext cx="1860551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SA1 Stage 1        80%</a:t>
              </a:r>
            </a:p>
          </p:txBody>
        </p:sp>
        <p:sp>
          <p:nvSpPr>
            <p:cNvPr id="140" name="AutoShape 14"/>
            <p:cNvSpPr>
              <a:spLocks noChangeArrowheads="1"/>
            </p:cNvSpPr>
            <p:nvPr/>
          </p:nvSpPr>
          <p:spPr bwMode="auto">
            <a:xfrm>
              <a:off x="742951" y="6318252"/>
              <a:ext cx="10248900" cy="323849"/>
            </a:xfrm>
            <a:prstGeom prst="homePlate">
              <a:avLst>
                <a:gd name="adj" fmla="val 91718"/>
              </a:avLst>
            </a:prstGeom>
            <a:solidFill>
              <a:srgbClr val="72AF2F">
                <a:alpha val="9490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116" tIns="49557" rIns="99116" bIns="49557" anchor="ctr"/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endParaRPr lang="en-US" altLang="en-US" sz="1084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41" name="TextBox 8"/>
            <p:cNvSpPr txBox="1">
              <a:spLocks noChangeArrowheads="1"/>
            </p:cNvSpPr>
            <p:nvPr/>
          </p:nvSpPr>
          <p:spPr bwMode="auto">
            <a:xfrm>
              <a:off x="734485" y="6309785"/>
              <a:ext cx="9977967" cy="385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116" tIns="49557" rIns="99116" bIns="49557" anchor="ctr"/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1084">
                  <a:solidFill>
                    <a:prstClr val="white"/>
                  </a:solidFill>
                  <a:latin typeface="Arial" panose="020B0604020202020204" pitchFamily="34" charset="0"/>
                </a:rPr>
                <a:t>SP-230390 </a:t>
              </a:r>
              <a:r>
                <a:rPr lang="en-GB" altLang="en-US" sz="867">
                  <a:solidFill>
                    <a:prstClr val="white"/>
                  </a:solidFill>
                  <a:latin typeface="Arial" panose="020B0604020202020204" pitchFamily="34" charset="0"/>
                </a:rPr>
                <a:t>-  3GPP TSG#99, 20 -24 March 2023, Rotterdam, The Netherlands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1173505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xmlns="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7226" y="677891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SA2 meeting dates for </a:t>
            </a:r>
            <a:r>
              <a:rPr lang="en-US" dirty="0" smtClean="0">
                <a:solidFill>
                  <a:schemeClr val="tx1"/>
                </a:solidFill>
              </a:rPr>
              <a:t>2023 </a:t>
            </a:r>
            <a:r>
              <a:rPr lang="en-US" dirty="0">
                <a:solidFill>
                  <a:schemeClr val="tx1"/>
                </a:solidFill>
              </a:rPr>
              <a:t>&amp; </a:t>
            </a:r>
            <a:r>
              <a:rPr lang="en-US" dirty="0" smtClean="0">
                <a:solidFill>
                  <a:schemeClr val="tx1"/>
                </a:solidFill>
              </a:rPr>
              <a:t>2024</a:t>
            </a: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1776563"/>
              </p:ext>
            </p:extLst>
          </p:nvPr>
        </p:nvGraphicFramePr>
        <p:xfrm>
          <a:off x="1691364" y="1731464"/>
          <a:ext cx="7899091" cy="387831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96579"/>
                <a:gridCol w="2602053"/>
                <a:gridCol w="2416193"/>
                <a:gridCol w="1784266"/>
              </a:tblGrid>
              <a:tr h="387831"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u="none" strike="noStrike" dirty="0">
                          <a:effectLst/>
                        </a:rPr>
                        <a:t>SA2#158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>
                          <a:effectLst/>
                        </a:rPr>
                        <a:t>Monday, August 21, 2023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</a:rPr>
                        <a:t>Friday, August 25, 2023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>
                          <a:effectLst/>
                        </a:rPr>
                        <a:t>Goteborg, SE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</a:tr>
              <a:tr h="387831"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u="none" strike="noStrike" dirty="0">
                          <a:effectLst/>
                        </a:rPr>
                        <a:t>SA2#159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</a:rPr>
                        <a:t>Monday, October 9, 2023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>
                          <a:effectLst/>
                        </a:rPr>
                        <a:t>Friday, October 13, 2023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>
                          <a:effectLst/>
                        </a:rPr>
                        <a:t>Xiamen, CN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87831"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u="none" strike="noStrike">
                          <a:effectLst/>
                        </a:rPr>
                        <a:t>SA2#160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</a:rPr>
                        <a:t>Monday, November 13, 2023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</a:rPr>
                        <a:t>Friday, November 17, 2023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</a:rPr>
                        <a:t>Chicago, US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87831"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u="none" strike="noStrike" dirty="0">
                          <a:effectLst/>
                        </a:rPr>
                        <a:t>SA2-Ad Hoc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</a:rPr>
                        <a:t>Monday, January 22,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</a:rPr>
                        <a:t>Friday, January 26,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effectLst/>
                        </a:rPr>
                        <a:t>Electronic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</a:tr>
              <a:tr h="387831"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u="none" strike="noStrike">
                          <a:effectLst/>
                        </a:rPr>
                        <a:t>SA2#161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</a:rPr>
                        <a:t>Monday, February 26,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>
                          <a:effectLst/>
                        </a:rPr>
                        <a:t>Friday, March 1, 2024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>
                          <a:effectLst/>
                        </a:rPr>
                        <a:t>EU, EU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</a:tr>
              <a:tr h="387831"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u="none" strike="noStrike" dirty="0">
                          <a:effectLst/>
                        </a:rPr>
                        <a:t>SA2#162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</a:rPr>
                        <a:t>Monday, April 15,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</a:rPr>
                        <a:t>Friday, April 19,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</a:rPr>
                        <a:t>CN (TBC)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87831"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u="none" strike="noStrike">
                          <a:effectLst/>
                        </a:rPr>
                        <a:t>SA2#163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>
                          <a:effectLst/>
                        </a:rPr>
                        <a:t>Monday, May 27, 2024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</a:rPr>
                        <a:t>Friday, May 31,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</a:rPr>
                        <a:t>Korea, KR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87831"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u="none" strike="noStrike">
                          <a:effectLst/>
                        </a:rPr>
                        <a:t>SA2#164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>
                          <a:effectLst/>
                        </a:rPr>
                        <a:t>Monday, August 19, 2024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</a:rPr>
                        <a:t>Friday, August 23,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>
                          <a:effectLst/>
                        </a:rPr>
                        <a:t>EU, EU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</a:tr>
              <a:tr h="387831"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u="none" strike="noStrike" dirty="0">
                          <a:effectLst/>
                        </a:rPr>
                        <a:t>SA2#165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>
                          <a:effectLst/>
                        </a:rPr>
                        <a:t>Monday, October 14, 2024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</a:rPr>
                        <a:t>Friday, October 18,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</a:rPr>
                        <a:t>India, IN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87831"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u="none" strike="noStrike" dirty="0">
                          <a:effectLst/>
                        </a:rPr>
                        <a:t>SA2#166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</a:rPr>
                        <a:t>Monday, November 18,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</a:rPr>
                        <a:t>Friday, November 22,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</a:rPr>
                        <a:t>US (TBC)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959052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xmlns="" id="{AA107368-5183-463D-A752-842B7A9C5A78}"/>
              </a:ext>
            </a:extLst>
          </p:cNvPr>
          <p:cNvSpPr txBox="1">
            <a:spLocks/>
          </p:cNvSpPr>
          <p:nvPr/>
        </p:nvSpPr>
        <p:spPr>
          <a:xfrm>
            <a:off x="2562913" y="738896"/>
            <a:ext cx="6508595" cy="929308"/>
          </a:xfrm>
          <a:prstGeom prst="rect">
            <a:avLst/>
          </a:prstGeom>
        </p:spPr>
        <p:txBody>
          <a:bodyPr wrap="square" anchor="ctr">
            <a:normAutofit/>
          </a:bodyPr>
          <a:lstStyle>
            <a:lvl1pPr algn="l" defTabSz="1219133" rtl="0" eaLnBrk="1" latinLnBrk="0" hangingPunct="1">
              <a:spcBef>
                <a:spcPct val="0"/>
              </a:spcBef>
              <a:buNone/>
              <a:defRPr sz="2666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167" dirty="0"/>
              <a:t>SA2#160 Dates/Agenda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xmlns="" id="{0B8726E9-E2A7-4EE1-8398-AFAED8E38BCC}"/>
              </a:ext>
            </a:extLst>
          </p:cNvPr>
          <p:cNvSpPr txBox="1">
            <a:spLocks/>
          </p:cNvSpPr>
          <p:nvPr/>
        </p:nvSpPr>
        <p:spPr>
          <a:xfrm>
            <a:off x="800928" y="1733014"/>
            <a:ext cx="5042298" cy="4346958"/>
          </a:xfrm>
          <a:prstGeom prst="rect">
            <a:avLst/>
          </a:prstGeom>
        </p:spPr>
        <p:txBody>
          <a:bodyPr/>
          <a:lstStyle>
            <a:lvl1pPr marL="457176" indent="-457176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1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48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047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613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79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4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1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sz="1463" dirty="0"/>
              <a:t>SA2#160 will be a F2F ordinary meeting</a:t>
            </a:r>
          </a:p>
          <a:p>
            <a:pPr>
              <a:lnSpc>
                <a:spcPct val="110000"/>
              </a:lnSpc>
              <a:defRPr/>
            </a:pPr>
            <a:r>
              <a:rPr lang="en-US" sz="1463" dirty="0"/>
              <a:t>Preliminary Agenda (subjected to changes): 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138" dirty="0"/>
              <a:t>AI 4.1: Incoming LSs on all agenda items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138" dirty="0"/>
              <a:t>AI 4.2: inclusive language for 2G/3G specs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138" dirty="0"/>
              <a:t>AI 5.X, 6.X, 7.X </a:t>
            </a:r>
            <a:endParaRPr lang="en-US" sz="1138" dirty="0" smtClean="0"/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138" dirty="0" smtClean="0"/>
              <a:t>AI </a:t>
            </a:r>
            <a:r>
              <a:rPr lang="en-US" sz="1138" dirty="0"/>
              <a:t>8.X: Rel-17 </a:t>
            </a:r>
            <a:r>
              <a:rPr lang="en-US" sz="1138" dirty="0" smtClean="0"/>
              <a:t>Maintenance </a:t>
            </a:r>
            <a:r>
              <a:rPr lang="en-US" sz="1138" i="1" dirty="0"/>
              <a:t>(CRs only if there any incoming LS</a:t>
            </a:r>
            <a:r>
              <a:rPr lang="en-US" sz="1138" i="1" dirty="0" smtClean="0"/>
              <a:t>)</a:t>
            </a:r>
            <a:endParaRPr lang="en-US" sz="1138" dirty="0"/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138" dirty="0"/>
              <a:t>AI 9.X: Rel-18 Maintenance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138" dirty="0"/>
              <a:t>AI 19.X: Rel-19 approved study/work items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138" dirty="0"/>
              <a:t>AI 30.X: Rel-19 WID/SID proposals</a:t>
            </a:r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301" dirty="0"/>
          </a:p>
          <a:p>
            <a:pPr marL="371684" lvl="1" indent="-371684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GB" sz="1301" dirty="0"/>
              <a:t>Email Approval may be scheduled immediately after the meeting, only if it becomes really necessary. Further details on email approval such as </a:t>
            </a:r>
            <a:r>
              <a:rPr lang="en-GB" sz="1301" dirty="0" err="1"/>
              <a:t>TDoc</a:t>
            </a:r>
            <a:r>
              <a:rPr lang="en-GB" sz="1301" dirty="0"/>
              <a:t> list, date/timings will be decided during the meeting. </a:t>
            </a:r>
            <a:endParaRPr lang="en-US" sz="1301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301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b="1" dirty="0">
              <a:solidFill>
                <a:srgbClr val="FF0000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dirty="0"/>
          </a:p>
          <a:p>
            <a:pPr>
              <a:defRPr/>
            </a:pPr>
            <a:endParaRPr lang="en-US" altLang="en-US" sz="130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9073873"/>
              </p:ext>
            </p:extLst>
          </p:nvPr>
        </p:nvGraphicFramePr>
        <p:xfrm>
          <a:off x="6162370" y="1668203"/>
          <a:ext cx="5818274" cy="2128116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1595329"/>
                <a:gridCol w="1911963"/>
                <a:gridCol w="1645318"/>
                <a:gridCol w="665664"/>
              </a:tblGrid>
              <a:tr h="354686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 dirty="0">
                          <a:effectLst/>
                        </a:rPr>
                        <a:t>Doc request deadline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1" u="none" strike="noStrike">
                          <a:effectLst/>
                        </a:rPr>
                        <a:t>Friday 3 November 2023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>
                          <a:effectLst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u="none" strike="noStrike">
                          <a:effectLst/>
                        </a:rPr>
                        <a:t>2359 UTC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</a:tr>
              <a:tr h="354686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>
                          <a:effectLst/>
                        </a:rPr>
                        <a:t>Doc submission deadline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1" u="none" strike="noStrike">
                          <a:effectLst/>
                        </a:rPr>
                        <a:t>Friday 3 November 2023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>
                          <a:effectLst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u="none" strike="noStrike">
                          <a:effectLst/>
                        </a:rPr>
                        <a:t>2359 UTC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</a:tr>
              <a:tr h="354686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>
                          <a:effectLst/>
                        </a:rPr>
                        <a:t>Registration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1" u="none" strike="noStrike">
                          <a:effectLst/>
                        </a:rPr>
                        <a:t>Monday 6 November 2023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>
                          <a:effectLst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u="none" strike="noStrike">
                          <a:effectLst/>
                        </a:rPr>
                        <a:t>0800 UTC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</a:tr>
              <a:tr h="354686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>
                          <a:effectLst/>
                        </a:rPr>
                        <a:t>Start of meeting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1" u="none" strike="noStrike">
                          <a:effectLst/>
                        </a:rPr>
                        <a:t>Monday 13 November 2023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>
                          <a:effectLst/>
                        </a:rPr>
                        <a:t>0900 Local time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u="none" strike="noStrike">
                          <a:effectLst/>
                        </a:rPr>
                        <a:t>1500 UTC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</a:tr>
              <a:tr h="354686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>
                          <a:effectLst/>
                        </a:rPr>
                        <a:t>Close of meeting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1" u="none" strike="noStrike">
                          <a:effectLst/>
                        </a:rPr>
                        <a:t>Friday 17 November 2023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 dirty="0" smtClean="0">
                          <a:effectLst/>
                        </a:rPr>
                        <a:t>1630 </a:t>
                      </a:r>
                      <a:r>
                        <a:rPr lang="en-US" sz="1100" b="1" u="none" strike="noStrike" dirty="0">
                          <a:effectLst/>
                        </a:rPr>
                        <a:t>Local time (or earlier)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u="none" strike="noStrike">
                          <a:effectLst/>
                        </a:rPr>
                        <a:t>2200 UTC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</a:tr>
              <a:tr h="354686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>
                          <a:effectLst/>
                        </a:rPr>
                        <a:t>Upload approved documents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1" u="none" strike="noStrike">
                          <a:effectLst/>
                        </a:rPr>
                        <a:t>Friday 17 November 2023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>
                          <a:effectLst/>
                        </a:rPr>
                        <a:t>1700 Local time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u="none" strike="noStrike" dirty="0">
                          <a:effectLst/>
                        </a:rPr>
                        <a:t>2300 UTC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55104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xmlns="" id="{AA107368-5183-463D-A752-842B7A9C5A78}"/>
              </a:ext>
            </a:extLst>
          </p:cNvPr>
          <p:cNvSpPr txBox="1">
            <a:spLocks/>
          </p:cNvSpPr>
          <p:nvPr/>
        </p:nvSpPr>
        <p:spPr>
          <a:xfrm>
            <a:off x="2562913" y="738896"/>
            <a:ext cx="6508595" cy="929308"/>
          </a:xfrm>
          <a:prstGeom prst="rect">
            <a:avLst/>
          </a:prstGeom>
        </p:spPr>
        <p:txBody>
          <a:bodyPr wrap="square" anchor="ctr">
            <a:normAutofit/>
          </a:bodyPr>
          <a:lstStyle>
            <a:lvl1pPr algn="l" defTabSz="1219133" rtl="0" eaLnBrk="1" latinLnBrk="0" hangingPunct="1">
              <a:spcBef>
                <a:spcPct val="0"/>
              </a:spcBef>
              <a:buNone/>
              <a:defRPr sz="2666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167" dirty="0" smtClean="0"/>
              <a:t>SA2 ad hoc January </a:t>
            </a:r>
            <a:r>
              <a:rPr lang="en-US" sz="2167" dirty="0"/>
              <a:t>Dates/Agenda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xmlns="" id="{0B8726E9-E2A7-4EE1-8398-AFAED8E38BCC}"/>
              </a:ext>
            </a:extLst>
          </p:cNvPr>
          <p:cNvSpPr txBox="1">
            <a:spLocks/>
          </p:cNvSpPr>
          <p:nvPr/>
        </p:nvSpPr>
        <p:spPr>
          <a:xfrm>
            <a:off x="800928" y="1733014"/>
            <a:ext cx="5042298" cy="4346958"/>
          </a:xfrm>
          <a:prstGeom prst="rect">
            <a:avLst/>
          </a:prstGeom>
        </p:spPr>
        <p:txBody>
          <a:bodyPr/>
          <a:lstStyle>
            <a:lvl1pPr marL="457176" indent="-457176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1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48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047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613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79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4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1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sz="1463" dirty="0" smtClean="0"/>
              <a:t>SA2 January meeting </a:t>
            </a:r>
            <a:r>
              <a:rPr lang="en-US" sz="1463" dirty="0"/>
              <a:t>will be </a:t>
            </a:r>
            <a:r>
              <a:rPr lang="en-US" sz="1463" dirty="0" smtClean="0"/>
              <a:t>ad hoc Electronic</a:t>
            </a:r>
            <a:endParaRPr lang="en-US" sz="1463" dirty="0"/>
          </a:p>
          <a:p>
            <a:pPr>
              <a:lnSpc>
                <a:spcPct val="110000"/>
              </a:lnSpc>
              <a:defRPr/>
            </a:pPr>
            <a:r>
              <a:rPr lang="en-US" sz="1463" dirty="0"/>
              <a:t>Preliminary Agenda (subjected to changes): 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138" dirty="0"/>
              <a:t>AI 4.1: Incoming LSs on all agenda items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138" dirty="0"/>
              <a:t>AI 4.2: inclusive language for 2G/3G specs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138" dirty="0"/>
              <a:t>AI 5.X, 6.X, </a:t>
            </a:r>
            <a:r>
              <a:rPr lang="en-US" sz="1138" dirty="0" smtClean="0"/>
              <a:t>7.X (LS only)</a:t>
            </a:r>
            <a:endParaRPr lang="en-US" sz="1138" dirty="0" smtClean="0"/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138" dirty="0" smtClean="0"/>
              <a:t>AI </a:t>
            </a:r>
            <a:r>
              <a:rPr lang="en-US" sz="1138" dirty="0"/>
              <a:t>8.X: Rel-17 </a:t>
            </a:r>
            <a:r>
              <a:rPr lang="en-US" sz="1138" dirty="0" smtClean="0"/>
              <a:t>Maintenance </a:t>
            </a:r>
            <a:r>
              <a:rPr lang="en-US" sz="1138" dirty="0" smtClean="0"/>
              <a:t>(LS only)</a:t>
            </a:r>
            <a:endParaRPr lang="en-US" sz="1138" dirty="0" smtClean="0"/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138" dirty="0" smtClean="0"/>
              <a:t>AI </a:t>
            </a:r>
            <a:r>
              <a:rPr lang="en-US" sz="1138" dirty="0"/>
              <a:t>9.X: Rel-18 Maintenance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138" dirty="0"/>
              <a:t>AI 19.X: Rel-19 approved </a:t>
            </a:r>
            <a:r>
              <a:rPr lang="en-US" sz="1138" dirty="0" smtClean="0"/>
              <a:t>study </a:t>
            </a:r>
            <a:r>
              <a:rPr lang="en-US" sz="1138" dirty="0"/>
              <a:t>items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138" dirty="0"/>
              <a:t>AI 30.X: Rel-19 </a:t>
            </a:r>
            <a:r>
              <a:rPr lang="en-US" sz="1138" dirty="0" smtClean="0"/>
              <a:t>TEI-19 proposals</a:t>
            </a:r>
            <a:endParaRPr lang="en-US" sz="1138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30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6630197"/>
              </p:ext>
            </p:extLst>
          </p:nvPr>
        </p:nvGraphicFramePr>
        <p:xfrm>
          <a:off x="6162370" y="1668203"/>
          <a:ext cx="5818274" cy="2253292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1595329"/>
                <a:gridCol w="1911963"/>
                <a:gridCol w="1645318"/>
                <a:gridCol w="665664"/>
              </a:tblGrid>
              <a:tr h="354686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 dirty="0">
                          <a:effectLst/>
                        </a:rPr>
                        <a:t>Doc request deadline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1" u="none" strike="noStrike" dirty="0" smtClean="0">
                          <a:effectLst/>
                        </a:rPr>
                        <a:t>Friday 12 January</a:t>
                      </a:r>
                      <a:r>
                        <a:rPr lang="en-US" sz="1100" b="1" u="none" strike="noStrike" baseline="0" dirty="0" smtClean="0">
                          <a:effectLst/>
                        </a:rPr>
                        <a:t> 2024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>
                          <a:effectLst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u="none" strike="noStrike">
                          <a:effectLst/>
                        </a:rPr>
                        <a:t>2359 UTC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</a:tr>
              <a:tr h="354686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>
                          <a:effectLst/>
                        </a:rPr>
                        <a:t>Doc submission deadline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1" u="none" strike="noStrike" dirty="0">
                          <a:effectLst/>
                        </a:rPr>
                        <a:t>Friday </a:t>
                      </a:r>
                      <a:r>
                        <a:rPr lang="en-US" sz="1100" b="1" u="none" strike="noStrike" dirty="0" smtClean="0">
                          <a:effectLst/>
                        </a:rPr>
                        <a:t>12 January</a:t>
                      </a:r>
                      <a:r>
                        <a:rPr lang="en-US" sz="1100" b="1" u="none" strike="noStrike" baseline="0" dirty="0" smtClean="0">
                          <a:effectLst/>
                        </a:rPr>
                        <a:t> 2024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 dirty="0">
                          <a:effectLst/>
                        </a:rPr>
                        <a:t> 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u="none" strike="noStrike">
                          <a:effectLst/>
                        </a:rPr>
                        <a:t>2359 UTC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</a:tr>
              <a:tr h="354686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>
                          <a:effectLst/>
                        </a:rPr>
                        <a:t>Registration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1" u="none" strike="noStrike" dirty="0">
                          <a:effectLst/>
                        </a:rPr>
                        <a:t>Monday </a:t>
                      </a:r>
                      <a:r>
                        <a:rPr lang="en-US" sz="1100" b="1" u="none" strike="noStrike" dirty="0" smtClean="0">
                          <a:effectLst/>
                        </a:rPr>
                        <a:t>15 January</a:t>
                      </a:r>
                      <a:r>
                        <a:rPr lang="en-US" sz="1100" b="1" u="none" strike="noStrike" baseline="0" dirty="0" smtClean="0">
                          <a:effectLst/>
                        </a:rPr>
                        <a:t> 2024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>
                          <a:effectLst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u="none" strike="noStrike" dirty="0" smtClean="0">
                          <a:effectLst/>
                        </a:rPr>
                        <a:t>0000 </a:t>
                      </a:r>
                      <a:r>
                        <a:rPr lang="en-US" sz="1100" b="1" u="none" strike="noStrike" dirty="0">
                          <a:effectLst/>
                        </a:rPr>
                        <a:t>UTC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</a:tr>
              <a:tr h="479862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>
                          <a:effectLst/>
                        </a:rPr>
                        <a:t>Start of meeting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1" u="none" strike="noStrike" dirty="0">
                          <a:effectLst/>
                        </a:rPr>
                        <a:t>Monday </a:t>
                      </a:r>
                      <a:r>
                        <a:rPr lang="en-US" sz="1100" b="1" u="none" strike="noStrike" dirty="0" smtClean="0">
                          <a:effectLst/>
                        </a:rPr>
                        <a:t>22 January</a:t>
                      </a:r>
                      <a:r>
                        <a:rPr lang="en-US" sz="1100" b="1" u="none" strike="noStrike" baseline="0" dirty="0" smtClean="0">
                          <a:effectLst/>
                        </a:rPr>
                        <a:t> </a:t>
                      </a:r>
                      <a:r>
                        <a:rPr lang="en-US" sz="1100" b="1" u="none" strike="noStrike" dirty="0" smtClean="0">
                          <a:effectLst/>
                        </a:rPr>
                        <a:t>2024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u="none" strike="noStrike" dirty="0" smtClean="0">
                          <a:effectLst/>
                        </a:rPr>
                        <a:t>0000 </a:t>
                      </a:r>
                      <a:r>
                        <a:rPr lang="en-US" sz="1100" b="1" u="none" strike="noStrike" dirty="0">
                          <a:effectLst/>
                        </a:rPr>
                        <a:t>UTC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</a:tr>
              <a:tr h="354686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Close of meeting</a:t>
                      </a:r>
                      <a:endParaRPr lang="en-US" sz="11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1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Monday</a:t>
                      </a:r>
                      <a:r>
                        <a:rPr lang="en-US" sz="1100" b="1" u="none" strike="noStrike" baseline="0" dirty="0" smtClean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r>
                        <a:rPr lang="en-US" sz="1100" b="1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 29 </a:t>
                      </a:r>
                      <a:r>
                        <a:rPr lang="en-US" sz="1100" b="1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January</a:t>
                      </a:r>
                      <a:r>
                        <a:rPr lang="en-US" sz="1100" b="1" u="none" strike="noStrike" baseline="0" dirty="0" smtClean="0">
                          <a:solidFill>
                            <a:srgbClr val="FF0000"/>
                          </a:solidFill>
                          <a:effectLst/>
                        </a:rPr>
                        <a:t> 20</a:t>
                      </a:r>
                      <a:r>
                        <a:rPr lang="en-US" sz="1100" b="1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24</a:t>
                      </a:r>
                      <a:endParaRPr lang="en-US" sz="11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endParaRPr lang="en-US" sz="11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1600 </a:t>
                      </a:r>
                      <a:r>
                        <a:rPr lang="en-US" sz="11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UTC</a:t>
                      </a:r>
                      <a:endParaRPr lang="en-US" sz="11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</a:tr>
              <a:tr h="354686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>
                          <a:solidFill>
                            <a:srgbClr val="FF0000"/>
                          </a:solidFill>
                          <a:effectLst/>
                        </a:rPr>
                        <a:t>Upload approved documents</a:t>
                      </a:r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1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Tuesday 30 </a:t>
                      </a:r>
                      <a:r>
                        <a:rPr lang="en-US" sz="1100" b="1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January</a:t>
                      </a:r>
                      <a:r>
                        <a:rPr lang="en-US" sz="1100" b="1" u="none" strike="noStrike" baseline="0" dirty="0" smtClean="0">
                          <a:solidFill>
                            <a:srgbClr val="FF0000"/>
                          </a:solidFill>
                          <a:effectLst/>
                        </a:rPr>
                        <a:t> 20</a:t>
                      </a:r>
                      <a:r>
                        <a:rPr lang="en-US" sz="1100" b="1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24</a:t>
                      </a:r>
                      <a:endParaRPr lang="en-US" sz="11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endParaRPr lang="en-US" sz="11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u="none" strike="noStrike" smtClean="0">
                          <a:solidFill>
                            <a:srgbClr val="FF0000"/>
                          </a:solidFill>
                          <a:effectLst/>
                        </a:rPr>
                        <a:t>1600 </a:t>
                      </a:r>
                      <a:r>
                        <a:rPr lang="en-US" sz="11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UTC</a:t>
                      </a:r>
                      <a:endParaRPr lang="en-US" sz="11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</a:tr>
            </a:tbl>
          </a:graphicData>
        </a:graphic>
      </p:graphicFrame>
      <p:sp>
        <p:nvSpPr>
          <p:cNvPr id="8" name="Content Placeholder 2">
            <a:extLst>
              <a:ext uri="{FF2B5EF4-FFF2-40B4-BE49-F238E27FC236}">
                <a16:creationId xmlns:a16="http://schemas.microsoft.com/office/drawing/2014/main" xmlns="" id="{0B8726E9-E2A7-4EE1-8398-AFAED8E38BCC}"/>
              </a:ext>
            </a:extLst>
          </p:cNvPr>
          <p:cNvSpPr txBox="1">
            <a:spLocks/>
          </p:cNvSpPr>
          <p:nvPr/>
        </p:nvSpPr>
        <p:spPr>
          <a:xfrm>
            <a:off x="6233569" y="4691934"/>
            <a:ext cx="3400507" cy="1293223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/>
          <a:lstStyle>
            <a:lvl1pPr marL="457176" indent="-457176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1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48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047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613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79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4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1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None/>
              <a:defRPr/>
            </a:pPr>
            <a:r>
              <a:rPr lang="en-US" sz="1301" dirty="0" smtClean="0">
                <a:solidFill>
                  <a:srgbClr val="FF0000"/>
                </a:solidFill>
              </a:rPr>
              <a:t>Close </a:t>
            </a:r>
            <a:r>
              <a:rPr lang="en-US" sz="1301" dirty="0" smtClean="0">
                <a:solidFill>
                  <a:srgbClr val="FF0000"/>
                </a:solidFill>
              </a:rPr>
              <a:t>the meeting on Monday 29</a:t>
            </a:r>
            <a:r>
              <a:rPr lang="en-US" sz="1301" baseline="30000" dirty="0" smtClean="0">
                <a:solidFill>
                  <a:srgbClr val="FF0000"/>
                </a:solidFill>
              </a:rPr>
              <a:t>th</a:t>
            </a:r>
            <a:r>
              <a:rPr lang="en-US" sz="1301" dirty="0" smtClean="0">
                <a:solidFill>
                  <a:srgbClr val="FF0000"/>
                </a:solidFill>
              </a:rPr>
              <a:t> instead of Friday 26</a:t>
            </a:r>
            <a:r>
              <a:rPr lang="en-US" sz="1301" baseline="30000" dirty="0" smtClean="0">
                <a:solidFill>
                  <a:srgbClr val="FF0000"/>
                </a:solidFill>
              </a:rPr>
              <a:t>th</a:t>
            </a:r>
            <a:r>
              <a:rPr lang="en-US" sz="1301" dirty="0" smtClean="0">
                <a:solidFill>
                  <a:srgbClr val="FF0000"/>
                </a:solidFill>
              </a:rPr>
              <a:t> to allow the comments deadline to be on Thursday 25</a:t>
            </a:r>
            <a:r>
              <a:rPr lang="en-US" sz="1301" baseline="30000" dirty="0" smtClean="0">
                <a:solidFill>
                  <a:srgbClr val="FF0000"/>
                </a:solidFill>
              </a:rPr>
              <a:t>th</a:t>
            </a:r>
            <a:r>
              <a:rPr lang="en-US" sz="1301" dirty="0" smtClean="0">
                <a:solidFill>
                  <a:srgbClr val="FF0000"/>
                </a:solidFill>
              </a:rPr>
              <a:t> instead of Wednesday </a:t>
            </a:r>
            <a:r>
              <a:rPr lang="en-US" sz="1301" smtClean="0">
                <a:solidFill>
                  <a:srgbClr val="FF0000"/>
                </a:solidFill>
              </a:rPr>
              <a:t>24</a:t>
            </a:r>
            <a:r>
              <a:rPr lang="en-US" sz="1301" baseline="30000" smtClean="0">
                <a:solidFill>
                  <a:srgbClr val="FF0000"/>
                </a:solidFill>
              </a:rPr>
              <a:t>th.</a:t>
            </a:r>
            <a:endParaRPr lang="en-US" sz="1301" dirty="0">
              <a:solidFill>
                <a:srgbClr val="FF0000"/>
              </a:solidFill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xmlns="" id="{0B8726E9-E2A7-4EE1-8398-AFAED8E38BCC}"/>
              </a:ext>
            </a:extLst>
          </p:cNvPr>
          <p:cNvSpPr txBox="1">
            <a:spLocks/>
          </p:cNvSpPr>
          <p:nvPr/>
        </p:nvSpPr>
        <p:spPr>
          <a:xfrm>
            <a:off x="1274707" y="4058893"/>
            <a:ext cx="3400507" cy="1404061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/>
          <a:lstStyle>
            <a:lvl1pPr marL="457176" indent="-457176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1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48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047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613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79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4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1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None/>
              <a:defRPr/>
            </a:pPr>
            <a:r>
              <a:rPr lang="en-US" sz="1301" dirty="0" smtClean="0">
                <a:solidFill>
                  <a:srgbClr val="FF0000"/>
                </a:solidFill>
              </a:rPr>
              <a:t>Need to apply quotas for input documents on all agenda items. TU enforcement quotas 30 </a:t>
            </a:r>
            <a:r>
              <a:rPr lang="en-US" sz="1301" dirty="0" err="1" smtClean="0">
                <a:solidFill>
                  <a:srgbClr val="FF0000"/>
                </a:solidFill>
              </a:rPr>
              <a:t>tdocs</a:t>
            </a:r>
            <a:r>
              <a:rPr lang="en-US" sz="1301" dirty="0" smtClean="0">
                <a:solidFill>
                  <a:srgbClr val="FF0000"/>
                </a:solidFill>
              </a:rPr>
              <a:t> per TU for studies. </a:t>
            </a:r>
            <a:r>
              <a:rPr lang="en-US" sz="1301" dirty="0" smtClean="0">
                <a:solidFill>
                  <a:srgbClr val="FF0000"/>
                </a:solidFill>
              </a:rPr>
              <a:t>What to schedule for Rel-18 maintenance and how to limit </a:t>
            </a:r>
            <a:r>
              <a:rPr lang="en-US" sz="1301" dirty="0" err="1" smtClean="0">
                <a:solidFill>
                  <a:srgbClr val="FF0000"/>
                </a:solidFill>
              </a:rPr>
              <a:t>tdocs</a:t>
            </a:r>
            <a:r>
              <a:rPr lang="en-US" sz="1301" dirty="0" smtClean="0">
                <a:solidFill>
                  <a:srgbClr val="FF0000"/>
                </a:solidFill>
              </a:rPr>
              <a:t> will be discussed in November)</a:t>
            </a:r>
            <a:endParaRPr lang="en-US" sz="130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3492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xmlns="" id="{AA107368-5183-463D-A752-842B7A9C5A78}"/>
              </a:ext>
            </a:extLst>
          </p:cNvPr>
          <p:cNvSpPr txBox="1">
            <a:spLocks/>
          </p:cNvSpPr>
          <p:nvPr/>
        </p:nvSpPr>
        <p:spPr>
          <a:xfrm>
            <a:off x="2562913" y="738896"/>
            <a:ext cx="6508595" cy="929308"/>
          </a:xfrm>
          <a:prstGeom prst="rect">
            <a:avLst/>
          </a:prstGeom>
        </p:spPr>
        <p:txBody>
          <a:bodyPr wrap="square" anchor="ctr">
            <a:normAutofit/>
          </a:bodyPr>
          <a:lstStyle>
            <a:lvl1pPr algn="l" defTabSz="1219133" rtl="0" eaLnBrk="1" latinLnBrk="0" hangingPunct="1">
              <a:spcBef>
                <a:spcPct val="0"/>
              </a:spcBef>
              <a:buNone/>
              <a:defRPr sz="2666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167" dirty="0" smtClean="0"/>
              <a:t>SA2#161 </a:t>
            </a:r>
            <a:r>
              <a:rPr lang="en-US" sz="2167" dirty="0"/>
              <a:t>Dates/Agenda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xmlns="" id="{0B8726E9-E2A7-4EE1-8398-AFAED8E38BCC}"/>
              </a:ext>
            </a:extLst>
          </p:cNvPr>
          <p:cNvSpPr txBox="1">
            <a:spLocks/>
          </p:cNvSpPr>
          <p:nvPr/>
        </p:nvSpPr>
        <p:spPr>
          <a:xfrm>
            <a:off x="800928" y="1733014"/>
            <a:ext cx="5042298" cy="4346958"/>
          </a:xfrm>
          <a:prstGeom prst="rect">
            <a:avLst/>
          </a:prstGeom>
        </p:spPr>
        <p:txBody>
          <a:bodyPr/>
          <a:lstStyle>
            <a:lvl1pPr marL="457176" indent="-457176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1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48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047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613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79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4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1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sz="1463" dirty="0" smtClean="0"/>
              <a:t>SA2#161 </a:t>
            </a:r>
            <a:r>
              <a:rPr lang="en-US" sz="1463" dirty="0"/>
              <a:t>will be a F2F ordinary meeting</a:t>
            </a:r>
          </a:p>
          <a:p>
            <a:pPr>
              <a:lnSpc>
                <a:spcPct val="110000"/>
              </a:lnSpc>
              <a:defRPr/>
            </a:pPr>
            <a:r>
              <a:rPr lang="en-US" sz="1463" dirty="0"/>
              <a:t>Preliminary Agenda (subjected to changes): 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138" dirty="0"/>
              <a:t>AI 4.1: Incoming LSs on all agenda items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138" dirty="0"/>
              <a:t>AI 4.2: inclusive language for 2G/3G specs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138" dirty="0"/>
              <a:t>AI 5.X, 6.X, 7.X </a:t>
            </a:r>
            <a:endParaRPr lang="en-US" sz="1138" dirty="0" smtClean="0"/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138" dirty="0" smtClean="0"/>
              <a:t>AI </a:t>
            </a:r>
            <a:r>
              <a:rPr lang="en-US" sz="1138" dirty="0"/>
              <a:t>8.X: Rel-17 </a:t>
            </a:r>
            <a:r>
              <a:rPr lang="en-US" sz="1138" dirty="0" smtClean="0"/>
              <a:t>Maintenance </a:t>
            </a:r>
            <a:endParaRPr lang="en-US" sz="1138" dirty="0" smtClean="0"/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138" dirty="0" smtClean="0"/>
              <a:t>AI </a:t>
            </a:r>
            <a:r>
              <a:rPr lang="en-US" sz="1138" dirty="0"/>
              <a:t>9.X: Rel-18 Maintenance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138" dirty="0"/>
              <a:t>AI 19.X: Rel-19 approved study/work items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138" dirty="0"/>
              <a:t>AI 30.X: Rel-19 </a:t>
            </a:r>
            <a:r>
              <a:rPr lang="en-US" sz="1138" dirty="0" smtClean="0"/>
              <a:t>TEI-19 proposals</a:t>
            </a:r>
            <a:endParaRPr lang="en-US" sz="1138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301" dirty="0"/>
          </a:p>
          <a:p>
            <a:pPr marL="371684" lvl="1" indent="-371684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GB" sz="1301" dirty="0"/>
              <a:t>Email Approval may be scheduled immediately after the meeting, only if it becomes really necessary. Further details on email approval such as </a:t>
            </a:r>
            <a:r>
              <a:rPr lang="en-GB" sz="1301" dirty="0" err="1"/>
              <a:t>TDoc</a:t>
            </a:r>
            <a:r>
              <a:rPr lang="en-GB" sz="1301" dirty="0"/>
              <a:t> list, date/timings will be decided during the meeting. </a:t>
            </a:r>
            <a:endParaRPr lang="en-US" sz="1301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301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b="1" dirty="0">
              <a:solidFill>
                <a:srgbClr val="FF0000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dirty="0"/>
          </a:p>
          <a:p>
            <a:pPr>
              <a:defRPr/>
            </a:pPr>
            <a:endParaRPr lang="en-US" altLang="en-US" sz="130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8881771"/>
              </p:ext>
            </p:extLst>
          </p:nvPr>
        </p:nvGraphicFramePr>
        <p:xfrm>
          <a:off x="6162370" y="1668203"/>
          <a:ext cx="5818274" cy="2128116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1595329"/>
                <a:gridCol w="1911963"/>
                <a:gridCol w="1645318"/>
                <a:gridCol w="665664"/>
              </a:tblGrid>
              <a:tr h="354686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 dirty="0">
                          <a:effectLst/>
                        </a:rPr>
                        <a:t>Doc request deadline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1" u="none" strike="noStrike" dirty="0" smtClean="0">
                          <a:effectLst/>
                        </a:rPr>
                        <a:t>Friday 16 </a:t>
                      </a:r>
                      <a:r>
                        <a:rPr lang="en-US" sz="1100" b="1" u="none" strike="noStrike" dirty="0" smtClean="0">
                          <a:effectLst/>
                        </a:rPr>
                        <a:t>February</a:t>
                      </a:r>
                      <a:r>
                        <a:rPr lang="en-US" sz="1100" b="1" u="none" strike="noStrike" baseline="0" dirty="0" smtClean="0">
                          <a:effectLst/>
                        </a:rPr>
                        <a:t> 2024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>
                          <a:effectLst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u="none" strike="noStrike">
                          <a:effectLst/>
                        </a:rPr>
                        <a:t>2359 UTC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</a:tr>
              <a:tr h="354686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>
                          <a:effectLst/>
                        </a:rPr>
                        <a:t>Doc submission deadline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1" u="none" strike="noStrike" dirty="0" smtClean="0">
                          <a:effectLst/>
                        </a:rPr>
                        <a:t>Friday 16 February</a:t>
                      </a:r>
                      <a:r>
                        <a:rPr lang="en-US" sz="1100" b="1" u="none" strike="noStrike" baseline="0" dirty="0" smtClean="0">
                          <a:effectLst/>
                        </a:rPr>
                        <a:t> </a:t>
                      </a:r>
                      <a:r>
                        <a:rPr lang="en-US" sz="1100" b="1" u="none" strike="noStrike" baseline="0" dirty="0" smtClean="0">
                          <a:effectLst/>
                        </a:rPr>
                        <a:t>2024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 dirty="0">
                          <a:effectLst/>
                        </a:rPr>
                        <a:t> 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u="none" strike="noStrike">
                          <a:effectLst/>
                        </a:rPr>
                        <a:t>2359 UTC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</a:tr>
              <a:tr h="354686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>
                          <a:effectLst/>
                        </a:rPr>
                        <a:t>Registration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1" u="none" strike="noStrike" dirty="0">
                          <a:effectLst/>
                        </a:rPr>
                        <a:t>Monday </a:t>
                      </a:r>
                      <a:r>
                        <a:rPr lang="en-US" sz="1100" b="1" u="none" strike="noStrike" dirty="0" smtClean="0">
                          <a:effectLst/>
                        </a:rPr>
                        <a:t>19 February 2024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>
                          <a:effectLst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u="none" strike="noStrike">
                          <a:effectLst/>
                        </a:rPr>
                        <a:t>0800 UTC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</a:tr>
              <a:tr h="354686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>
                          <a:effectLst/>
                        </a:rPr>
                        <a:t>Start of meeting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1" u="none" strike="noStrike" dirty="0">
                          <a:effectLst/>
                        </a:rPr>
                        <a:t>Monday </a:t>
                      </a:r>
                      <a:r>
                        <a:rPr lang="en-US" sz="1100" b="1" u="none" strike="noStrike" dirty="0" smtClean="0">
                          <a:effectLst/>
                        </a:rPr>
                        <a:t>26 February</a:t>
                      </a:r>
                      <a:r>
                        <a:rPr lang="en-US" sz="1100" b="1" u="none" strike="noStrike" baseline="0" dirty="0" smtClean="0">
                          <a:effectLst/>
                        </a:rPr>
                        <a:t> 2024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>
                          <a:effectLst/>
                        </a:rPr>
                        <a:t>0900 Local time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u="none" strike="noStrike">
                          <a:effectLst/>
                        </a:rPr>
                        <a:t>1500 UTC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</a:tr>
              <a:tr h="354686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>
                          <a:effectLst/>
                        </a:rPr>
                        <a:t>Close of meeting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1" u="none" strike="noStrike" dirty="0">
                          <a:effectLst/>
                        </a:rPr>
                        <a:t>Friday </a:t>
                      </a:r>
                      <a:r>
                        <a:rPr lang="en-US" sz="1100" b="1" u="none" strike="noStrike" dirty="0" smtClean="0">
                          <a:effectLst/>
                        </a:rPr>
                        <a:t>1 March</a:t>
                      </a:r>
                      <a:r>
                        <a:rPr lang="en-US" sz="1100" b="1" u="none" strike="noStrike" baseline="0" dirty="0" smtClean="0">
                          <a:effectLst/>
                        </a:rPr>
                        <a:t> 2024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 dirty="0" smtClean="0">
                          <a:effectLst/>
                        </a:rPr>
                        <a:t>1630 </a:t>
                      </a:r>
                      <a:r>
                        <a:rPr lang="en-US" sz="1100" b="1" u="none" strike="noStrike" dirty="0">
                          <a:effectLst/>
                        </a:rPr>
                        <a:t>Local time (or earlier)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u="none" strike="noStrike">
                          <a:effectLst/>
                        </a:rPr>
                        <a:t>2200 UTC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</a:tr>
              <a:tr h="354686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>
                          <a:effectLst/>
                        </a:rPr>
                        <a:t>Upload approved documents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1" u="none" strike="noStrike" dirty="0" smtClean="0">
                          <a:effectLst/>
                        </a:rPr>
                        <a:t>Friday 1 March</a:t>
                      </a:r>
                      <a:r>
                        <a:rPr lang="en-US" sz="1100" b="1" u="none" strike="noStrike" baseline="0" dirty="0" smtClean="0">
                          <a:effectLst/>
                        </a:rPr>
                        <a:t> 2024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>
                          <a:effectLst/>
                        </a:rPr>
                        <a:t>1700 Local time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u="none" strike="noStrike" dirty="0">
                          <a:effectLst/>
                        </a:rPr>
                        <a:t>2300 UTC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37802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xmlns="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7226" y="677891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Rel-19 planning for SA2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9648" y="1607199"/>
            <a:ext cx="11289846" cy="4258095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1626" b="1" dirty="0"/>
              <a:t>Final package for SA2 planned to be approved in December (SA#102)</a:t>
            </a:r>
          </a:p>
          <a:p>
            <a:pPr>
              <a:lnSpc>
                <a:spcPct val="110000"/>
              </a:lnSpc>
              <a:defRPr/>
            </a:pPr>
            <a:r>
              <a:rPr lang="en-US" sz="1626" b="1" dirty="0"/>
              <a:t>The Rel-19 studies should complete no later than SA2#163 (May 2024)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463" dirty="0"/>
              <a:t>In general it is not expected that study work on any KI’s will continue beyond this date 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463" dirty="0"/>
              <a:t>WIDs based on the outcomes of the studies to be agreed by SA2 in SA2#163 and submitted to SA#104 (June 2024</a:t>
            </a:r>
            <a:r>
              <a:rPr lang="en-US" sz="1463" dirty="0" smtClean="0"/>
              <a:t>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463" dirty="0" smtClean="0"/>
              <a:t>[Study-only items are not limited to this plan]</a:t>
            </a:r>
            <a:endParaRPr lang="en-US" sz="1463" dirty="0"/>
          </a:p>
          <a:p>
            <a:pPr>
              <a:lnSpc>
                <a:spcPct val="110000"/>
              </a:lnSpc>
              <a:defRPr/>
            </a:pPr>
            <a:r>
              <a:rPr lang="en-US" sz="1626" b="1" dirty="0"/>
              <a:t>Normative work on these studies can start in SA2#164 (August 2024)</a:t>
            </a:r>
          </a:p>
          <a:p>
            <a:pPr>
              <a:lnSpc>
                <a:spcPct val="110000"/>
              </a:lnSpc>
              <a:defRPr/>
            </a:pPr>
            <a:r>
              <a:rPr lang="en-US" sz="1626" b="1" dirty="0"/>
              <a:t>Normative work shall complete no later than SA2#166 (November 2024)</a:t>
            </a:r>
          </a:p>
          <a:p>
            <a:pPr>
              <a:lnSpc>
                <a:spcPct val="110000"/>
              </a:lnSpc>
              <a:defRPr/>
            </a:pPr>
            <a:r>
              <a:rPr lang="en-US" sz="1626" b="1" dirty="0"/>
              <a:t>Discussion of TEI-19 items can start from January 2024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463" dirty="0"/>
              <a:t>Submission and discussion/endorsement of candidates in the January Ad Hoc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463" dirty="0"/>
              <a:t>Submission and discussion/agreement of candidates in SA2#161 (February 2024)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1301" dirty="0"/>
              <a:t>Candidates will only be agreed in the second meeting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463" dirty="0"/>
              <a:t>Decision on which TEI-19 items will be agreed will be in SA2#161 (February 2024)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463" dirty="0" smtClean="0"/>
              <a:t>Work </a:t>
            </a:r>
            <a:r>
              <a:rPr lang="en-US" sz="1463" dirty="0"/>
              <a:t>can start on TEI-19 items in SA2#162 (April 2024)</a:t>
            </a:r>
          </a:p>
          <a:p>
            <a:pPr lvl="1">
              <a:lnSpc>
                <a:spcPct val="110000"/>
              </a:lnSpc>
              <a:defRPr/>
            </a:pPr>
            <a:endParaRPr lang="en-US" sz="1194" b="1" dirty="0"/>
          </a:p>
          <a:p>
            <a:pPr marL="0" indent="0">
              <a:buNone/>
              <a:defRPr/>
            </a:pPr>
            <a:endParaRPr lang="en-US" altLang="en-US" sz="854" dirty="0"/>
          </a:p>
          <a:p>
            <a:pPr>
              <a:defRPr/>
            </a:pPr>
            <a:endParaRPr lang="en-US" altLang="en-US" sz="854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xmlns="" id="{0B8726E9-E2A7-4EE1-8398-AFAED8E38BCC}"/>
              </a:ext>
            </a:extLst>
          </p:cNvPr>
          <p:cNvSpPr txBox="1">
            <a:spLocks/>
          </p:cNvSpPr>
          <p:nvPr/>
        </p:nvSpPr>
        <p:spPr>
          <a:xfrm>
            <a:off x="8018777" y="3736246"/>
            <a:ext cx="3400507" cy="1293223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/>
          <a:lstStyle>
            <a:lvl1pPr marL="457176" indent="-457176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1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48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047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613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79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4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1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None/>
              <a:defRPr/>
            </a:pPr>
            <a:r>
              <a:rPr lang="en-US" sz="1301" dirty="0" smtClean="0">
                <a:solidFill>
                  <a:srgbClr val="FF0000"/>
                </a:solidFill>
              </a:rPr>
              <a:t>Discussion points:</a:t>
            </a:r>
          </a:p>
          <a:p>
            <a:pPr marL="0" indent="0">
              <a:lnSpc>
                <a:spcPct val="110000"/>
              </a:lnSpc>
              <a:buNone/>
              <a:defRPr/>
            </a:pPr>
            <a:r>
              <a:rPr lang="en-US" sz="1301" dirty="0" smtClean="0">
                <a:solidFill>
                  <a:srgbClr val="FF0000"/>
                </a:solidFill>
              </a:rPr>
              <a:t>Allocate 10 TU’s to TEI-19 items?</a:t>
            </a:r>
          </a:p>
          <a:p>
            <a:pPr marL="0" indent="0">
              <a:lnSpc>
                <a:spcPct val="110000"/>
              </a:lnSpc>
              <a:buNone/>
              <a:defRPr/>
            </a:pPr>
            <a:r>
              <a:rPr lang="en-US" sz="1301" dirty="0" smtClean="0">
                <a:solidFill>
                  <a:srgbClr val="FF0000"/>
                </a:solidFill>
              </a:rPr>
              <a:t>Expectation is that TEI-19 items are typically 1 TU, and no larger than 2 TU’s </a:t>
            </a:r>
            <a:endParaRPr lang="en-US" sz="130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2856782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80711</TotalTime>
  <Words>1052</Words>
  <Application>Microsoft Office PowerPoint</Application>
  <PresentationFormat>Widescreen</PresentationFormat>
  <Paragraphs>237</Paragraphs>
  <Slides>8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21" baseType="lpstr">
      <vt:lpstr>Montserrat</vt:lpstr>
      <vt:lpstr>ＭＳ Ｐゴシック</vt:lpstr>
      <vt:lpstr>ＭＳ Ｐゴシック</vt:lpstr>
      <vt:lpstr>Nokia Pure Headline Ultra Light</vt:lpstr>
      <vt:lpstr>Nokia Pure Text</vt:lpstr>
      <vt:lpstr>Nokia Pure Text Light</vt:lpstr>
      <vt:lpstr>SimSun</vt:lpstr>
      <vt:lpstr>Arial</vt:lpstr>
      <vt:lpstr>Calibri</vt:lpstr>
      <vt:lpstr>Times New Roman</vt:lpstr>
      <vt:lpstr>Wingdings</vt:lpstr>
      <vt:lpstr>Nokia White Master with headline</vt:lpstr>
      <vt:lpstr>2_Office Theme</vt:lpstr>
      <vt:lpstr>SA2 Work Planning</vt:lpstr>
      <vt:lpstr>Contents</vt:lpstr>
      <vt:lpstr>Rel-19 timelines</vt:lpstr>
      <vt:lpstr>SA2 meeting dates for 2023 &amp; 2024</vt:lpstr>
      <vt:lpstr>PowerPoint Presentation</vt:lpstr>
      <vt:lpstr>PowerPoint Presentation</vt:lpstr>
      <vt:lpstr>PowerPoint Presentation</vt:lpstr>
      <vt:lpstr>Rel-19 planning for SA2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Andy Bennett</cp:lastModifiedBy>
  <cp:revision>897</cp:revision>
  <cp:lastPrinted>2023-08-02T08:25:48Z</cp:lastPrinted>
  <dcterms:created xsi:type="dcterms:W3CDTF">2018-05-24T11:49:12Z</dcterms:created>
  <dcterms:modified xsi:type="dcterms:W3CDTF">2023-10-12T02:55:37Z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