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95" r:id="rId6"/>
    <p:sldId id="796" r:id="rId7"/>
    <p:sldId id="797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081C2D2-B236-40AB-AEB5-2EACDF4A7E23}" v="1" dt="2023-05-28T17:27:59.16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3" d="100"/>
          <a:sy n="113" d="100"/>
        </p:scale>
        <p:origin x="156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 Cheng" userId="2d0b1172-628d-45ff-b9ab-d2d61d870e1b" providerId="ADAL" clId="{B081C2D2-B236-40AB-AEB5-2EACDF4A7E23}"/>
    <pc:docChg chg="custSel delSld modSld">
      <pc:chgData name="Hong Cheng" userId="2d0b1172-628d-45ff-b9ab-d2d61d870e1b" providerId="ADAL" clId="{B081C2D2-B236-40AB-AEB5-2EACDF4A7E23}" dt="2023-05-28T17:51:47.847" v="449" actId="20577"/>
      <pc:docMkLst>
        <pc:docMk/>
      </pc:docMkLst>
      <pc:sldChg chg="modSp mod">
        <pc:chgData name="Hong Cheng" userId="2d0b1172-628d-45ff-b9ab-d2d61d870e1b" providerId="ADAL" clId="{B081C2D2-B236-40AB-AEB5-2EACDF4A7E23}" dt="2023-05-28T17:27:22.769" v="14" actId="20577"/>
        <pc:sldMkLst>
          <pc:docMk/>
          <pc:sldMk cId="0" sldId="303"/>
        </pc:sldMkLst>
        <pc:spChg chg="mod">
          <ac:chgData name="Hong Cheng" userId="2d0b1172-628d-45ff-b9ab-d2d61d870e1b" providerId="ADAL" clId="{B081C2D2-B236-40AB-AEB5-2EACDF4A7E23}" dt="2023-05-28T17:27:09.312" v="0"/>
          <ac:spMkLst>
            <pc:docMk/>
            <pc:sldMk cId="0" sldId="303"/>
            <ac:spMk id="2" creationId="{00000000-0000-0000-0000-000000000000}"/>
          </ac:spMkLst>
        </pc:spChg>
        <pc:spChg chg="mod">
          <ac:chgData name="Hong Cheng" userId="2d0b1172-628d-45ff-b9ab-d2d61d870e1b" providerId="ADAL" clId="{B081C2D2-B236-40AB-AEB5-2EACDF4A7E23}" dt="2023-05-28T17:27:22.769" v="14" actId="20577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Hong Cheng" userId="2d0b1172-628d-45ff-b9ab-d2d61d870e1b" providerId="ADAL" clId="{B081C2D2-B236-40AB-AEB5-2EACDF4A7E23}" dt="2023-05-28T17:51:20.645" v="444" actId="20577"/>
        <pc:sldMkLst>
          <pc:docMk/>
          <pc:sldMk cId="1200233846" sldId="795"/>
        </pc:sldMkLst>
        <pc:spChg chg="mod">
          <ac:chgData name="Hong Cheng" userId="2d0b1172-628d-45ff-b9ab-d2d61d870e1b" providerId="ADAL" clId="{B081C2D2-B236-40AB-AEB5-2EACDF4A7E23}" dt="2023-05-28T17:30:33.849" v="76" actId="6549"/>
          <ac:spMkLst>
            <pc:docMk/>
            <pc:sldMk cId="1200233846" sldId="795"/>
            <ac:spMk id="2" creationId="{E6ED52C4-5430-4D56-8D2A-947A8B15DB3C}"/>
          </ac:spMkLst>
        </pc:spChg>
        <pc:spChg chg="mod">
          <ac:chgData name="Hong Cheng" userId="2d0b1172-628d-45ff-b9ab-d2d61d870e1b" providerId="ADAL" clId="{B081C2D2-B236-40AB-AEB5-2EACDF4A7E23}" dt="2023-05-28T17:51:20.645" v="444" actId="20577"/>
          <ac:spMkLst>
            <pc:docMk/>
            <pc:sldMk cId="1200233846" sldId="795"/>
            <ac:spMk id="5" creationId="{15D28A3F-B4FD-414F-9637-F7C890005039}"/>
          </ac:spMkLst>
        </pc:spChg>
        <pc:graphicFrameChg chg="modGraphic">
          <ac:chgData name="Hong Cheng" userId="2d0b1172-628d-45ff-b9ab-d2d61d870e1b" providerId="ADAL" clId="{B081C2D2-B236-40AB-AEB5-2EACDF4A7E23}" dt="2023-05-28T17:30:58.561" v="80" actId="20577"/>
          <ac:graphicFrameMkLst>
            <pc:docMk/>
            <pc:sldMk cId="1200233846" sldId="795"/>
            <ac:graphicFrameMk id="7" creationId="{8E7B86D5-0B56-4201-87AC-24C0DDEF5E75}"/>
          </ac:graphicFrameMkLst>
        </pc:graphicFrameChg>
      </pc:sldChg>
      <pc:sldChg chg="modSp mod">
        <pc:chgData name="Hong Cheng" userId="2d0b1172-628d-45ff-b9ab-d2d61d870e1b" providerId="ADAL" clId="{B081C2D2-B236-40AB-AEB5-2EACDF4A7E23}" dt="2023-05-28T17:51:39.829" v="447" actId="1076"/>
        <pc:sldMkLst>
          <pc:docMk/>
          <pc:sldMk cId="2039749291" sldId="796"/>
        </pc:sldMkLst>
        <pc:spChg chg="mod">
          <ac:chgData name="Hong Cheng" userId="2d0b1172-628d-45ff-b9ab-d2d61d870e1b" providerId="ADAL" clId="{B081C2D2-B236-40AB-AEB5-2EACDF4A7E23}" dt="2023-05-28T17:30:38.276" v="77" actId="6549"/>
          <ac:spMkLst>
            <pc:docMk/>
            <pc:sldMk cId="2039749291" sldId="796"/>
            <ac:spMk id="2" creationId="{7004E1B6-7C10-4462-B5DD-BB275803E4D3}"/>
          </ac:spMkLst>
        </pc:spChg>
        <pc:spChg chg="mod">
          <ac:chgData name="Hong Cheng" userId="2d0b1172-628d-45ff-b9ab-d2d61d870e1b" providerId="ADAL" clId="{B081C2D2-B236-40AB-AEB5-2EACDF4A7E23}" dt="2023-05-28T17:51:30.073" v="446" actId="6549"/>
          <ac:spMkLst>
            <pc:docMk/>
            <pc:sldMk cId="2039749291" sldId="796"/>
            <ac:spMk id="4" creationId="{07639B51-7A60-40FF-963D-02AC48416E72}"/>
          </ac:spMkLst>
        </pc:spChg>
        <pc:graphicFrameChg chg="mod">
          <ac:chgData name="Hong Cheng" userId="2d0b1172-628d-45ff-b9ab-d2d61d870e1b" providerId="ADAL" clId="{B081C2D2-B236-40AB-AEB5-2EACDF4A7E23}" dt="2023-05-28T17:51:39.829" v="447" actId="1076"/>
          <ac:graphicFrameMkLst>
            <pc:docMk/>
            <pc:sldMk cId="2039749291" sldId="796"/>
            <ac:graphicFrameMk id="8" creationId="{F56DA99D-AAE9-F73C-73EA-8C8827F5A08B}"/>
          </ac:graphicFrameMkLst>
        </pc:graphicFrameChg>
      </pc:sldChg>
      <pc:sldChg chg="modSp mod">
        <pc:chgData name="Hong Cheng" userId="2d0b1172-628d-45ff-b9ab-d2d61d870e1b" providerId="ADAL" clId="{B081C2D2-B236-40AB-AEB5-2EACDF4A7E23}" dt="2023-05-28T17:51:47.847" v="449" actId="20577"/>
        <pc:sldMkLst>
          <pc:docMk/>
          <pc:sldMk cId="2816755337" sldId="797"/>
        </pc:sldMkLst>
        <pc:spChg chg="mod">
          <ac:chgData name="Hong Cheng" userId="2d0b1172-628d-45ff-b9ab-d2d61d870e1b" providerId="ADAL" clId="{B081C2D2-B236-40AB-AEB5-2EACDF4A7E23}" dt="2023-05-28T17:30:19.911" v="75" actId="6549"/>
          <ac:spMkLst>
            <pc:docMk/>
            <pc:sldMk cId="2816755337" sldId="797"/>
            <ac:spMk id="2" creationId="{7004E1B6-7C10-4462-B5DD-BB275803E4D3}"/>
          </ac:spMkLst>
        </pc:spChg>
        <pc:spChg chg="mod">
          <ac:chgData name="Hong Cheng" userId="2d0b1172-628d-45ff-b9ab-d2d61d870e1b" providerId="ADAL" clId="{B081C2D2-B236-40AB-AEB5-2EACDF4A7E23}" dt="2023-05-28T17:51:47.847" v="449" actId="20577"/>
          <ac:spMkLst>
            <pc:docMk/>
            <pc:sldMk cId="2816755337" sldId="797"/>
            <ac:spMk id="5" creationId="{88DB0DF5-3773-4C51-A7A1-AB98B0519144}"/>
          </ac:spMkLst>
        </pc:spChg>
        <pc:graphicFrameChg chg="modGraphic">
          <ac:chgData name="Hong Cheng" userId="2d0b1172-628d-45ff-b9ab-d2d61d870e1b" providerId="ADAL" clId="{B081C2D2-B236-40AB-AEB5-2EACDF4A7E23}" dt="2023-05-28T17:28:23.620" v="19" actId="20577"/>
          <ac:graphicFrameMkLst>
            <pc:docMk/>
            <pc:sldMk cId="2816755337" sldId="797"/>
            <ac:graphicFrameMk id="7" creationId="{C2BD033E-E5DA-4171-8B71-C2F129698C50}"/>
          </ac:graphicFrameMkLst>
        </pc:graphicFrameChg>
      </pc:sldChg>
      <pc:sldChg chg="del">
        <pc:chgData name="Hong Cheng" userId="2d0b1172-628d-45ff-b9ab-d2d61d870e1b" providerId="ADAL" clId="{B081C2D2-B236-40AB-AEB5-2EACDF4A7E23}" dt="2023-05-28T17:27:55.353" v="15" actId="47"/>
        <pc:sldMkLst>
          <pc:docMk/>
          <pc:sldMk cId="1866739658" sldId="80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5/28/2023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5/28/2023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#157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22 - 26 May, 2023, Berlin, Germany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WG2#157,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22 - 26 May, 2023, Berlin, Germany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Vehicle Mounted Relays (VMR) </a:t>
            </a:r>
            <a:br>
              <a:rPr lang="en-US" altLang="zh-CN" b="1" dirty="0"/>
            </a:br>
            <a:r>
              <a:rPr lang="en-US" altLang="zh-CN" b="1" dirty="0"/>
              <a:t>Status Report</a:t>
            </a:r>
            <a:br>
              <a:rPr lang="en-US" altLang="zh-CN" b="1" dirty="0"/>
            </a:b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Qualcomm Incorporated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03398" y="382385"/>
            <a:ext cx="1353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S2-2307438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VMR </a:t>
            </a:r>
            <a:r>
              <a:rPr lang="en-US" altLang="de-DE" sz="2800" b="1" dirty="0"/>
              <a:t>status after SA2#157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3073400"/>
            <a:ext cx="8695692" cy="317935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Normative Phase work progress to 100%.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TU used for the Apr E-meeting (SA2#156E).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TU used for May F2F meeting (SA2#157).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/>
              <a:t>RAN impacts and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Waiting further response from RAN3 regarding </a:t>
            </a:r>
            <a:r>
              <a:rPr lang="en-US" sz="1200" dirty="0" err="1"/>
              <a:t>NRPPa</a:t>
            </a:r>
            <a:r>
              <a:rPr lang="en-US" sz="1200" dirty="0"/>
              <a:t> enhancements and TAC managements.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1 new LS to RAN3 regarding IAB-node deauthorization handling (S2-2308158)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00" dirty="0"/>
              <a:t>None.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b="1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kern="0" dirty="0"/>
              <a:t>Normative work progress: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12 CR approved.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1 </a:t>
            </a:r>
            <a:r>
              <a:rPr lang="en-US" altLang="zh-CN" sz="1200" kern="0" dirty="0" err="1"/>
              <a:t>SoH</a:t>
            </a:r>
            <a:r>
              <a:rPr lang="en-US" altLang="zh-CN" sz="1200" kern="0" dirty="0"/>
              <a:t> regarding location restriction for CAG, and agreed to remove the feature from Rel-18 (reflected in S2-2305632).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0065893"/>
              </p:ext>
            </p:extLst>
          </p:nvPr>
        </p:nvGraphicFramePr>
        <p:xfrm>
          <a:off x="218574" y="1377122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VMR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Enhancements for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SP-230105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006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02338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56DA99D-AAE9-F73C-73EA-8C8827F5A0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861763"/>
              </p:ext>
            </p:extLst>
          </p:nvPr>
        </p:nvGraphicFramePr>
        <p:xfrm>
          <a:off x="740396" y="3084499"/>
          <a:ext cx="8243233" cy="11366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3634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582468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62720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564205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49274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49274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49274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49274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49274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49274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49274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49274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492746">
                  <a:extLst>
                    <a:ext uri="{9D8B030D-6E8A-4147-A177-3AD203B41FA5}">
                      <a16:colId xmlns:a16="http://schemas.microsoft.com/office/drawing/2014/main" val="3496547722"/>
                    </a:ext>
                  </a:extLst>
                </a:gridCol>
                <a:gridCol w="398306">
                  <a:extLst>
                    <a:ext uri="{9D8B030D-6E8A-4147-A177-3AD203B41FA5}">
                      <a16:colId xmlns:a16="http://schemas.microsoft.com/office/drawing/2014/main" val="2873418967"/>
                    </a:ext>
                  </a:extLst>
                </a:gridCol>
                <a:gridCol w="58718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327957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Feb,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Feb, 23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Apr, 23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May, 23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9516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Study 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Normative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Total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#149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#156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#157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Total TU used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5135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FS_VMR/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VMR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5</a:t>
                      </a:r>
                      <a:endParaRPr lang="en-US" sz="10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 (1.25+</a:t>
                      </a: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r>
                        <a:rPr lang="en-US" sz="900" dirty="0">
                          <a:effectLst/>
                        </a:rPr>
                        <a:t>)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1.0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1.0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7.0 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VMR </a:t>
            </a:r>
            <a:r>
              <a:rPr lang="en-US" altLang="de-DE" sz="2800" b="1" dirty="0"/>
              <a:t>status after SA2#157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1" y="1388394"/>
            <a:ext cx="8644418" cy="2953066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Aug Meeting (SA2#158)</a:t>
            </a:r>
            <a:r>
              <a:rPr lang="de-DE" sz="1800" dirty="0"/>
              <a:t>: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Resolve further details on the “Additional ULI” handling at 5GC.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Handle incoming LS from RAN WGs.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work Plan</a:t>
            </a:r>
            <a:r>
              <a:rPr lang="en-US" altLang="zh-CN" sz="1800" dirty="0"/>
              <a:t>: 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SA2#149 Feb’22: 0.5 (TR skeleton, arch assumptions, KIs)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SA2#150 Apr’22: 0.5 (New KIs; solutions)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SA2#151 May’22: 0.5 (Last chance for KIs; last chance for new solutions; solution updates)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SA2#152 Aug’22: 0.5 (Solution updates; evaluations; Interim conclusions, send TR to RAN for comments)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SA2#153 Oct’22: 0.5 (Finalize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SA2#154 Nov’22: 1.25 (Resolve RAN dependent open issues for selected solutions); start normative work 0.75.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SA2#154AH-E Jan’23: 0.5 (Normative work)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SA2#155 Feb’23: 0 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SA2#156E Apr’23: 1.0 (Normative work)   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SA2#157 May’23: 1.0  (Normative work) – additional 0.5 TU requested.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74929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zh-CN" sz="3200" b="1" dirty="0"/>
              <a:t>VMR </a:t>
            </a:r>
            <a:r>
              <a:rPr lang="en-US" altLang="de-DE" b="1" dirty="0"/>
              <a:t>status at SA#100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3035375"/>
            <a:ext cx="8733881" cy="32347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kern="0" dirty="0"/>
              <a:t>Progress since SA#99: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>
                <a:ea typeface="+mn-ea"/>
                <a:cs typeface="+mn-cs"/>
              </a:rPr>
              <a:t>Normative Phase work progress to 100%.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>
                <a:cs typeface="+mn-cs"/>
              </a:rPr>
              <a:t>12 </a:t>
            </a:r>
            <a:r>
              <a:rPr lang="en-US" sz="1050" kern="0" dirty="0">
                <a:cs typeface="+mn-cs"/>
              </a:rPr>
              <a:t>CRs approved, 1 </a:t>
            </a:r>
            <a:r>
              <a:rPr lang="en-US" sz="1050" kern="0" dirty="0" err="1">
                <a:cs typeface="+mn-cs"/>
              </a:rPr>
              <a:t>SoH</a:t>
            </a:r>
            <a:r>
              <a:rPr lang="en-US" sz="1050" kern="0" dirty="0">
                <a:cs typeface="+mn-cs"/>
              </a:rPr>
              <a:t> with agreed WF </a:t>
            </a:r>
            <a:r>
              <a:rPr lang="en-US" sz="1050" kern="0" dirty="0" err="1">
                <a:cs typeface="+mn-cs"/>
              </a:rPr>
              <a:t>w.r.t.</a:t>
            </a:r>
            <a:r>
              <a:rPr lang="en-US" sz="1050" kern="0" dirty="0">
                <a:cs typeface="+mn-cs"/>
              </a:rPr>
              <a:t> CAG location restriction. </a:t>
            </a:r>
            <a:endParaRPr lang="en-US" sz="1050" kern="0" dirty="0">
              <a:ea typeface="+mn-ea"/>
              <a:cs typeface="+mn-cs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kern="0" dirty="0">
                <a:ea typeface="+mn-ea"/>
                <a:cs typeface="+mn-cs"/>
              </a:rPr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ea typeface="+mn-ea"/>
                <a:cs typeface="+mn-cs"/>
              </a:rPr>
              <a:t>RAN impacts and dependencies:</a:t>
            </a:r>
            <a:endParaRPr lang="de-DE" sz="14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kern="0" dirty="0"/>
              <a:t>1 new LS (S2-2308158) to RAN3 on IAB-node deauthorization handling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kern="0" dirty="0"/>
              <a:t>Pending response from RAN2/3.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0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/>
              <a:t>Maintenance based on inputs from other WGs.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05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C2BD033E-E5DA-4171-8B71-C2F129698C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3400949"/>
              </p:ext>
            </p:extLst>
          </p:nvPr>
        </p:nvGraphicFramePr>
        <p:xfrm>
          <a:off x="218574" y="1377122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VMR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Enhancements for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SP-230105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006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675533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51598</TotalTime>
  <Words>520</Words>
  <Application>Microsoft Office PowerPoint</Application>
  <PresentationFormat>On-screen Show (4:3)</PresentationFormat>
  <Paragraphs>122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Vehicle Mounted Relays (VMR)  Status Report </vt:lpstr>
      <vt:lpstr>VMR status after SA2#157 (1/2)</vt:lpstr>
      <vt:lpstr>VMR status after SA2#157 (2/2)</vt:lpstr>
      <vt:lpstr>VMR status at SA#100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Qulacomm-Hong Cheng</cp:lastModifiedBy>
  <cp:revision>1932</cp:revision>
  <dcterms:created xsi:type="dcterms:W3CDTF">2008-08-30T09:32:10Z</dcterms:created>
  <dcterms:modified xsi:type="dcterms:W3CDTF">2023-05-28T17:51:48Z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