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87" r:id="rId7"/>
    <p:sldId id="790" r:id="rId8"/>
    <p:sldId id="788" r:id="rId9"/>
    <p:sldId id="786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amsung_r08" initials="DGE" lastIdx="1" clrIdx="1">
    <p:extLst>
      <p:ext uri="{19B8F6BF-5375-455C-9EA6-DF929625EA0E}">
        <p15:presenceInfo xmlns:p15="http://schemas.microsoft.com/office/powerpoint/2012/main" userId="Samsung_r08" providerId="None"/>
      </p:ext>
    </p:extLst>
  </p:cmAuthor>
  <p:cmAuthor id="3" name="Samsung r03" initials="DGE" lastIdx="2" clrIdx="2">
    <p:extLst>
      <p:ext uri="{19B8F6BF-5375-455C-9EA6-DF929625EA0E}">
        <p15:presenceInfo xmlns:p15="http://schemas.microsoft.com/office/powerpoint/2012/main" userId="Samsung r03" providerId="None"/>
      </p:ext>
    </p:extLst>
  </p:cmAuthor>
  <p:cmAuthor id="4" name="Samsung" initials="DGE" lastIdx="2" clrIdx="3">
    <p:extLst>
      <p:ext uri="{19B8F6BF-5375-455C-9EA6-DF929625EA0E}">
        <p15:presenceInfo xmlns:p15="http://schemas.microsoft.com/office/powerpoint/2012/main" userId="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52" autoAdjust="0"/>
    <p:restoredTop sz="94627" autoAdjust="0"/>
  </p:normalViewPr>
  <p:slideViewPr>
    <p:cSldViewPr snapToGrid="0">
      <p:cViewPr varScale="1">
        <p:scale>
          <a:sx n="103" d="100"/>
          <a:sy n="103" d="100"/>
        </p:scale>
        <p:origin x="112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5/30/2023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8361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852824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33746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9B8BBF-BB33-B0EE-F276-4177DE06185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71713" y="6718300"/>
            <a:ext cx="46037" cy="444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02355" y="6629400"/>
            <a:ext cx="6169025" cy="207963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30565" y="6618116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WG2#157,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sz="1200" b="0" dirty="0">
                <a:solidFill>
                  <a:schemeClr val="bg1"/>
                </a:solidFill>
                <a:effectLst/>
                <a:latin typeface="Arial "/>
                <a:ea typeface="SimSun" panose="02010600030101010101" pitchFamily="2" charset="-122"/>
              </a:rPr>
              <a:t>May 22 </a:t>
            </a:r>
            <a:r>
              <a:rPr lang="en-GB" sz="1200" b="0" dirty="0">
                <a:solidFill>
                  <a:schemeClr val="bg1"/>
                </a:solidFill>
                <a:effectLst/>
                <a:latin typeface="Arial "/>
                <a:ea typeface="Arial Unicode MS"/>
              </a:rPr>
              <a:t>– 26, 2023</a:t>
            </a:r>
            <a:endParaRPr lang="en-GB" altLang="de-DE" sz="1200" b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00-80/23700-80-i0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tsg_sa/WG2_Arch/TSGS2_157_Berlin_2023-05/INBOX/S2-2308224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hyperlink" Target="file:///C:\Users\US000141.INNOPEAKTECH\Downloads\Docs\S2-2305426.zip" TargetMode="External"/><Relationship Id="rId7" Type="http://schemas.openxmlformats.org/officeDocument/2006/relationships/package" Target="../embeddings/Microsoft_Word_Document1.docx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hyperlink" Target="https://www.3gpp.org/ftp/tsg_sa/WG2_Arch/TSGS2_157_Berlin_2023-05/INBOX/S2-2308224.zip" TargetMode="External"/><Relationship Id="rId4" Type="http://schemas.openxmlformats.org/officeDocument/2006/relationships/hyperlink" Target="file:///C:\Users\US000141.INNOPEAKTECH\Downloads\Docs\S2-2304067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 err="1"/>
              <a:t>AIMLsys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3"/>
            <a:ext cx="6400800" cy="1491271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Tricci So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OPPO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David Gutierrez Estevez</a:t>
            </a: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Samsung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US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Text Box 13">
            <a:extLst>
              <a:ext uri="{FF2B5EF4-FFF2-40B4-BE49-F238E27FC236}">
                <a16:creationId xmlns:a16="http://schemas.microsoft.com/office/drawing/2014/main" id="{D4BF4721-7A67-D853-5C4F-63FB4164DE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5808" y="74481"/>
            <a:ext cx="22074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S2-2307431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068646E2-46DF-F7E2-501D-26B4545DF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0" y="85317"/>
            <a:ext cx="58102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#157</a:t>
            </a:r>
          </a:p>
          <a:p>
            <a:r>
              <a:rPr lang="en-GB" sz="1200" b="1" dirty="0">
                <a:effectLst/>
                <a:latin typeface="Arial "/>
                <a:ea typeface="SimSun" panose="02010600030101010101" pitchFamily="2" charset="-122"/>
              </a:rPr>
              <a:t>Berlin, Germany, May 22 </a:t>
            </a:r>
            <a:r>
              <a:rPr lang="en-GB" sz="1200" b="1" dirty="0">
                <a:effectLst/>
                <a:latin typeface="Arial "/>
                <a:ea typeface="Arial Unicode MS"/>
              </a:rPr>
              <a:t>– 26, 2023</a:t>
            </a:r>
            <a:endParaRPr lang="de-DE" altLang="en-US" sz="1200" b="1" kern="1200" dirty="0">
              <a:solidFill>
                <a:schemeClr val="tx1"/>
              </a:solidFill>
              <a:latin typeface="Arial 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9.9.2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974012" cy="787400"/>
          </a:xfrm>
        </p:spPr>
        <p:txBody>
          <a:bodyPr/>
          <a:lstStyle/>
          <a:p>
            <a:pPr algn="l"/>
            <a:r>
              <a:rPr lang="en-US" altLang="de-DE" sz="2600" b="1" dirty="0"/>
              <a:t>FS_AIMLsys/AIMLsys status after SA2#157 (1/4)</a:t>
            </a:r>
            <a:endParaRPr lang="de-DE" altLang="de-DE" sz="26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1" y="2281331"/>
            <a:ext cx="8672750" cy="428572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de-DE" altLang="de-DE" sz="1100" dirty="0"/>
              <a:t>FS_</a:t>
            </a:r>
            <a:r>
              <a:rPr lang="en-US" altLang="de-DE" sz="1100" dirty="0" err="1"/>
              <a:t>AIMLsys</a:t>
            </a:r>
            <a:r>
              <a:rPr lang="en-US" altLang="de-DE" sz="1100" dirty="0"/>
              <a:t> </a:t>
            </a:r>
            <a:r>
              <a:rPr lang="de-DE" altLang="de-DE" sz="1100" dirty="0"/>
              <a:t>TR 23.700-80 </a:t>
            </a:r>
            <a:r>
              <a:rPr lang="de-DE" altLang="de-DE" sz="1100" dirty="0">
                <a:hlinkClick r:id="rId3"/>
              </a:rPr>
              <a:t>v18.0.0</a:t>
            </a:r>
            <a:r>
              <a:rPr lang="de-DE" altLang="de-DE" sz="1100" dirty="0"/>
              <a:t> </a:t>
            </a:r>
            <a:r>
              <a:rPr lang="de-DE" altLang="de-DE" sz="1100" dirty="0" err="1"/>
              <a:t>is</a:t>
            </a:r>
            <a:r>
              <a:rPr lang="de-DE" altLang="de-DE" sz="1100" dirty="0"/>
              <a:t> </a:t>
            </a:r>
            <a:r>
              <a:rPr lang="de-DE" altLang="de-DE" sz="1100" dirty="0" err="1"/>
              <a:t>available</a:t>
            </a:r>
            <a:endParaRPr lang="de-DE" altLang="de-DE" sz="1100" dirty="0"/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100" dirty="0">
                <a:solidFill>
                  <a:srgbClr val="C00000"/>
                </a:solidFill>
              </a:rPr>
              <a:t>43 </a:t>
            </a:r>
            <a:r>
              <a:rPr lang="en-US" altLang="de-DE" sz="1100" dirty="0" err="1"/>
              <a:t>tdocs</a:t>
            </a:r>
            <a:r>
              <a:rPr lang="en-US" altLang="de-DE" sz="1100" dirty="0"/>
              <a:t> were submitted for May 2023 SA2#157 of which 2 </a:t>
            </a:r>
            <a:r>
              <a:rPr lang="en-US" altLang="de-DE" sz="1100" dirty="0" err="1"/>
              <a:t>LSin</a:t>
            </a:r>
            <a:r>
              <a:rPr lang="en-US" altLang="de-DE" sz="1100" dirty="0"/>
              <a:t>, 2 </a:t>
            </a:r>
            <a:r>
              <a:rPr lang="en-US" altLang="de-DE" sz="1100" dirty="0" err="1"/>
              <a:t>LSout</a:t>
            </a:r>
            <a:r>
              <a:rPr lang="en-US" altLang="de-DE" sz="1100" dirty="0"/>
              <a:t>, 2 Discussion papers and 37 CRs for normative submissions.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100" dirty="0">
                <a:latin typeface="+mj-lt"/>
              </a:rPr>
              <a:t>1 </a:t>
            </a:r>
            <a:r>
              <a:rPr lang="en-US" altLang="de-DE" sz="1100" dirty="0" err="1"/>
              <a:t>LSin</a:t>
            </a:r>
            <a:r>
              <a:rPr lang="en-US" altLang="de-DE" sz="1100" dirty="0"/>
              <a:t> </a:t>
            </a:r>
            <a:r>
              <a:rPr lang="en-GB" sz="1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from CT WG3 with reply </a:t>
            </a:r>
            <a:r>
              <a:rPr lang="en-US" altLang="de-DE" sz="1100" dirty="0"/>
              <a:t>previously postponed</a:t>
            </a:r>
            <a:r>
              <a:rPr lang="en-GB" sz="1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: LS on API enhancement for GMEC services and </a:t>
            </a:r>
            <a:r>
              <a:rPr lang="en-GB" sz="11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AIMLSys</a:t>
            </a:r>
            <a:r>
              <a:rPr lang="en-GB" sz="1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services; 1 </a:t>
            </a:r>
            <a:r>
              <a:rPr lang="en-GB" sz="11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LSin</a:t>
            </a:r>
            <a:r>
              <a:rPr lang="en-GB" sz="11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from SA5: </a:t>
            </a:r>
            <a:r>
              <a:rPr lang="en-GB" sz="11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Reply LS on </a:t>
            </a:r>
            <a:r>
              <a:rPr lang="en-GB" sz="1100" dirty="0">
                <a:effectLst/>
                <a:ea typeface="Times New Roman" panose="02020603050405020304" pitchFamily="18" charset="0"/>
              </a:rPr>
              <a:t>Performance measurement for AI/ML</a:t>
            </a:r>
            <a:r>
              <a:rPr lang="en-US" sz="11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100" dirty="0">
                <a:latin typeface="+mj-lt"/>
                <a:cs typeface="Times New Roman" panose="02020603050405020304" pitchFamily="18" charset="0"/>
              </a:rPr>
              <a:t>One LS out approved:</a:t>
            </a:r>
            <a:endParaRPr lang="en-US" altLang="de-DE" sz="1100" dirty="0"/>
          </a:p>
          <a:p>
            <a:pPr marL="1146175" lvl="3" indent="-234950">
              <a:spcBef>
                <a:spcPts val="0"/>
              </a:spcBef>
              <a:spcAft>
                <a:spcPts val="300"/>
              </a:spcAft>
              <a:buFont typeface="Calibri" panose="020F0502020204030204" pitchFamily="34" charset="0"/>
              <a:buChar char="−"/>
            </a:pPr>
            <a:r>
              <a:rPr lang="en-GB" sz="1100" u="sng" dirty="0">
                <a:effectLst/>
                <a:latin typeface="+mj-lt"/>
                <a:ea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S2-2308224</a:t>
            </a:r>
            <a:r>
              <a:rPr lang="en-US" altLang="de-DE" sz="1100" dirty="0">
                <a:latin typeface="+mj-lt"/>
              </a:rPr>
              <a:t>: </a:t>
            </a:r>
            <a:r>
              <a:rPr lang="en-US" altLang="de-DE" sz="1100" dirty="0" err="1"/>
              <a:t>LSout</a:t>
            </a:r>
            <a:r>
              <a:rPr lang="en-US" altLang="de-DE" sz="1100" dirty="0"/>
              <a:t>  to CT3 – </a:t>
            </a:r>
            <a:r>
              <a:rPr lang="en-GB" sz="1100" dirty="0">
                <a:effectLst/>
                <a:ea typeface="Times New Roman" panose="02020603050405020304" pitchFamily="18" charset="0"/>
              </a:rPr>
              <a:t>R18_Reply LS on LS on API enhancement for GMEC services and </a:t>
            </a:r>
            <a:r>
              <a:rPr lang="en-GB" sz="1100" dirty="0" err="1">
                <a:effectLst/>
                <a:ea typeface="Times New Roman" panose="02020603050405020304" pitchFamily="18" charset="0"/>
              </a:rPr>
              <a:t>AIMLSys</a:t>
            </a:r>
            <a:r>
              <a:rPr lang="en-GB" sz="1100" dirty="0">
                <a:effectLst/>
                <a:ea typeface="Times New Roman" panose="02020603050405020304" pitchFamily="18" charset="0"/>
              </a:rPr>
              <a:t> services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Normative Progress Summary per KI in SA2#157</a:t>
            </a:r>
            <a:r>
              <a:rPr lang="de-DE" altLang="de-DE" sz="1200" b="1" dirty="0"/>
              <a:t>:  </a:t>
            </a:r>
            <a:endParaRPr lang="de-DE" altLang="de-DE" sz="1200" i="1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b="1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General AIMLsys Descriptions: 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a typeface="SimSun" panose="02010600030101010101" pitchFamily="2" charset="-122"/>
                <a:cs typeface="Times New Roman" panose="02020603050405020304" pitchFamily="18" charset="0"/>
              </a:rPr>
              <a:t>Status: </a:t>
            </a:r>
            <a:r>
              <a:rPr lang="en-GB" sz="12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1 CR Approved </a:t>
            </a:r>
            <a:r>
              <a:rPr lang="en-GB" sz="1200" dirty="0">
                <a:ea typeface="SimSun" panose="02010600030101010101" pitchFamily="2" charset="-122"/>
                <a:cs typeface="Times New Roman" panose="02020603050405020304" pitchFamily="18" charset="0"/>
              </a:rPr>
              <a:t>- 23.501, 1 CR Merged – 23.501, 1 CR Postponed to wait for SA5 LS reply</a:t>
            </a:r>
            <a:endParaRPr lang="en-GB" sz="1200" dirty="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a typeface="SimSun" panose="02010600030101010101" pitchFamily="2" charset="-122"/>
                <a:cs typeface="Times New Roman" panose="02020603050405020304" pitchFamily="18" charset="0"/>
              </a:rPr>
              <a:t>Next Steps:  </a:t>
            </a:r>
            <a:r>
              <a:rPr lang="en-GB" sz="1200" dirty="0">
                <a:ea typeface="SimSun" panose="02010600030101010101" pitchFamily="2" charset="-122"/>
                <a:cs typeface="Times New Roman" panose="02020603050405020304" pitchFamily="18" charset="0"/>
              </a:rPr>
              <a:t>No outstanding issue, just to wait for the SA5 LS reply to finalize the text in general clause regarding to the charging aspect.  </a:t>
            </a:r>
            <a:endParaRPr lang="en-GB" sz="1200" dirty="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b="1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KI#1: Monitoring of Network Resource Utilization for the support of Application AI/ML operation 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a typeface="SimSun" panose="02010600030101010101" pitchFamily="2" charset="-122"/>
                <a:cs typeface="Times New Roman" panose="02020603050405020304" pitchFamily="18" charset="0"/>
              </a:rPr>
              <a:t>Status:</a:t>
            </a:r>
            <a:r>
              <a:rPr lang="en-GB" sz="1200" dirty="0">
                <a:ea typeface="SimSun" panose="02010600030101010101" pitchFamily="2" charset="-122"/>
                <a:cs typeface="Times New Roman" panose="02020603050405020304" pitchFamily="18" charset="0"/>
              </a:rPr>
              <a:t> 1 CR Approved – 23.501, 4 CRs Approved – 23.502, 4 CRs Merged – 23.502 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Next Steps: </a:t>
            </a:r>
            <a:endParaRPr lang="en-GB" sz="1200" b="1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lvl="3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a typeface="SimSun" panose="02010600030101010101" pitchFamily="2" charset="-122"/>
                <a:cs typeface="Times New Roman" panose="02020603050405020304" pitchFamily="18" charset="0"/>
              </a:rPr>
              <a:t>No outstanding issue, just to prepare joint CR for the terminology clarification for “Multi-member AF session”.  </a:t>
            </a:r>
            <a:endParaRPr lang="en-GB" sz="1200" dirty="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6156692"/>
              </p:ext>
            </p:extLst>
          </p:nvPr>
        </p:nvGraphicFramePr>
        <p:xfrm>
          <a:off x="307181" y="1260897"/>
          <a:ext cx="8513547" cy="102869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6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0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76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82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83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947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90 % 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172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AIMLsys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80 % 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solidFill>
                            <a:srgbClr val="7030A0"/>
                          </a:solidFill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SP-230095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57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776108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974012" cy="787400"/>
          </a:xfrm>
        </p:spPr>
        <p:txBody>
          <a:bodyPr/>
          <a:lstStyle/>
          <a:p>
            <a:pPr algn="l"/>
            <a:r>
              <a:rPr lang="en-US" altLang="de-DE" sz="2600" b="1" dirty="0"/>
              <a:t>FS_AIMLsys/AIMLsys status after SA2#157 (2/4)</a:t>
            </a:r>
            <a:endParaRPr lang="de-DE" altLang="de-DE" sz="26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35625" y="830496"/>
            <a:ext cx="8672750" cy="4285724"/>
          </a:xfrm>
        </p:spPr>
        <p:txBody>
          <a:bodyPr/>
          <a:lstStyle/>
          <a:p>
            <a:pPr marL="911225" lvl="3" indent="0">
              <a:spcBef>
                <a:spcPts val="0"/>
              </a:spcBef>
              <a:spcAft>
                <a:spcPts val="600"/>
              </a:spcAft>
              <a:buNone/>
            </a:pPr>
            <a:endParaRPr lang="en-GB" sz="1000" dirty="0">
              <a:effectLst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Normative Progress Summary per KI in SA2#157</a:t>
            </a:r>
            <a:r>
              <a:rPr lang="de-DE" altLang="de-DE" sz="1400" b="1" dirty="0"/>
              <a:t>:  (</a:t>
            </a:r>
            <a:r>
              <a:rPr lang="de-DE" altLang="de-DE" sz="1400" b="1" dirty="0" err="1"/>
              <a:t>Cont</a:t>
            </a:r>
            <a:r>
              <a:rPr lang="de-DE" altLang="de-DE" sz="1400" b="1" dirty="0"/>
              <a:t>‘) </a:t>
            </a:r>
            <a:endParaRPr lang="de-DE" altLang="de-DE" sz="1400" i="1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b="1" dirty="0">
                <a:effectLst/>
                <a:ea typeface="Malgun Gothic" panose="020B0503020000020004" pitchFamily="34" charset="-127"/>
              </a:rPr>
              <a:t>KI#3: </a:t>
            </a:r>
            <a:r>
              <a:rPr lang="en-GB" sz="1200" b="1" dirty="0">
                <a:ea typeface="Malgun Gothic" panose="020B0503020000020004" pitchFamily="34" charset="-127"/>
              </a:rPr>
              <a:t>5GC information exposure to authorized 3</a:t>
            </a:r>
            <a:r>
              <a:rPr lang="en-GB" sz="1200" b="1" baseline="30000" dirty="0">
                <a:ea typeface="Malgun Gothic" panose="020B0503020000020004" pitchFamily="34" charset="-127"/>
              </a:rPr>
              <a:t>rd</a:t>
            </a:r>
            <a:r>
              <a:rPr lang="en-GB" sz="1200" b="1" dirty="0">
                <a:ea typeface="Malgun Gothic" panose="020B0503020000020004" pitchFamily="34" charset="-127"/>
              </a:rPr>
              <a:t> party for application layer AI/ML operation 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ffectLst/>
                <a:ea typeface="Malgun Gothic" panose="020B0503020000020004" pitchFamily="34" charset="-127"/>
              </a:rPr>
              <a:t>Status: </a:t>
            </a:r>
            <a:r>
              <a:rPr lang="en-GB" sz="1200" dirty="0">
                <a:ea typeface="Malgun Gothic" panose="020B0503020000020004" pitchFamily="34" charset="-127"/>
              </a:rPr>
              <a:t>No submission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ffectLst/>
                <a:ea typeface="Malgun Gothic" panose="020B0503020000020004" pitchFamily="34" charset="-127"/>
              </a:rPr>
              <a:t>Next Steps: </a:t>
            </a:r>
          </a:p>
          <a:p>
            <a:pPr marL="1143000" lvl="3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a typeface="Malgun Gothic" panose="020B0503020000020004" pitchFamily="34" charset="-127"/>
              </a:rPr>
              <a:t>Nothing outstanding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200" b="1" dirty="0">
                <a:effectLst/>
                <a:ea typeface="Malgun Gothic" panose="020B0503020000020004" pitchFamily="34" charset="-127"/>
              </a:rPr>
              <a:t>KI#4: Enhancing External Parameter Provisioning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a typeface="Malgun Gothic" panose="020B0503020000020004" pitchFamily="34" charset="-127"/>
              </a:rPr>
              <a:t>Status: </a:t>
            </a:r>
            <a:r>
              <a:rPr lang="en-GB" sz="1200" dirty="0">
                <a:ea typeface="Malgun Gothic" panose="020B0503020000020004" pitchFamily="34" charset="-127"/>
              </a:rPr>
              <a:t>1 CR Approved – 23.502, 1 CR Merged – 23.502, 1 CR Withdrawn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ffectLst/>
                <a:ea typeface="Malgun Gothic" panose="020B0503020000020004" pitchFamily="34" charset="-127"/>
              </a:rPr>
              <a:t>Next Steps: </a:t>
            </a:r>
            <a:r>
              <a:rPr lang="en-GB" sz="1200" dirty="0">
                <a:effectLst/>
                <a:ea typeface="Malgun Gothic" panose="020B0503020000020004" pitchFamily="34" charset="-127"/>
              </a:rPr>
              <a:t> </a:t>
            </a:r>
          </a:p>
          <a:p>
            <a:pPr marL="1141413" lvl="3" indent="-227013">
              <a:spcBef>
                <a:spcPts val="0"/>
              </a:spcBef>
              <a:spcAft>
                <a:spcPts val="300"/>
              </a:spcAft>
            </a:pPr>
            <a:r>
              <a:rPr lang="en-GB" sz="1200" dirty="0">
                <a:effectLst/>
                <a:ea typeface="Malgun Gothic" panose="020B0503020000020004" pitchFamily="34" charset="-127"/>
              </a:rPr>
              <a:t>No</a:t>
            </a:r>
            <a:r>
              <a:rPr lang="en-GB" sz="1200" dirty="0">
                <a:ea typeface="Malgun Gothic" panose="020B0503020000020004" pitchFamily="34" charset="-127"/>
              </a:rPr>
              <a:t>thing outstanding</a:t>
            </a:r>
            <a:r>
              <a:rPr lang="en-GB" sz="1200" dirty="0">
                <a:effectLst/>
                <a:ea typeface="Times New Roman" panose="02020603050405020304" pitchFamily="18" charset="0"/>
              </a:rPr>
              <a:t>.</a:t>
            </a:r>
            <a:endParaRPr lang="en-GB" sz="1200" dirty="0"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b="1" dirty="0"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KI#5: </a:t>
            </a:r>
            <a:r>
              <a:rPr lang="en-US" sz="1200" b="1" dirty="0">
                <a:ea typeface="Malgun Gothic" panose="020B0503020000020004" pitchFamily="34" charset="-127"/>
                <a:cs typeface="Calibri" panose="020F0502020204030204" pitchFamily="34" charset="0"/>
              </a:rPr>
              <a:t>5GC Enhancements to enable Application AI/ML Traffic Transport </a:t>
            </a:r>
          </a:p>
          <a:p>
            <a:pPr marL="685800" lvl="2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 dirty="0">
                <a:effectLst/>
                <a:ea typeface="Malgun Gothic" panose="020B0503020000020004" pitchFamily="34" charset="-127"/>
                <a:cs typeface="Calibri" panose="020F0502020204030204" pitchFamily="34" charset="0"/>
              </a:rPr>
              <a:t>Status</a:t>
            </a:r>
            <a:r>
              <a:rPr lang="en-US" sz="1200" b="1" dirty="0">
                <a:ea typeface="Malgun Gothic" panose="020B0503020000020004" pitchFamily="34" charset="-127"/>
                <a:cs typeface="Calibri" panose="020F0502020204030204" pitchFamily="34" charset="0"/>
              </a:rPr>
              <a:t>: </a:t>
            </a:r>
            <a:r>
              <a:rPr lang="en-US" sz="1200" dirty="0">
                <a:ea typeface="Malgun Gothic" panose="020B0503020000020004" pitchFamily="34" charset="-127"/>
                <a:cs typeface="Calibri" panose="020F0502020204030204" pitchFamily="34" charset="0"/>
              </a:rPr>
              <a:t>2 CRs Approved -23.502, 1 CR Approved – 23.503, 1 CR Merged – 23.502</a:t>
            </a:r>
          </a:p>
          <a:p>
            <a:pPr marL="685800" lvl="2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 dirty="0">
                <a:effectLst/>
                <a:ea typeface="Malgun Gothic" panose="020B0503020000020004" pitchFamily="34" charset="-127"/>
                <a:cs typeface="Calibri" panose="020F0502020204030204" pitchFamily="34" charset="0"/>
              </a:rPr>
              <a:t>Next Steps: </a:t>
            </a:r>
          </a:p>
          <a:p>
            <a:pPr marL="1143000" lvl="3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a typeface="Malgun Gothic" panose="020B0503020000020004" pitchFamily="34" charset="-127"/>
                <a:cs typeface="Calibri" panose="020F0502020204030204" pitchFamily="34" charset="0"/>
              </a:rPr>
              <a:t>Nothing outstanding. </a:t>
            </a:r>
            <a:endParaRPr lang="en-US" sz="1200" dirty="0">
              <a:effectLst/>
              <a:ea typeface="Malgun Gothic" panose="020B0503020000020004" pitchFamily="34" charset="-127"/>
              <a:cs typeface="Calibri" panose="020F0502020204030204" pitchFamily="34" charset="0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b="1" dirty="0">
                <a:ea typeface="DengXian" panose="02010600030101010101" pitchFamily="2" charset="-122"/>
                <a:cs typeface="Calibri" panose="020F0502020204030204" pitchFamily="34" charset="0"/>
              </a:rPr>
              <a:t>KI#6: </a:t>
            </a:r>
            <a:r>
              <a:rPr lang="en-GB" sz="1200" b="1" dirty="0">
                <a:ea typeface="Malgun Gothic" panose="020B0503020000020004" pitchFamily="34" charset="-127"/>
                <a:cs typeface="Calibri" panose="020F0502020204030204" pitchFamily="34" charset="0"/>
              </a:rPr>
              <a:t>QoS and Policy enhancement 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ffectLst/>
                <a:ea typeface="Malgun Gothic" panose="020B0503020000020004" pitchFamily="34" charset="-127"/>
                <a:cs typeface="Calibri" panose="020F0502020204030204" pitchFamily="34" charset="0"/>
              </a:rPr>
              <a:t>Status</a:t>
            </a:r>
            <a:r>
              <a:rPr lang="en-GB" sz="1200" b="1" dirty="0">
                <a:ea typeface="Malgun Gothic" panose="020B0503020000020004" pitchFamily="34" charset="-127"/>
                <a:cs typeface="Calibri" panose="020F0502020204030204" pitchFamily="34" charset="0"/>
              </a:rPr>
              <a:t>: </a:t>
            </a:r>
            <a:r>
              <a:rPr lang="en-GB" sz="1200" dirty="0">
                <a:ea typeface="Malgun Gothic" panose="020B0503020000020004" pitchFamily="34" charset="-127"/>
                <a:cs typeface="Calibri" panose="020F0502020204030204" pitchFamily="34" charset="0"/>
              </a:rPr>
              <a:t>1 CR Approved – 23.501, 1 CR Approved – 23.502, 1 CR Approved – 23.503 </a:t>
            </a:r>
          </a:p>
          <a:p>
            <a:pPr marL="6858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GB" sz="1200" b="1" dirty="0">
                <a:effectLst/>
                <a:ea typeface="Malgun Gothic" panose="020B0503020000020004" pitchFamily="34" charset="-127"/>
                <a:cs typeface="Calibri" panose="020F0502020204030204" pitchFamily="34" charset="0"/>
              </a:rPr>
              <a:t>Next Steps: </a:t>
            </a:r>
          </a:p>
          <a:p>
            <a:pPr marL="1143000" lvl="3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Nothing outstanding. </a:t>
            </a:r>
            <a:endParaRPr lang="en-GB" sz="1200" dirty="0">
              <a:effectLst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974012" cy="787400"/>
          </a:xfrm>
        </p:spPr>
        <p:txBody>
          <a:bodyPr/>
          <a:lstStyle/>
          <a:p>
            <a:pPr algn="l"/>
            <a:r>
              <a:rPr lang="en-US" altLang="de-DE" sz="2600" b="1" dirty="0"/>
              <a:t>FS_AIMLsys/AIMLsys status after SA2#157 (3/4)</a:t>
            </a:r>
            <a:endParaRPr lang="de-DE" altLang="de-DE" sz="26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601896"/>
            <a:ext cx="8672750" cy="4285724"/>
          </a:xfrm>
        </p:spPr>
        <p:txBody>
          <a:bodyPr/>
          <a:lstStyle/>
          <a:p>
            <a:pPr marL="911225" lvl="3" indent="0">
              <a:spcBef>
                <a:spcPts val="0"/>
              </a:spcBef>
              <a:spcAft>
                <a:spcPts val="600"/>
              </a:spcAft>
              <a:buNone/>
            </a:pPr>
            <a:endParaRPr lang="en-GB" sz="1000" dirty="0">
              <a:effectLst/>
              <a:ea typeface="Times New Roman" panose="02020603050405020304" pitchFamily="18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Normative Progress Summary per KI in SA2#157</a:t>
            </a:r>
            <a:r>
              <a:rPr lang="de-DE" altLang="de-DE" sz="1400" b="1" dirty="0"/>
              <a:t>:  (</a:t>
            </a:r>
            <a:r>
              <a:rPr lang="de-DE" altLang="de-DE" sz="1400" b="1" dirty="0" err="1"/>
              <a:t>Cont</a:t>
            </a:r>
            <a:r>
              <a:rPr lang="de-DE" altLang="de-DE" sz="1400" b="1" dirty="0"/>
              <a:t>‘) </a:t>
            </a:r>
            <a:endParaRPr lang="de-DE" altLang="de-DE" sz="1400" i="1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200" b="1" dirty="0"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KI#7: 5GS Assistance to Federated Learning operation </a:t>
            </a:r>
          </a:p>
          <a:p>
            <a:pPr marL="914400" lvl="3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200" b="1" dirty="0">
                <a:ea typeface="DengXian" panose="02010600030101010101" pitchFamily="2" charset="-122"/>
                <a:cs typeface="Calibri" panose="020F0502020204030204" pitchFamily="34" charset="0"/>
              </a:rPr>
              <a:t>A. Member Selection Assistance Functionalities </a:t>
            </a:r>
          </a:p>
          <a:p>
            <a:pPr marL="914400" lvl="4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 dirty="0">
                <a:ea typeface="DengXian" panose="02010600030101010101" pitchFamily="2" charset="-122"/>
                <a:cs typeface="Calibri" panose="020F0502020204030204" pitchFamily="34" charset="0"/>
              </a:rPr>
              <a:t>Status: </a:t>
            </a:r>
            <a:r>
              <a:rPr lang="en-US" sz="1200" dirty="0">
                <a:ea typeface="DengXian" panose="02010600030101010101" pitchFamily="2" charset="-122"/>
                <a:cs typeface="Calibri" panose="020F0502020204030204" pitchFamily="34" charset="0"/>
              </a:rPr>
              <a:t>3 CRs Approved – 23.501, 9 CRs Approved – 23.502, 2 CRs NOTED – 23.502, 1 CR Merged – 23.502, 1 CR Withdrawn</a:t>
            </a:r>
          </a:p>
          <a:p>
            <a:pPr marL="914400" lvl="4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 dirty="0">
                <a:ea typeface="DengXian" panose="02010600030101010101" pitchFamily="2" charset="-122"/>
                <a:cs typeface="Calibri" panose="020F0502020204030204" pitchFamily="34" charset="0"/>
              </a:rPr>
              <a:t>Next Steps: </a:t>
            </a:r>
          </a:p>
          <a:p>
            <a:pPr marL="1371600" lvl="4">
              <a:lnSpc>
                <a:spcPts val="1000"/>
              </a:lnSpc>
              <a:spcBef>
                <a:spcPts val="0"/>
              </a:spcBef>
              <a:spcAft>
                <a:spcPts val="300"/>
              </a:spcAft>
              <a:buFont typeface="Calibri" panose="020F0502020204030204" pitchFamily="34" charset="0"/>
              <a:buChar char="−"/>
            </a:pPr>
            <a:r>
              <a:rPr lang="en-US" sz="1100" dirty="0">
                <a:ea typeface="DengXian" panose="02010600030101010101" pitchFamily="2" charset="-122"/>
                <a:cs typeface="Calibri" panose="020F0502020204030204" pitchFamily="34" charset="0"/>
              </a:rPr>
              <a:t>No open issue, however, waiting for </a:t>
            </a:r>
            <a:r>
              <a:rPr lang="en-US" sz="1100" b="0" i="0" dirty="0">
                <a:solidFill>
                  <a:srgbClr val="111112"/>
                </a:solidFill>
                <a:effectLst/>
                <a:latin typeface="-apple-system"/>
              </a:rPr>
              <a:t>LS reply from SA5 to confirm whether to include the two input parameters for the E2E data volume </a:t>
            </a:r>
            <a:r>
              <a:rPr lang="en-US" sz="1100" b="0" i="0" dirty="0">
                <a:effectLst/>
                <a:latin typeface="-apple-system"/>
              </a:rPr>
              <a:t>transfer time </a:t>
            </a:r>
            <a:r>
              <a:rPr lang="en-US" sz="1100" b="0" i="0" dirty="0">
                <a:solidFill>
                  <a:srgbClr val="111112"/>
                </a:solidFill>
                <a:effectLst/>
                <a:latin typeface="-apple-system"/>
              </a:rPr>
              <a:t>analytics</a:t>
            </a:r>
            <a:endParaRPr lang="en-US" sz="1100" dirty="0"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914400" lvl="3"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sz="1200" b="1" dirty="0"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B. Network Analytics Extension</a:t>
            </a:r>
            <a:r>
              <a:rPr lang="en-US" sz="1200" b="1" dirty="0">
                <a:ea typeface="DengXian" panose="02010600030101010101" pitchFamily="2" charset="-122"/>
                <a:cs typeface="Calibri" panose="020F0502020204030204" pitchFamily="34" charset="0"/>
              </a:rPr>
              <a:t>s </a:t>
            </a:r>
          </a:p>
          <a:p>
            <a:pPr marL="914400" lvl="3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 dirty="0">
                <a:ea typeface="DengXian" panose="02010600030101010101" pitchFamily="2" charset="-122"/>
                <a:cs typeface="Calibri" panose="020F0502020204030204" pitchFamily="34" charset="0"/>
              </a:rPr>
              <a:t>Status: </a:t>
            </a:r>
            <a:r>
              <a:rPr lang="en-US" sz="1200" dirty="0">
                <a:ea typeface="DengXian" panose="02010600030101010101" pitchFamily="2" charset="-122"/>
                <a:cs typeface="Calibri" panose="020F0502020204030204" pitchFamily="34" charset="0"/>
              </a:rPr>
              <a:t>1 CR Approved – 23.288</a:t>
            </a:r>
          </a:p>
          <a:p>
            <a:pPr marL="914400" lvl="4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1200" b="1" dirty="0">
                <a:ea typeface="DengXian" panose="02010600030101010101" pitchFamily="2" charset="-122"/>
                <a:cs typeface="Calibri" panose="020F0502020204030204" pitchFamily="34" charset="0"/>
              </a:rPr>
              <a:t>Next Steps: </a:t>
            </a:r>
          </a:p>
          <a:p>
            <a:pPr marL="1371600" lvl="4">
              <a:spcBef>
                <a:spcPts val="0"/>
              </a:spcBef>
              <a:spcAft>
                <a:spcPts val="300"/>
              </a:spcAft>
              <a:buFont typeface="Calibri" panose="020F0502020204030204" pitchFamily="34" charset="0"/>
              <a:buChar char="−"/>
            </a:pPr>
            <a:r>
              <a:rPr lang="en-US" sz="1200" dirty="0">
                <a:ea typeface="DengXian" panose="02010600030101010101" pitchFamily="2" charset="-122"/>
                <a:cs typeface="Calibri" panose="020F0502020204030204" pitchFamily="34" charset="0"/>
              </a:rPr>
              <a:t>Nothing outstanding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other WGs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200" dirty="0"/>
              <a:t>No RAN and no UE impact.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 WG3 (KI#3, 5) and  SA WG5 (KI#5)</a:t>
            </a:r>
            <a:r>
              <a:rPr lang="en-US" sz="1200" dirty="0"/>
              <a:t> 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err="1"/>
              <a:t>Contentious</a:t>
            </a:r>
            <a:r>
              <a:rPr lang="de-DE" sz="1600" b="1" dirty="0"/>
              <a:t> </a:t>
            </a:r>
            <a:r>
              <a:rPr lang="de-DE" sz="1600" b="1" dirty="0" err="1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de-DE" sz="120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</a:t>
            </a:r>
            <a:r>
              <a:rPr lang="de-DE" sz="1600" b="1" dirty="0" err="1"/>
              <a:t>for</a:t>
            </a:r>
            <a:r>
              <a:rPr lang="de-DE" sz="1600" b="1" dirty="0"/>
              <a:t> </a:t>
            </a:r>
            <a:r>
              <a:rPr lang="de-DE" sz="1600" b="1" dirty="0" err="1"/>
              <a:t>the</a:t>
            </a:r>
            <a:r>
              <a:rPr lang="de-DE" sz="1600" b="1" dirty="0"/>
              <a:t> Next Meeting (SA2#158)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200" dirty="0">
                <a:ea typeface="DengXian" panose="02010600030101010101" pitchFamily="2" charset="-122"/>
                <a:cs typeface="Calibri" panose="020F0502020204030204" pitchFamily="34" charset="0"/>
              </a:rPr>
              <a:t>CR handling</a:t>
            </a:r>
            <a:endParaRPr lang="en-US" sz="1800" dirty="0">
              <a:effectLst/>
              <a:ea typeface="DengXian" panose="02010600030101010101" pitchFamily="2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49401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60137" y="6065"/>
            <a:ext cx="7882137" cy="787400"/>
          </a:xfrm>
        </p:spPr>
        <p:txBody>
          <a:bodyPr/>
          <a:lstStyle/>
          <a:p>
            <a:pPr algn="l"/>
            <a:r>
              <a:rPr lang="en-US" altLang="de-DE" sz="2600" b="1" dirty="0"/>
              <a:t>FS_AIMLsys/AIMLsys status after SA2#157 (4/4)</a:t>
            </a:r>
            <a:endParaRPr lang="de-DE" altLang="de-DE" sz="26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27448" y="961416"/>
            <a:ext cx="8689104" cy="55818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SA2#149E Feb(1.0 TU): </a:t>
            </a:r>
            <a:r>
              <a:rPr lang="en-US" sz="1200" dirty="0"/>
              <a:t>TR Skeleton, Scope &amp; New KIs approval &amp; architecture requirements, assumptions, terminology.</a:t>
            </a:r>
            <a:r>
              <a:rPr lang="en-US" altLang="de-DE" sz="1200" dirty="0"/>
              <a:t>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SA2#150E Apr(1.0 TU): </a:t>
            </a:r>
            <a:r>
              <a:rPr lang="en-US" sz="1200" dirty="0"/>
              <a:t>Last meeting to finalize KIs, start of collecting new possible solutions, continuation to study the architecture requirements, assumptions, terminology.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SA2#151E May(1.5 TU): </a:t>
            </a:r>
            <a:r>
              <a:rPr lang="en-US" sz="1200" dirty="0"/>
              <a:t>Last meeting for accepting new possible solutions, TR solution clean up, start of solution evaluation, and interim conclusion, if possible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SA2#152E Aug(2.0 TU):  </a:t>
            </a:r>
            <a:r>
              <a:rPr lang="en-US" sz="1200" dirty="0"/>
              <a:t>TR solution clean-up, solution evaluation, interim conclusions or final conclusion, if possible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SA2#153E Oct(1.5 TU):   TR solution clean-up, solution evaluation, s</a:t>
            </a:r>
            <a:r>
              <a:rPr lang="en-US" sz="1200" dirty="0"/>
              <a:t>tudy phase conclusion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SA2#154 Nov(2.0 TU): Complete study phase conclusion, start of normative implementation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SA2#154AH Jan(2 TU): Continue the normative implementation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SA2#155 Feb(2 TU): Continue the normative implementation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SA2#156E Apr(2 TU): Continue the normative implementation 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altLang="zh-CN" sz="1200" dirty="0"/>
              <a:t>SA2#157 May(2 TU): Complete the normative implementation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6BCF021-DC8D-BAFB-73F1-538E085C6A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6086964"/>
              </p:ext>
            </p:extLst>
          </p:nvPr>
        </p:nvGraphicFramePr>
        <p:xfrm>
          <a:off x="795338" y="4346575"/>
          <a:ext cx="7683500" cy="187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7438760" imgH="1819519" progId="Word.Document.12">
                  <p:embed/>
                </p:oleObj>
              </mc:Choice>
              <mc:Fallback>
                <p:oleObj name="Document" r:id="rId3" imgW="7438760" imgH="18195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95338" y="4346575"/>
                        <a:ext cx="7683500" cy="1876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FS_AIMLsys Status at SA#100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17486" y="2222420"/>
            <a:ext cx="8709026" cy="382419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SA#99: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200" dirty="0"/>
              <a:t>Study and normative phases are now completed.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200" dirty="0"/>
              <a:t>100% coverage of all Key Issues during SA2#156e and SA2#157 to continue the normative work.</a:t>
            </a:r>
          </a:p>
          <a:p>
            <a:pPr lvl="1">
              <a:lnSpc>
                <a:spcPts val="1200"/>
              </a:lnSpc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200" dirty="0"/>
              <a:t>3 </a:t>
            </a:r>
            <a:r>
              <a:rPr lang="en-US" altLang="de-DE" sz="1200" dirty="0" err="1">
                <a:latin typeface="+mj-lt"/>
              </a:rPr>
              <a:t>LSout</a:t>
            </a:r>
            <a:r>
              <a:rPr lang="en-US" altLang="de-DE" sz="1200" dirty="0">
                <a:latin typeface="+mj-lt"/>
              </a:rPr>
              <a:t> was sent from SA2: </a:t>
            </a:r>
            <a:endParaRPr lang="en-US" altLang="de-DE" sz="1200" dirty="0"/>
          </a:p>
          <a:p>
            <a:pPr marL="1146175" lvl="3" indent="-234950">
              <a:spcBef>
                <a:spcPts val="0"/>
              </a:spcBef>
              <a:spcAft>
                <a:spcPts val="300"/>
              </a:spcAft>
              <a:buFont typeface="Calibri" panose="020F0502020204030204" pitchFamily="34" charset="0"/>
              <a:buChar char="−"/>
            </a:pPr>
            <a:r>
              <a:rPr lang="en-GB" sz="1200" u="sng" dirty="0">
                <a:effectLst/>
                <a:ea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S2-2305426</a:t>
            </a:r>
            <a:r>
              <a:rPr lang="en-US" altLang="de-DE" sz="1200" dirty="0">
                <a:latin typeface="+mj-lt"/>
              </a:rPr>
              <a:t>: </a:t>
            </a:r>
            <a:r>
              <a:rPr lang="en-US" altLang="de-DE" sz="1200" dirty="0" err="1"/>
              <a:t>LSout</a:t>
            </a:r>
            <a:r>
              <a:rPr lang="en-US" altLang="de-DE" sz="1200" dirty="0"/>
              <a:t>  to SA5 – </a:t>
            </a:r>
            <a:r>
              <a:rPr lang="en-GB" sz="1200" dirty="0">
                <a:effectLst/>
                <a:ea typeface="Times New Roman" panose="02020603050405020304" pitchFamily="18" charset="0"/>
              </a:rPr>
              <a:t>LS on charging aspects of AI/ML traffic</a:t>
            </a:r>
          </a:p>
          <a:p>
            <a:pPr marL="1146175" lvl="3" indent="-234950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en-GB" sz="1200" u="sng" dirty="0">
                <a:effectLst/>
                <a:ea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S2-2304067</a:t>
            </a:r>
            <a:r>
              <a:rPr lang="en-GB" sz="1200" u="sng" dirty="0">
                <a:effectLst/>
                <a:ea typeface="Times New Roman" panose="02020603050405020304" pitchFamily="18" charset="0"/>
              </a:rPr>
              <a:t>:</a:t>
            </a:r>
            <a:r>
              <a:rPr lang="en-GB" sz="1200" dirty="0">
                <a:effectLst/>
                <a:ea typeface="Times New Roman" panose="02020603050405020304" pitchFamily="18" charset="0"/>
              </a:rPr>
              <a:t> </a:t>
            </a:r>
            <a:r>
              <a:rPr lang="en-GB" sz="1200" dirty="0" err="1">
                <a:effectLst/>
                <a:ea typeface="Times New Roman" panose="02020603050405020304" pitchFamily="18" charset="0"/>
              </a:rPr>
              <a:t>LSout</a:t>
            </a:r>
            <a:r>
              <a:rPr lang="en-GB" sz="1200" dirty="0">
                <a:effectLst/>
                <a:ea typeface="Times New Roman" panose="02020603050405020304" pitchFamily="18" charset="0"/>
              </a:rPr>
              <a:t> to SA5 - LS for improved KPIs involving end-to-end data volume transfer time analytics</a:t>
            </a:r>
          </a:p>
          <a:p>
            <a:pPr marL="1146175" lvl="3" indent="-234950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en-GB" sz="1200" u="sng" dirty="0">
                <a:effectLst/>
                <a:latin typeface="+mj-lt"/>
                <a:ea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S2-2308224</a:t>
            </a:r>
            <a:r>
              <a:rPr lang="en-US" altLang="de-DE" sz="1200" dirty="0">
                <a:latin typeface="+mj-lt"/>
              </a:rPr>
              <a:t>: </a:t>
            </a:r>
            <a:r>
              <a:rPr lang="en-US" altLang="de-DE" sz="1200" dirty="0" err="1"/>
              <a:t>LSout</a:t>
            </a:r>
            <a:r>
              <a:rPr lang="en-US" altLang="de-DE" sz="1200" dirty="0"/>
              <a:t>  to CT3 – </a:t>
            </a:r>
            <a:r>
              <a:rPr lang="en-GB" sz="1200" dirty="0">
                <a:effectLst/>
                <a:ea typeface="Times New Roman" panose="02020603050405020304" pitchFamily="18" charset="0"/>
              </a:rPr>
              <a:t>R18_Reply LS on LS on API enhancement for GMEC services and </a:t>
            </a:r>
            <a:r>
              <a:rPr lang="en-GB" sz="1200" dirty="0" err="1">
                <a:effectLst/>
                <a:ea typeface="Times New Roman" panose="02020603050405020304" pitchFamily="18" charset="0"/>
              </a:rPr>
              <a:t>AIMLSys</a:t>
            </a:r>
            <a:r>
              <a:rPr lang="en-GB" sz="1200" dirty="0">
                <a:effectLst/>
                <a:ea typeface="Times New Roman" panose="02020603050405020304" pitchFamily="18" charset="0"/>
              </a:rPr>
              <a:t> services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6"/>
              </a:buBlip>
            </a:pPr>
            <a:r>
              <a:rPr lang="en-US" sz="1600" dirty="0">
                <a:ea typeface="+mn-ea"/>
                <a:cs typeface="+mn-cs"/>
              </a:rPr>
              <a:t>RAN impacts and Other WGs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sz="1200" dirty="0"/>
              <a:t>No RAN and No UE impact.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ClrTx/>
            </a:pPr>
            <a:r>
              <a:rPr lang="en-US" altLang="zh-CN" sz="1200" dirty="0"/>
              <a:t>SA WG3 (KI#3, 4, 5) and  SA WG5 (KI#5)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SA2#158: </a:t>
            </a:r>
            <a:r>
              <a:rPr lang="en-US" sz="1200" dirty="0"/>
              <a:t>CR Handling for alignment with LS replies from other WG(s) and maintenance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17" name="Content Placeholder 8">
            <a:extLst>
              <a:ext uri="{FF2B5EF4-FFF2-40B4-BE49-F238E27FC236}">
                <a16:creationId xmlns:a16="http://schemas.microsoft.com/office/drawing/2014/main" id="{E6AFCC27-37F4-71E4-AB41-60D4CBE478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5992152"/>
              </p:ext>
            </p:extLst>
          </p:nvPr>
        </p:nvGraphicFramePr>
        <p:xfrm>
          <a:off x="315226" y="1208443"/>
          <a:ext cx="8513547" cy="102869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6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1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0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76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82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947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90 % 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 2022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  <a:endParaRPr lang="en-US" sz="12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172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AIMLsys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50 % 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dirty="0">
                          <a:solidFill>
                            <a:srgbClr val="7030A0"/>
                          </a:solidFill>
                        </a:rPr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SP-230095</a:t>
                      </a:r>
                      <a:endParaRPr lang="en-US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57813"/>
                  </a:ext>
                </a:extLst>
              </a:tr>
            </a:tbl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88CD10FA-1CA0-F6FF-6B8B-61E7D89B1C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0389378"/>
              </p:ext>
            </p:extLst>
          </p:nvPr>
        </p:nvGraphicFramePr>
        <p:xfrm>
          <a:off x="768486" y="5304675"/>
          <a:ext cx="6076106" cy="148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7438760" imgH="1819519" progId="Word.Document.12">
                  <p:embed/>
                </p:oleObj>
              </mc:Choice>
              <mc:Fallback>
                <p:oleObj name="Document" r:id="rId7" imgW="7438760" imgH="1819519" progId="Word.Document.1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66BCF021-DC8D-BAFB-73F1-538E085C6A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68486" y="5304675"/>
                        <a:ext cx="6076106" cy="148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22962</TotalTime>
  <Words>1021</Words>
  <Application>Microsoft Office PowerPoint</Application>
  <PresentationFormat>On-screen Show (4:3)</PresentationFormat>
  <Paragraphs>131</Paragraphs>
  <Slides>6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-apple-system</vt:lpstr>
      <vt:lpstr>Arial</vt:lpstr>
      <vt:lpstr>Arial </vt:lpstr>
      <vt:lpstr>Calibri</vt:lpstr>
      <vt:lpstr>Times New Roman</vt:lpstr>
      <vt:lpstr>Wingdings</vt:lpstr>
      <vt:lpstr>Office Theme</vt:lpstr>
      <vt:lpstr>Document</vt:lpstr>
      <vt:lpstr>   AIMLsys Status Report</vt:lpstr>
      <vt:lpstr>FS_AIMLsys/AIMLsys status after SA2#157 (1/4)</vt:lpstr>
      <vt:lpstr>FS_AIMLsys/AIMLsys status after SA2#157 (2/4)</vt:lpstr>
      <vt:lpstr>FS_AIMLsys/AIMLsys status after SA2#157 (3/4)</vt:lpstr>
      <vt:lpstr>FS_AIMLsys/AIMLsys status after SA2#157 (4/4)</vt:lpstr>
      <vt:lpstr>FS_AIMLsys Status at SA#100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OPPOr2</cp:lastModifiedBy>
  <cp:revision>1467</cp:revision>
  <dcterms:created xsi:type="dcterms:W3CDTF">2008-08-30T09:32:10Z</dcterms:created>
  <dcterms:modified xsi:type="dcterms:W3CDTF">2023-05-30T21:19:21Z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