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  <p:sldMasterId id="2147483658" r:id="rId3"/>
  </p:sldMasterIdLst>
  <p:notesMasterIdLst>
    <p:notesMasterId r:id="rId9"/>
  </p:notesMasterIdLst>
  <p:handoutMasterIdLst>
    <p:handoutMasterId r:id="rId10"/>
  </p:handoutMasterIdLst>
  <p:sldIdLst>
    <p:sldId id="303" r:id="rId4"/>
    <p:sldId id="833" r:id="rId5"/>
    <p:sldId id="834" r:id="rId6"/>
    <p:sldId id="835" r:id="rId7"/>
    <p:sldId id="82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33"/>
            <p14:sldId id="834"/>
            <p14:sldId id="835"/>
            <p14:sldId id="8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00"/>
    <a:srgbClr val="0000FF"/>
    <a:srgbClr val="FF3300"/>
    <a:srgbClr val="62A14D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4/24/2023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4/24/2023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6E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17 - 21 April, 2023, Electronic 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S2-2305418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20 - 24 February, 2023, Athens, Greece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S2-2303434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TSG SA WG2#156E, 17 - 21 April, 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20 - 24 February, 2023, Athens, Greece</a:t>
            </a:r>
            <a:endParaRPr sz="1200" baseline="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eNA_Ph3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r>
              <a:rPr lang="en-US" altLang="zh-CN" sz="1800" b="1" dirty="0" smtClean="0">
                <a:latin typeface="Arial" panose="020B0604020202020204" pitchFamily="34" charset="0"/>
              </a:rPr>
              <a:t>, Xiaobo Wu(Vivo)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65%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-&gt; 8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5%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SA2#156E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47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1 CR is noted, 7 CRs are postponed and 5 </a:t>
            </a:r>
            <a:r>
              <a:rPr lang="en-US" altLang="de-DE" sz="1200" dirty="0">
                <a:sym typeface="+mn-ea"/>
              </a:rPr>
              <a:t>CRs are </a:t>
            </a:r>
            <a:r>
              <a:rPr lang="en-US" sz="1200" dirty="0">
                <a:sym typeface="+mn-ea"/>
              </a:rPr>
              <a:t>merged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1 </a:t>
            </a:r>
            <a:r>
              <a:rPr lang="en-US" altLang="zh-CN" sz="1200">
                <a:solidFill>
                  <a:schemeClr val="tx1"/>
                </a:solidFill>
                <a:sym typeface="+mn-ea"/>
              </a:rPr>
              <a:t>LS out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 are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agreed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44 contributions could not be handled within the TUs allocated for eNA_Ph3.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  <a:cs typeface="+mn-cs"/>
                <a:sym typeface="+mn-ea"/>
              </a:rPr>
              <a:t>Normative work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is </a:t>
            </a:r>
            <a:r>
              <a:rPr lang="en-US" sz="1200" dirty="0">
                <a:solidFill>
                  <a:schemeClr val="tx1"/>
                </a:solidFill>
                <a:cs typeface="+mn-cs"/>
                <a:sym typeface="+mn-ea"/>
              </a:rPr>
              <a:t>continued.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15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, 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postponed</a:t>
            </a:r>
            <a:r>
              <a:rPr lang="en-US" sz="1200" dirty="0">
                <a:sym typeface="+mn-ea"/>
              </a:rPr>
              <a:t> and 4 CRs are merged</a:t>
            </a:r>
            <a:r>
              <a:rPr sz="1200" dirty="0">
                <a:sym typeface="+mn-ea"/>
              </a:rPr>
              <a:t>.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chemeClr val="tx1"/>
                </a:solidFill>
                <a:sym typeface="+mn-ea"/>
              </a:rPr>
              <a:t>1</a:t>
            </a:r>
            <a:r>
              <a:rPr sz="1200" dirty="0">
                <a:solidFill>
                  <a:schemeClr val="tx1"/>
                </a:solidFill>
                <a:sym typeface="+mn-ea"/>
              </a:rPr>
              <a:t> CR </a:t>
            </a:r>
            <a:r>
              <a:rPr lang="en-US" altLang="zh-CN" sz="1200" dirty="0">
                <a:sym typeface="+mn-ea"/>
              </a:rPr>
              <a:t>is </a:t>
            </a:r>
            <a:r>
              <a:rPr sz="1200" dirty="0">
                <a:solidFill>
                  <a:schemeClr val="tx1"/>
                </a:solidFill>
                <a:sym typeface="+mn-ea"/>
              </a:rPr>
              <a:t>agreed.</a:t>
            </a:r>
            <a:endParaRPr sz="1200" dirty="0">
              <a:solidFill>
                <a:schemeClr val="tx1"/>
              </a:solidFill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olidFill>
                  <a:schemeClr val="tx1"/>
                </a:solidFill>
                <a:sym typeface="+mn-ea"/>
              </a:rPr>
              <a:t>Next steps: </a:t>
            </a:r>
            <a:r>
              <a:rPr lang="en-US" sz="1200" dirty="0">
                <a:solidFill>
                  <a:schemeClr val="tx1"/>
                </a:solidFill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>
                <a:sym typeface="+mn-ea"/>
              </a:rPr>
              <a:t>7 CRs are agreed, 1 CR </a:t>
            </a:r>
            <a:r>
              <a:rPr lang="en-US" altLang="zh-CN" sz="1200" dirty="0">
                <a:sym typeface="+mn-ea"/>
              </a:rPr>
              <a:t>is </a:t>
            </a:r>
            <a:r>
              <a:rPr lang="en-US" sz="1200">
                <a:sym typeface="+mn-ea"/>
              </a:rPr>
              <a:t>postponed.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SA2#156E (2/3)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1285875"/>
            <a:ext cx="8922385" cy="51739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9</a:t>
            </a:r>
            <a:r>
              <a:rPr sz="1200" dirty="0">
                <a:sym typeface="+mn-ea"/>
              </a:rPr>
              <a:t> CRs are agreed, 1 CR is </a:t>
            </a:r>
            <a:r>
              <a:rPr lang="en-US" sz="1200" dirty="0">
                <a:sym typeface="+mn-ea"/>
              </a:rPr>
              <a:t>noted and </a:t>
            </a:r>
            <a:r>
              <a:rPr sz="1200" dirty="0">
                <a:sym typeface="+mn-ea"/>
              </a:rPr>
              <a:t>1 CR is 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No </a:t>
            </a:r>
            <a:r>
              <a:rPr lang="en-US" altLang="de-DE" sz="1200" dirty="0">
                <a:sym typeface="+mn-ea"/>
              </a:rPr>
              <a:t>contributions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1 CR is 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1 LS out to SA5 is agreed</a:t>
            </a:r>
            <a:r>
              <a:rPr lang="en-US"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7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8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 and 1 CR is merged</a:t>
            </a:r>
            <a:r>
              <a:rPr sz="1200" dirty="0">
                <a:sym typeface="+mn-ea"/>
              </a:rPr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postponed</a:t>
            </a:r>
            <a:r>
              <a:rPr lang="en-US" sz="1200" dirty="0">
                <a:sym typeface="+mn-ea"/>
              </a:rPr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6614" y="1391937"/>
            <a:ext cx="8744585" cy="397913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#15</a:t>
            </a:r>
            <a:r>
              <a:rPr lang="en-US" sz="1600" b="1" dirty="0" smtClean="0">
                <a:sym typeface="+mn-ea"/>
              </a:rPr>
              <a:t>6</a:t>
            </a:r>
            <a:r>
              <a:rPr sz="1600" b="1" dirty="0" smtClean="0">
                <a:sym typeface="+mn-ea"/>
              </a:rPr>
              <a:t> </a:t>
            </a:r>
            <a:r>
              <a:rPr lang="en-US" sz="1600" b="1" dirty="0" smtClean="0">
                <a:sym typeface="+mn-ea"/>
              </a:rPr>
              <a:t>e-</a:t>
            </a:r>
            <a:r>
              <a:rPr sz="1600" b="1" dirty="0" smtClean="0">
                <a:sym typeface="+mn-ea"/>
              </a:rPr>
              <a:t>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/>
              <a:t>Continue normative work</a:t>
            </a:r>
            <a:r>
              <a:rPr lang="en-US" altLang="zh-CN" sz="1200" dirty="0">
                <a:cs typeface="+mn-ea"/>
              </a:rPr>
              <a:t>. 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SA2#156E (3/3)</a:t>
            </a:r>
            <a:endParaRPr lang="en-US" altLang="de-DE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0885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eNA_Ph3 Study Phase Work Plan</a:t>
            </a:r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</a:t>
            </a:r>
            <a:r>
              <a:rPr lang="en-US" sz="1400" b="1" dirty="0">
                <a:latin typeface="+mn-lt"/>
                <a:cs typeface="+mn-cs"/>
              </a:rPr>
              <a:t>154AH, #155 </a:t>
            </a:r>
            <a:r>
              <a:rPr lang="en-US" altLang="zh-CN" sz="1400" b="1" dirty="0">
                <a:latin typeface="+mn-lt"/>
                <a:cs typeface="+mn-cs"/>
              </a:rPr>
              <a:t>and </a:t>
            </a:r>
            <a:r>
              <a:rPr lang="en-US" sz="1400" b="1" dirty="0">
                <a:latin typeface="+mn-lt"/>
                <a:cs typeface="+mn-cs"/>
                <a:sym typeface="+mn-ea"/>
              </a:rPr>
              <a:t>#</a:t>
            </a:r>
            <a:r>
              <a:rPr lang="en-US" sz="1400" b="1" dirty="0">
                <a:latin typeface="+mn-lt"/>
                <a:cs typeface="+mn-cs"/>
                <a:sym typeface="+mn-ea"/>
              </a:rPr>
              <a:t>156E </a:t>
            </a:r>
            <a:r>
              <a:rPr lang="en-US" sz="1400" b="1" dirty="0">
                <a:latin typeface="+mn-lt"/>
                <a:cs typeface="+mn-cs"/>
              </a:rPr>
              <a:t>meeting</a:t>
            </a:r>
            <a:r>
              <a:rPr lang="en-US" sz="1400" b="1" dirty="0">
                <a:latin typeface="+mn-lt"/>
                <a:cs typeface="+mn-cs"/>
              </a:rPr>
              <a:t>: </a:t>
            </a:r>
            <a:r>
              <a:rPr lang="en-US" sz="1400" b="1" dirty="0">
                <a:latin typeface="+mn-lt"/>
                <a:cs typeface="+mn-cs"/>
                <a:sym typeface="+mn-ea"/>
              </a:rPr>
              <a:t>continue </a:t>
            </a:r>
            <a:r>
              <a:rPr lang="en-US" sz="1400" b="1" dirty="0">
                <a:latin typeface="+mn-lt"/>
                <a:cs typeface="+mn-cs"/>
              </a:rPr>
              <a:t>normative work.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  <a:sym typeface="+mn-ea"/>
              </a:rPr>
              <a:t>#</a:t>
            </a:r>
            <a:r>
              <a:rPr lang="en-US" sz="1400" b="1" dirty="0">
                <a:latin typeface="+mn-lt"/>
                <a:cs typeface="+mn-cs"/>
                <a:sym typeface="+mn-ea"/>
              </a:rPr>
              <a:t>157 meeting: finalize normative </a:t>
            </a:r>
            <a:r>
              <a:rPr lang="en-US" sz="1400" b="1" dirty="0">
                <a:latin typeface="+mn-lt"/>
                <a:cs typeface="+mn-cs"/>
                <a:sym typeface="+mn-ea"/>
              </a:rPr>
              <a:t>work</a:t>
            </a:r>
            <a:r>
              <a:rPr lang="en-US" sz="1400" b="1" dirty="0">
                <a:latin typeface="+mn-lt"/>
                <a:cs typeface="+mn-cs"/>
                <a:sym typeface="+mn-ea"/>
              </a:rPr>
              <a:t>, </a:t>
            </a:r>
            <a:r>
              <a:rPr lang="en-US" sz="1400" b="1" dirty="0">
                <a:latin typeface="+mn-lt"/>
                <a:cs typeface="+mn-cs"/>
                <a:sym typeface="+mn-ea"/>
              </a:rPr>
              <a:t>focusing </a:t>
            </a:r>
            <a:r>
              <a:rPr lang="en-US" sz="1400" b="1" dirty="0">
                <a:latin typeface="+mn-lt"/>
                <a:cs typeface="+mn-cs"/>
                <a:sym typeface="+mn-ea"/>
              </a:rPr>
              <a:t>on KI# </a:t>
            </a:r>
            <a:r>
              <a:rPr lang="en-US" sz="1400" b="1" dirty="0">
                <a:latin typeface="+mn-lt"/>
                <a:cs typeface="+mn-cs"/>
                <a:sym typeface="+mn-ea"/>
              </a:rPr>
              <a:t>1/3/4/6/8/9/10.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57200" y="1906270"/>
          <a:ext cx="8229600" cy="93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32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324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Rel-18 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 (Planned) 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#156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  <a:sym typeface="+mn-ea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41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1+1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3</a:t>
                      </a: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48*67"/>
  <p:tag name="TABLE_ENDDRAG_RECT" val="36*150*648*6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630</Words>
  <Application>Microsoft Office PowerPoint</Application>
  <PresentationFormat>全屏显示(4:3)</PresentationFormat>
  <Paragraphs>116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2_Office Theme</vt:lpstr>
      <vt:lpstr>3_Office Theme</vt:lpstr>
      <vt:lpstr>WI Status Report for eNA_Ph3</vt:lpstr>
      <vt:lpstr>eNA_Ph3 status after SA2#156E (1/3)</vt:lpstr>
      <vt:lpstr>eNA_Ph3 status after SA2#156E (2/3)</vt:lpstr>
      <vt:lpstr>eNA_Ph3 status after SA2#156E (3/3)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1994</cp:revision>
  <dcterms:created xsi:type="dcterms:W3CDTF">2008-08-30T09:32:00Z</dcterms:created>
  <dcterms:modified xsi:type="dcterms:W3CDTF">2023-04-24T08:11:57Z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E56544553CA74160BD3A8DCD0A4F532D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