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4" r:id="rId8"/>
    <p:sldId id="792" r:id="rId9"/>
    <p:sldId id="796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B9D40-0569-4A3F-ACF7-199839A03B8D}" v="5" dt="2021-11-08T18:50:20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018" autoAdjust="0"/>
    <p:restoredTop sz="94980" autoAdjust="0"/>
  </p:normalViewPr>
  <p:slideViewPr>
    <p:cSldViewPr snapToGrid="0">
      <p:cViewPr varScale="1">
        <p:scale>
          <a:sx n="74" d="100"/>
          <a:sy n="74" d="100"/>
        </p:scale>
        <p:origin x="620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4/21/2023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4/21/2023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188744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SA WG2 Meeting #S2-156e</a:t>
            </a: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Elbonia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 April 17 – 20</a:t>
            </a:r>
            <a:r>
              <a:rPr lang="en-GB" sz="1800" b="1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 2023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206490" y="160337"/>
            <a:ext cx="139472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S2-2305416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AutoShape 14">
            <a:extLst>
              <a:ext uri="{FF2B5EF4-FFF2-40B4-BE49-F238E27FC236}">
                <a16:creationId xmlns:a16="http://schemas.microsoft.com/office/drawing/2014/main" id="{617121E6-458D-478A-A672-CAF77EEA59B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586441-AD29-4FBD-B805-45717F9F6A82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TSG SA WG2#154-Ahe  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January 16</a:t>
            </a:r>
            <a:r>
              <a:rPr lang="en-GB" sz="1800" b="1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th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– 20</a:t>
            </a:r>
            <a:r>
              <a:rPr lang="en-GB" sz="1800" b="1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th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, 2023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; </a:t>
            </a:r>
            <a:r>
              <a:rPr lang="en-GB" sz="1800" b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5WWC status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5WWC_Ph2 status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5WWC_Ph2 status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hyperlink" Target="file:///C:\Users\thiebau2\Documents\Documents\3gpp\0WG2_Arch\151-Elbonia-2205\Docs\S2-2204899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for 5WWC_Ph2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en-US" sz="1800" b="1" dirty="0">
                <a:latin typeface="Arial" charset="0"/>
              </a:rPr>
              <a:t>L</a:t>
            </a:r>
            <a:r>
              <a:rPr lang="en-GB" sz="1800" b="1" dirty="0">
                <a:latin typeface="Arial" charset="0"/>
              </a:rPr>
              <a:t>aurent Thiébaut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030413"/>
            <a:ext cx="8554481" cy="5273395"/>
          </a:xfrm>
        </p:spPr>
        <p:txBody>
          <a:bodyPr/>
          <a:lstStyle/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</a:rPr>
              <a:t>Q2: </a:t>
            </a:r>
            <a:r>
              <a:rPr lang="en-CA" sz="1600" dirty="0">
                <a:latin typeface="Calibri" panose="020F0502020204030204" pitchFamily="34" charset="0"/>
              </a:rPr>
              <a:t>Normative work for KI1 and completion of normative work for KI2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April started normative work on KI1 and progressed normative work on KI2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Main (priority) topics for May (non exhaustive list):</a:t>
            </a:r>
          </a:p>
          <a:p>
            <a:pPr marL="742950" lvl="2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 sz="1600" dirty="0">
                <a:latin typeface="Calibri" panose="020F0502020204030204" pitchFamily="34" charset="0"/>
                <a:ea typeface="+mn-ea"/>
                <a:cs typeface="+mn-cs"/>
              </a:rPr>
              <a:t>KI1 AUN3 device: solve the EN</a:t>
            </a:r>
            <a:endParaRPr lang="en-US" sz="1600" dirty="0">
              <a:latin typeface="Calibri" panose="020F0502020204030204" pitchFamily="34" charset="0"/>
              <a:ea typeface="+mn-ea"/>
              <a:cs typeface="+mn-cs"/>
            </a:endParaRPr>
          </a:p>
          <a:p>
            <a:pPr marL="742950" lvl="2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 sz="1600" dirty="0">
                <a:latin typeface="Calibri" panose="020F0502020204030204" pitchFamily="34" charset="0"/>
                <a:ea typeface="+mn-ea"/>
                <a:cs typeface="+mn-cs"/>
              </a:rPr>
              <a:t>KI1: the support of NSWO for FN-RG requires further considerations. </a:t>
            </a:r>
          </a:p>
          <a:p>
            <a:pPr marL="742950" lvl="2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 sz="1600" dirty="0">
                <a:latin typeface="Calibri" panose="020F0502020204030204" pitchFamily="34" charset="0"/>
                <a:ea typeface="+mn-ea"/>
                <a:cs typeface="+mn-cs"/>
              </a:rPr>
              <a:t>KI2: how to deal with UE(s) not supporting the feature (avoiding an endless loop)</a:t>
            </a:r>
            <a:endParaRPr lang="en-US" sz="1600" dirty="0">
              <a:latin typeface="Calibri" panose="020F0502020204030204" pitchFamily="34" charset="0"/>
              <a:ea typeface="+mn-ea"/>
              <a:cs typeface="+mn-cs"/>
            </a:endParaRPr>
          </a:p>
          <a:p>
            <a:pPr marL="285750" lvl="1" indent="0">
              <a:buNone/>
            </a:pPr>
            <a:r>
              <a:rPr lang="en-CA" sz="1200" dirty="0">
                <a:latin typeface="Calibri" panose="020F0502020204030204" pitchFamily="34" charset="0"/>
              </a:rPr>
              <a:t>.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endParaRPr lang="en-CA" sz="1800" dirty="0">
              <a:latin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B7CC5E-CB2C-4D2C-B40B-7FB408E2E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91" y="157413"/>
            <a:ext cx="6827838" cy="38462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6B83FC-25A3-44B2-9ABF-4705626AB921}"/>
              </a:ext>
            </a:extLst>
          </p:cNvPr>
          <p:cNvSpPr txBox="1"/>
          <p:nvPr/>
        </p:nvSpPr>
        <p:spPr>
          <a:xfrm>
            <a:off x="405791" y="1661081"/>
            <a:ext cx="1668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err="1">
                <a:solidFill>
                  <a:srgbClr val="FF0000"/>
                </a:solidFill>
              </a:rPr>
              <a:t>Overall</a:t>
            </a:r>
            <a:r>
              <a:rPr lang="fr-FR" sz="1800" dirty="0">
                <a:solidFill>
                  <a:srgbClr val="FF0000"/>
                </a:solidFill>
              </a:rPr>
              <a:t> plan</a:t>
            </a:r>
            <a:endParaRPr 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292F9457-4D45-4322-8285-8DB5DD57C7C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1843162"/>
              </p:ext>
            </p:extLst>
          </p:nvPr>
        </p:nvGraphicFramePr>
        <p:xfrm>
          <a:off x="506172" y="669674"/>
          <a:ext cx="6827832" cy="8637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0712">
                  <a:extLst>
                    <a:ext uri="{9D8B030D-6E8A-4147-A177-3AD203B41FA5}">
                      <a16:colId xmlns:a16="http://schemas.microsoft.com/office/drawing/2014/main" val="2848104602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1428984742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8594909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2690293450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214400044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81002233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225112187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772133515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74284961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350725739"/>
                    </a:ext>
                  </a:extLst>
                </a:gridCol>
                <a:gridCol w="620712">
                  <a:extLst>
                    <a:ext uri="{9D8B030D-6E8A-4147-A177-3AD203B41FA5}">
                      <a16:colId xmlns:a16="http://schemas.microsoft.com/office/drawing/2014/main" val="1330107351"/>
                    </a:ext>
                  </a:extLst>
                </a:gridCol>
              </a:tblGrid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Feb,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Apr,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May,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Aug,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Oct,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Nov,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Jan, 23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Feb, 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April, 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May, </a:t>
                      </a:r>
                      <a:r>
                        <a:rPr lang="en-US" sz="1400" u="none" strike="noStrike" dirty="0">
                          <a:effectLst/>
                        </a:rPr>
                        <a:t>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0114200"/>
                  </a:ext>
                </a:extLst>
              </a:tr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#149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#154AH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Total TU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62330246"/>
                  </a:ext>
                </a:extLst>
              </a:tr>
              <a:tr h="250112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0,5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0,25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>
                          <a:solidFill>
                            <a:srgbClr val="7030A0"/>
                          </a:solidFill>
                          <a:effectLst/>
                        </a:rPr>
                        <a:t>0,5</a:t>
                      </a:r>
                      <a:endParaRPr lang="en-US" sz="1400" b="0" i="0" u="none" strike="noStrike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77800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460397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625101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err="1"/>
              <a:t>Done</a:t>
            </a:r>
            <a:endParaRPr lang="de-DE" altLang="de-DE" sz="1800" b="1" dirty="0">
              <a:solidFill>
                <a:srgbClr val="7030A0"/>
              </a:solidFill>
            </a:endParaRP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concluded on KI 1 (different handling of different devices) using BBF/CableLabs feedback. 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solidFill>
                  <a:srgbClr val="7030A0"/>
                </a:solidFill>
                <a:latin typeface="Calibri" panose="020F0502020204030204" pitchFamily="34" charset="0"/>
              </a:rPr>
              <a:t>Start of </a:t>
            </a:r>
            <a:r>
              <a:rPr lang="en-CA" sz="1600" dirty="0">
                <a:latin typeface="Calibri" panose="020F0502020204030204" pitchFamily="34" charset="0"/>
              </a:rPr>
              <a:t>Normative work on KI2 for TNGF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solidFill>
                  <a:srgbClr val="7030A0"/>
                </a:solidFill>
                <a:latin typeface="Calibri" panose="020F0502020204030204" pitchFamily="34" charset="0"/>
              </a:rPr>
              <a:t>WID updates based on KI1 conclusions + sending TR for approval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atin typeface="Calibri" panose="020F0502020204030204" pitchFamily="34" charset="0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</a:t>
            </a:r>
            <a:r>
              <a:rPr lang="de-DE" sz="1800" b="1" kern="0" dirty="0" err="1"/>
              <a:t>steps</a:t>
            </a:r>
            <a:r>
              <a:rPr lang="de-DE" sz="18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atin typeface="Calibri" panose="020F0502020204030204" pitchFamily="34" charset="0"/>
              </a:rPr>
              <a:t>May Conclude normative 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59399026"/>
              </p:ext>
            </p:extLst>
          </p:nvPr>
        </p:nvGraphicFramePr>
        <p:xfrm>
          <a:off x="260350" y="1026575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support for 5WWC,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SP-220419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5WWC, Phase 2</a:t>
                      </a:r>
                      <a:endParaRPr lang="de-DE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45% </a:t>
                      </a:r>
                      <a:r>
                        <a:rPr lang="en-US" sz="16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June</a:t>
                      </a:r>
                      <a:r>
                        <a:rPr lang="en-US" sz="16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SP-221347</a:t>
                      </a: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62140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CBF4D1-C0E8-43CD-8757-CCE2B617D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for RAN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SA3 has started a related study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(Q2)</a:t>
            </a:r>
            <a:r>
              <a:rPr lang="de-DE" sz="1400" dirty="0"/>
              <a:t>: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completion of normative work . 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See dedicated slide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fr-FR" sz="12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A56B6-ED82-476E-989D-0D4C93C7F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50893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4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9592</TotalTime>
  <Words>300</Words>
  <Application>Microsoft Office PowerPoint</Application>
  <PresentationFormat>On-screen Show (4:3)</PresentationFormat>
  <Paragraphs>88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Symbol</vt:lpstr>
      <vt:lpstr>Times New Roman</vt:lpstr>
      <vt:lpstr>Office Theme</vt:lpstr>
      <vt:lpstr>SA WG2 Status for 5WWC_Ph2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LTHM2</cp:lastModifiedBy>
  <cp:revision>1339</cp:revision>
  <dcterms:created xsi:type="dcterms:W3CDTF">2008-08-30T09:32:10Z</dcterms:created>
  <dcterms:modified xsi:type="dcterms:W3CDTF">2023-04-21T17:23:20Z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