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6" r:id="rId3"/>
    <p:sldId id="834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7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66085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#156e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meeting, 17-21 April 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S2-2305413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>
                <a:solidFill>
                  <a:schemeClr val="bg1"/>
                </a:solidFill>
              </a:rPr>
              <a:t>6e, electronic meeting</a:t>
            </a:r>
            <a:r>
              <a:rPr lang="en-US" altLang="de-DE" sz="1200" baseline="0" dirty="0">
                <a:solidFill>
                  <a:schemeClr val="bg1"/>
                </a:solidFill>
              </a:rPr>
              <a:t>, 17–21 April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EDGE_Ph2 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after SA2#155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SA2#155: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1,5 TUs used in SA2#156e.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68 documents were submitted, of which 13 could not be handled due to being over quota.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remaining objectives have been discussed and progressed in this meeting, with 23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17 CRs approved — a number of editor's notes have been resolved. Some topics remain open for further discussion.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3 CRs approved — some issues need further discussion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KI#7: 2 CRs approved — this objective is complete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General: 1 CR approved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Resolve the remaining issues in KI#1 (DNS request handling, inter-PLMN edge relocation) and KI#4 (completion of selection of common DNAI in multi-SMF scenario).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8489478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1449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 dirty="0"/>
              <a:t>EDGE Ph2 status after SA2#155—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767" y="1938159"/>
            <a:ext cx="8388466" cy="4374587"/>
          </a:xfrm>
        </p:spPr>
        <p:txBody>
          <a:bodyPr/>
          <a:lstStyle/>
          <a:p>
            <a:r>
              <a:rPr lang="en-US" altLang="en-US" sz="1800" b="1" dirty="0"/>
              <a:t>Study phase</a:t>
            </a:r>
          </a:p>
          <a:p>
            <a:pPr lvl="1"/>
            <a:r>
              <a:rPr lang="en-US" altLang="en-US" sz="1000" i="1" dirty="0"/>
              <a:t>SA2#149e, Feb (1TU): Agreement on scenarios/use cases and assumptions for all KIs</a:t>
            </a:r>
          </a:p>
          <a:p>
            <a:pPr lvl="1"/>
            <a:r>
              <a:rPr lang="en-US" altLang="en-US" sz="1000" i="1" dirty="0"/>
              <a:t>SA2#150e, Apr (1TU): Updates to KI definition. Solutions</a:t>
            </a:r>
          </a:p>
          <a:p>
            <a:pPr lvl="1"/>
            <a:r>
              <a:rPr lang="en-US" altLang="en-US" sz="1000" i="1" dirty="0"/>
              <a:t>SA2#151e, May (2TU): Solutions</a:t>
            </a:r>
          </a:p>
          <a:p>
            <a:pPr lvl="1"/>
            <a:r>
              <a:rPr lang="en-US" altLang="en-US" sz="1000" i="1" dirty="0"/>
              <a:t>SA2#152e, Aug (2TU): Solutions, evaluations, conclusions</a:t>
            </a:r>
          </a:p>
          <a:p>
            <a:pPr lvl="2"/>
            <a:r>
              <a:rPr lang="en-US" altLang="en-US" sz="1000" i="1" dirty="0"/>
              <a:t>Approval of first version of Edge ph2 WID based on first conclusions, TR sent for information</a:t>
            </a:r>
          </a:p>
          <a:p>
            <a:pPr lvl="1"/>
            <a:r>
              <a:rPr lang="en-US" altLang="en-US" sz="1000" i="1" dirty="0"/>
              <a:t>SA2#153e, Oct (1TU): evaluations, conclusions</a:t>
            </a:r>
          </a:p>
          <a:p>
            <a:pPr lvl="2"/>
            <a:r>
              <a:rPr lang="en-US" altLang="en-US" sz="1000" i="1" dirty="0"/>
              <a:t>Completion of conclusions, Edge ph2 WID based on remaining conclusions</a:t>
            </a:r>
          </a:p>
          <a:p>
            <a:pPr lvl="1"/>
            <a:r>
              <a:rPr lang="en-US" altLang="en-US" sz="1000" i="1" dirty="0"/>
              <a:t>SA2#154, Nov (0,25 TU): final conclusions</a:t>
            </a:r>
          </a:p>
          <a:p>
            <a:pPr lvl="2"/>
            <a:r>
              <a:rPr lang="en-US" altLang="en-US" sz="1000" i="1" dirty="0"/>
              <a:t>TR sent for approval</a:t>
            </a:r>
          </a:p>
          <a:p>
            <a:r>
              <a:rPr lang="en-US" altLang="en-US" sz="1800" b="1" dirty="0"/>
              <a:t>Normative phase</a:t>
            </a:r>
          </a:p>
          <a:p>
            <a:pPr lvl="1"/>
            <a:r>
              <a:rPr lang="en-US" altLang="en-US" sz="1200" i="1" dirty="0"/>
              <a:t>SA2#154, Nov (0,75+1 TU): Initiated discussions on KIs #1/3/4.</a:t>
            </a:r>
          </a:p>
          <a:p>
            <a:pPr lvl="2"/>
            <a:r>
              <a:rPr lang="en-US" altLang="en-US" sz="1200" i="1" dirty="0"/>
              <a:t>First CRs discussed and approved</a:t>
            </a:r>
          </a:p>
          <a:p>
            <a:pPr lvl="1"/>
            <a:r>
              <a:rPr lang="en-US" altLang="en-US" sz="1200" dirty="0"/>
              <a:t>SA2#154ah, Jan (1,5 TU): Discussions progressed on all KIs in the WID</a:t>
            </a:r>
          </a:p>
          <a:p>
            <a:pPr lvl="2"/>
            <a:r>
              <a:rPr lang="en-US" altLang="en-US" sz="1200" dirty="0"/>
              <a:t>Further CRs approved, some KIs almost concluded (KI#3/7)</a:t>
            </a:r>
          </a:p>
          <a:p>
            <a:pPr lvl="1"/>
            <a:r>
              <a:rPr lang="en-US" altLang="en-US" sz="1200" dirty="0"/>
              <a:t>SA2#155, Feb (2 TU): Discussions on all KIs, resolution of pain points</a:t>
            </a:r>
          </a:p>
          <a:p>
            <a:pPr lvl="2"/>
            <a:r>
              <a:rPr lang="en-US" altLang="en-US" sz="1200" dirty="0"/>
              <a:t>KI#3, KI#5 resolved. Good progress on KI#1, KI#4 and KI#7. Major issues are resolved, some aspects still open.</a:t>
            </a:r>
          </a:p>
          <a:p>
            <a:pPr lvl="1"/>
            <a:r>
              <a:rPr lang="en-US" altLang="en-US" sz="1200" dirty="0"/>
              <a:t>SA2#156e, Apr (1,5 TU): Progress and completion of all KIs</a:t>
            </a:r>
          </a:p>
          <a:p>
            <a:pPr lvl="1"/>
            <a:r>
              <a:rPr lang="en-US" altLang="en-US" sz="1600" dirty="0"/>
              <a:t>SA2#157, May (1 TU): Completion of all KIs</a:t>
            </a:r>
          </a:p>
          <a:p>
            <a:pPr lvl="1"/>
            <a:endParaRPr lang="en-US" altLang="en-US" sz="16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229455"/>
              </p:ext>
            </p:extLst>
          </p:nvPr>
        </p:nvGraphicFramePr>
        <p:xfrm>
          <a:off x="179387" y="1224899"/>
          <a:ext cx="8586843" cy="790575"/>
        </p:xfrm>
        <a:graphic>
          <a:graphicData uri="http://schemas.openxmlformats.org/drawingml/2006/table">
            <a:tbl>
              <a:tblPr/>
              <a:tblGrid>
                <a:gridCol w="944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8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1285589482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481281916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EDGE_Ph2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b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16241</TotalTime>
  <Words>493</Words>
  <Application>Microsoft Office PowerPoint</Application>
  <PresentationFormat>On-screen Show (4:3)</PresentationFormat>
  <Paragraphs>89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等线</vt:lpstr>
      <vt:lpstr>Times New Roman</vt:lpstr>
      <vt:lpstr>Office Theme</vt:lpstr>
      <vt:lpstr>EDGE_Ph2 status report</vt:lpstr>
      <vt:lpstr>EDGE Ph2 status after SA2#155</vt:lpstr>
      <vt:lpstr>EDGE Ph2 status after SA2#155— work plan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Patrice Hédé</cp:lastModifiedBy>
  <cp:revision>1823</cp:revision>
  <dcterms:created xsi:type="dcterms:W3CDTF">2008-08-30T09:32:10Z</dcterms:created>
  <dcterms:modified xsi:type="dcterms:W3CDTF">2023-04-24T10:03:25Z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1682329036</vt:lpwstr>
  </property>
</Properties>
</file>