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839" r:id="rId6"/>
    <p:sldId id="838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FBFB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66" d="100"/>
          <a:sy n="66" d="100"/>
        </p:scale>
        <p:origin x="147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4104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4/23/2023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4/23/2023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#156E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17 – 21 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April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WG2#156</a:t>
            </a:r>
            <a:r>
              <a:rPr lang="en-US" altLang="zh-CN" sz="1200" dirty="0">
                <a:solidFill>
                  <a:schemeClr val="bg1"/>
                </a:solidFill>
              </a:rPr>
              <a:t>E Electronic meeting,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de-DE" sz="1200" baseline="0" dirty="0">
                <a:solidFill>
                  <a:schemeClr val="bg1"/>
                </a:solidFill>
              </a:rPr>
              <a:t>17</a:t>
            </a:r>
            <a:r>
              <a:rPr lang="en-GB" altLang="de-DE" sz="1200" baseline="0" dirty="0">
                <a:solidFill>
                  <a:schemeClr val="bg1"/>
                </a:solidFill>
              </a:rPr>
              <a:t>– 21 </a:t>
            </a:r>
            <a:r>
              <a:rPr lang="en-US" altLang="zh-CN" sz="1200" baseline="0" dirty="0">
                <a:solidFill>
                  <a:schemeClr val="bg1"/>
                </a:solidFill>
              </a:rPr>
              <a:t>April</a:t>
            </a:r>
            <a:r>
              <a:rPr lang="en-GB" altLang="de-DE" sz="1200" baseline="0" dirty="0">
                <a:solidFill>
                  <a:schemeClr val="bg1"/>
                </a:solidFill>
              </a:rPr>
              <a:t>, 2023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UPEAS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zh-CN" sz="1800" b="1" dirty="0"/>
              <a:t>Yan Han</a:t>
            </a:r>
            <a:endParaRPr lang="en-US" altLang="en-US" sz="1800" b="1" dirty="0"/>
          </a:p>
          <a:p>
            <a:pPr>
              <a:lnSpc>
                <a:spcPct val="80000"/>
              </a:lnSpc>
            </a:pPr>
            <a:r>
              <a:rPr lang="en-US" altLang="zh-CN" sz="1800" b="1" dirty="0">
                <a:latin typeface="Arial" panose="020B0604020202020204" pitchFamily="34" charset="0"/>
              </a:rPr>
              <a:t>China Mobile</a:t>
            </a:r>
            <a:endParaRPr lang="en-GB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S2-2305412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7370356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UPEAS </a:t>
            </a:r>
            <a:r>
              <a:rPr lang="en-US" altLang="de-DE" sz="2800" b="1" dirty="0"/>
              <a:t>status after SA2#156</a:t>
            </a:r>
            <a:r>
              <a:rPr lang="en-US" altLang="zh-CN" sz="2800" b="1" dirty="0"/>
              <a:t>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77773"/>
            <a:ext cx="8695692" cy="416043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zh-CN" sz="1800" b="1" dirty="0">
                <a:ea typeface="+mn-ea"/>
                <a:cs typeface="+mn-cs"/>
              </a:rPr>
              <a:t>General</a:t>
            </a:r>
            <a:endParaRPr lang="de-DE" alt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kern="0" dirty="0"/>
              <a:t>1 LS OUT and 13 CRs are agreed corresponding to the conclusions in TR (5 for TS 23.501, 5 for TS 23.502, 2 for TS 23.503, 1 for TS 23.288)</a:t>
            </a:r>
            <a:r>
              <a:rPr lang="en-US" altLang="de-DE" sz="1400" kern="0" dirty="0"/>
              <a:t>.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Total TUs requested for Normative phase is 2.25, 0.5 TU used in SA2#156e and 0 TU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ea typeface="宋体"/>
                <a:cs typeface="Times New Roman"/>
              </a:rPr>
              <a:t>UPEAS is 100% complete.</a:t>
            </a:r>
            <a:endParaRPr lang="en-US" altLang="en-US" sz="1400" dirty="0">
              <a:ea typeface="宋体"/>
              <a:cs typeface="Times New Roman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Overall Plan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: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lang="en-US" altLang="zh-CN" sz="1400" dirty="0"/>
          </a:p>
          <a:p>
            <a:pPr lvl="1">
              <a:lnSpc>
                <a:spcPts val="1300"/>
              </a:lnSpc>
            </a:pPr>
            <a:endParaRPr lang="en-US" altLang="en-US" sz="1400" dirty="0"/>
          </a:p>
          <a:p>
            <a:pPr marL="457200" lvl="1" indent="0">
              <a:lnSpc>
                <a:spcPts val="1300"/>
              </a:lnSpc>
              <a:buNone/>
            </a:pPr>
            <a:endParaRPr lang="en-US" altLang="en-US" sz="1400" dirty="0"/>
          </a:p>
          <a:p>
            <a:pPr lvl="1">
              <a:lnSpc>
                <a:spcPts val="1300"/>
              </a:lnSpc>
            </a:pPr>
            <a:r>
              <a:rPr lang="en-US" altLang="en-US" sz="1300" dirty="0">
                <a:solidFill>
                  <a:srgbClr val="BFBFBF"/>
                </a:solidFill>
              </a:rPr>
              <a:t>SA2#149e, Feb (0.5TU): </a:t>
            </a:r>
            <a:r>
              <a:rPr lang="en-US" altLang="zh-CN" sz="1300" dirty="0">
                <a:solidFill>
                  <a:srgbClr val="BFBFBF"/>
                </a:solidFill>
              </a:rPr>
              <a:t>TR skeleton, scope, Arch assumptions and requirements, and KIs</a:t>
            </a:r>
            <a:endParaRPr lang="en-US" altLang="en-US" sz="1300" dirty="0">
              <a:solidFill>
                <a:srgbClr val="BFBFBF"/>
              </a:solidFill>
            </a:endParaRPr>
          </a:p>
          <a:p>
            <a:pPr lvl="1">
              <a:lnSpc>
                <a:spcPts val="1300"/>
              </a:lnSpc>
            </a:pPr>
            <a:r>
              <a:rPr lang="en-US" altLang="en-US" sz="1300" dirty="0">
                <a:solidFill>
                  <a:srgbClr val="BFBFBF"/>
                </a:solidFill>
              </a:rPr>
              <a:t>SA2#150e, Apr (0.5TU): last chance for new KIs; solutions discussion</a:t>
            </a:r>
          </a:p>
          <a:p>
            <a:pPr lvl="1">
              <a:lnSpc>
                <a:spcPts val="1300"/>
              </a:lnSpc>
            </a:pPr>
            <a:r>
              <a:rPr lang="en-US" altLang="en-US" sz="1300" dirty="0">
                <a:solidFill>
                  <a:srgbClr val="BFBFBF"/>
                </a:solidFill>
              </a:rPr>
              <a:t>SA2#151e, May (1TU): solutions discussion</a:t>
            </a:r>
          </a:p>
          <a:p>
            <a:pPr lvl="1">
              <a:lnSpc>
                <a:spcPts val="1200"/>
              </a:lnSpc>
            </a:pPr>
            <a:r>
              <a:rPr lang="en-US" altLang="en-US" sz="1300" dirty="0">
                <a:solidFill>
                  <a:srgbClr val="BFBFBF"/>
                </a:solidFill>
              </a:rPr>
              <a:t>SA2#152e, Aug (1TU): solutions discussion, start solution evaluation and conclusion; </a:t>
            </a:r>
            <a:r>
              <a:rPr lang="en-US" altLang="zh-CN" sz="1300" dirty="0">
                <a:solidFill>
                  <a:srgbClr val="BFBFBF"/>
                </a:solidFill>
              </a:rPr>
              <a:t>send TR for information; potential WID discussion and approval (if possible)</a:t>
            </a:r>
          </a:p>
          <a:p>
            <a:pPr lvl="1">
              <a:lnSpc>
                <a:spcPts val="1200"/>
              </a:lnSpc>
            </a:pPr>
            <a:r>
              <a:rPr lang="en-US" altLang="en-US" sz="1300" dirty="0">
                <a:solidFill>
                  <a:srgbClr val="BFBFBF"/>
                </a:solidFill>
              </a:rPr>
              <a:t>SA2#153e, Oct (1TU): Solution update (No new solutions); </a:t>
            </a:r>
            <a:r>
              <a:rPr lang="en-US" altLang="zh-CN" sz="1300" dirty="0">
                <a:solidFill>
                  <a:srgbClr val="BFBFBF"/>
                </a:solidFill>
              </a:rPr>
              <a:t>finalize the conclusion; </a:t>
            </a:r>
            <a:r>
              <a:rPr lang="en-US" altLang="en-US" sz="1300" dirty="0">
                <a:solidFill>
                  <a:srgbClr val="BFBFBF"/>
                </a:solidFill>
              </a:rPr>
              <a:t>start normative work; Send TR for approval at SA#98e</a:t>
            </a:r>
            <a:endParaRPr lang="en-US" altLang="zh-CN" sz="1300" dirty="0">
              <a:solidFill>
                <a:srgbClr val="BFBFBF"/>
              </a:solidFill>
            </a:endParaRPr>
          </a:p>
          <a:p>
            <a:pPr lvl="1">
              <a:lnSpc>
                <a:spcPts val="1200"/>
              </a:lnSpc>
            </a:pPr>
            <a:r>
              <a:rPr lang="en-US" altLang="en-US" sz="1300" dirty="0">
                <a:solidFill>
                  <a:schemeClr val="bg1">
                    <a:lumMod val="75000"/>
                  </a:schemeClr>
                </a:solidFill>
              </a:rPr>
              <a:t>SA2#154AH-e, Jan (1TU): Complete TR; normative work</a:t>
            </a:r>
          </a:p>
          <a:p>
            <a:pPr lvl="1">
              <a:lnSpc>
                <a:spcPts val="1200"/>
              </a:lnSpc>
            </a:pPr>
            <a:r>
              <a:rPr lang="en-US" altLang="en-US" sz="1300" dirty="0">
                <a:solidFill>
                  <a:srgbClr val="BFBFBF"/>
                </a:solidFill>
              </a:rPr>
              <a:t>SA2#156e, Apr (0.5TU): Continue and finalize the </a:t>
            </a:r>
            <a:r>
              <a:rPr lang="en-US" altLang="zh-CN" sz="1300" dirty="0">
                <a:solidFill>
                  <a:srgbClr val="BFBFBF"/>
                </a:solidFill>
              </a:rPr>
              <a:t>normative work</a:t>
            </a:r>
            <a:endParaRPr lang="en-US" altLang="en-US" sz="1300" dirty="0">
              <a:solidFill>
                <a:srgbClr val="BFBFBF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7571523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98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12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60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708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UPEAS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UPF enhancement for Exposure And SBA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&gt;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SP-220809-&gt;</a:t>
                      </a:r>
                    </a:p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SP-230103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Table 2">
            <a:extLst>
              <a:ext uri="{FF2B5EF4-FFF2-40B4-BE49-F238E27FC236}">
                <a16:creationId xmlns:a16="http://schemas.microsoft.com/office/drawing/2014/main" id="{97927BAE-FACC-4ACD-8147-5CF18914E3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3845509"/>
              </p:ext>
            </p:extLst>
          </p:nvPr>
        </p:nvGraphicFramePr>
        <p:xfrm>
          <a:off x="682855" y="3791864"/>
          <a:ext cx="8230553" cy="6962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70223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19492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30394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387017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15699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489913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93053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498508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636027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32889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07103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15699">
                  <a:extLst>
                    <a:ext uri="{9D8B030D-6E8A-4147-A177-3AD203B41FA5}">
                      <a16:colId xmlns:a16="http://schemas.microsoft.com/office/drawing/2014/main" val="2576941351"/>
                    </a:ext>
                  </a:extLst>
                </a:gridCol>
                <a:gridCol w="515698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618838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46664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Feb,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May,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Feb, 23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dirty="0">
                          <a:effectLst/>
                        </a:rPr>
                        <a:t>Apr</a:t>
                      </a:r>
                      <a:r>
                        <a:rPr lang="en-US" sz="900" dirty="0">
                          <a:effectLst/>
                        </a:rPr>
                        <a:t>, 23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Study 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#154AH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#155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#156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Total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16967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FS_UPEAS/UPEAS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dirty="0">
                          <a:effectLst/>
                        </a:rPr>
                        <a:t>1 (0.25+</a:t>
                      </a:r>
                      <a:r>
                        <a:rPr lang="en-US" altLang="zh-CN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r>
                        <a:rPr lang="en-US" altLang="zh-CN" sz="900" dirty="0">
                          <a:effectLst/>
                        </a:rPr>
                        <a:t>)</a:t>
                      </a:r>
                      <a:endParaRPr lang="en-US" altLang="zh-CN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dirty="0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en-US" altLang="zh-CN" sz="9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0</a:t>
                      </a:r>
                    </a:p>
                  </a:txBody>
                  <a:tcPr marL="64069" marR="64069" marT="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0.5</a:t>
                      </a:r>
                    </a:p>
                  </a:txBody>
                  <a:tcPr marL="64069" marR="64069" marT="0" marB="0" anchor="b"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84030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UPEAS </a:t>
            </a:r>
            <a:r>
              <a:rPr lang="en-US" altLang="de-DE" sz="2800" b="1" dirty="0"/>
              <a:t>status </a:t>
            </a:r>
            <a:r>
              <a:rPr lang="en-US" altLang="zh-CN" sz="2800" b="1" dirty="0"/>
              <a:t>at</a:t>
            </a:r>
            <a:r>
              <a:rPr lang="en-US" altLang="de-DE" sz="2800" b="1" dirty="0"/>
              <a:t> SA#100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SA#99: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1 LS OUT and 13 CRs are agreed corresponding to the conclusions in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Total TUs requested for Normative Phase is 2.25 TUs, 0 TUs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UPEAS is 100% complete.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RAN impacts and dependencies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zh-CN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None.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zh-CN" sz="14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5902096"/>
              </p:ext>
            </p:extLst>
          </p:nvPr>
        </p:nvGraphicFramePr>
        <p:xfrm>
          <a:off x="218574" y="1377122"/>
          <a:ext cx="8810067" cy="106690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UPEAS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UPF enhancement for Exposure And SBA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SP-220809</a:t>
                      </a:r>
                    </a:p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SP-230103</a:t>
                      </a:r>
                      <a:endParaRPr kumimoji="0" lang="en-GB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712676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49791</TotalTime>
  <Words>388</Words>
  <Application>Microsoft Office PowerPoint</Application>
  <PresentationFormat>全屏显示(4:3)</PresentationFormat>
  <Paragraphs>89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Arial </vt:lpstr>
      <vt:lpstr>Arial</vt:lpstr>
      <vt:lpstr>Calibri</vt:lpstr>
      <vt:lpstr>Times New Roman</vt:lpstr>
      <vt:lpstr>Office Theme</vt:lpstr>
      <vt:lpstr>UPEAS Status Report</vt:lpstr>
      <vt:lpstr>UPEAS status after SA2#156e</vt:lpstr>
      <vt:lpstr>UPEAS status at SA#100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CMCC-CC#4</cp:lastModifiedBy>
  <cp:revision>1984</cp:revision>
  <dcterms:created xsi:type="dcterms:W3CDTF">2008-08-30T09:32:10Z</dcterms:created>
  <dcterms:modified xsi:type="dcterms:W3CDTF">2023-04-23T03:27:21Z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