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9" r:id="rId3"/>
    <p:sldId id="840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xmlns="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>
        <p:scale>
          <a:sx n="75" d="100"/>
          <a:sy n="75" d="100"/>
        </p:scale>
        <p:origin x="-1276" y="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156</a:t>
            </a:r>
            <a:r>
              <a:rPr lang="en-US" sz="1200" b="1" kern="1200" baseline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emeeting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17-21 April </a:t>
            </a: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S2-2305408</a:t>
            </a:r>
            <a:endParaRPr lang="en-US" altLang="zh-CN" sz="1400" b="1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5 Athens, Greece</a:t>
            </a:r>
            <a:r>
              <a:rPr lang="en-US" altLang="de-DE" sz="1200" baseline="0" dirty="0">
                <a:solidFill>
                  <a:schemeClr val="bg1"/>
                </a:solidFill>
              </a:rPr>
              <a:t>, 20–24 February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Dan Wang</a:t>
            </a:r>
            <a:r>
              <a:rPr lang="en-US" altLang="en-US" sz="2000" b="1"/>
              <a:t>, </a:t>
            </a:r>
            <a:r>
              <a:rPr lang="en-US" altLang="en-US" sz="2000" b="1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Yixue Lei, Tencent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8702062" cy="787400"/>
          </a:xfrm>
        </p:spPr>
        <p:txBody>
          <a:bodyPr/>
          <a:lstStyle/>
          <a:p>
            <a:r>
              <a:rPr lang="en-US" altLang="de-DE" sz="2800" b="1"/>
              <a:t>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SA2#156 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29202996"/>
              </p:ext>
            </p:extLst>
          </p:nvPr>
        </p:nvGraphicFramePr>
        <p:xfrm>
          <a:off x="198131" y="875395"/>
          <a:ext cx="8810067" cy="152888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3990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-&gt;85%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60265" y="2542972"/>
            <a:ext cx="8781862" cy="3885739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Progress since SA2#154AH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Paper status: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smtClean="0"/>
              <a:t>25 CRs </a:t>
            </a:r>
            <a:r>
              <a:rPr lang="en-US" altLang="de-DE" sz="1200" dirty="0"/>
              <a:t>are </a:t>
            </a:r>
            <a:r>
              <a:rPr lang="en-US" altLang="de-DE" sz="1200"/>
              <a:t>approved</a:t>
            </a:r>
            <a:r>
              <a:rPr lang="en-US" altLang="de-DE" sz="1200" smtClean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smtClean="0"/>
              <a:t>The ENs except dependency with RAN WG/SA4 WG have been resolved.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Total </a:t>
            </a:r>
            <a:r>
              <a:rPr lang="en-US" altLang="ko-KR" sz="1400" dirty="0"/>
              <a:t>TUs for the </a:t>
            </a:r>
            <a:r>
              <a:rPr lang="en-US" altLang="ko-KR" sz="1400"/>
              <a:t>work </a:t>
            </a:r>
            <a:r>
              <a:rPr lang="en-US" altLang="ko-KR" sz="1400" smtClean="0"/>
              <a:t>item 8 </a:t>
            </a:r>
            <a:r>
              <a:rPr lang="en-US" altLang="ko-KR" sz="1400" dirty="0"/>
              <a:t>TUs.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2 TUs used </a:t>
            </a:r>
            <a:r>
              <a:rPr lang="en-US" altLang="ko-KR" sz="1200"/>
              <a:t>in </a:t>
            </a:r>
            <a:r>
              <a:rPr lang="en-US" altLang="ko-KR" sz="1200" smtClean="0"/>
              <a:t>SA2#156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Remaining TUs</a:t>
            </a:r>
            <a:r>
              <a:rPr lang="en-US" altLang="ko-KR" sz="1200"/>
              <a:t>: </a:t>
            </a:r>
            <a:r>
              <a:rPr lang="en-US" altLang="ko-KR" sz="1200" smtClean="0"/>
              <a:t>2 TUs.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smtClean="0"/>
              <a:t>1 LS is drafted to inform RAN WG3 about SA2 progress </a:t>
            </a:r>
            <a:r>
              <a:rPr lang="en-US" sz="1400" smtClean="0"/>
              <a:t>but </a:t>
            </a:r>
            <a:r>
              <a:rPr lang="en-US" sz="1400" smtClean="0"/>
              <a:t>not </a:t>
            </a:r>
            <a:r>
              <a:rPr lang="en-US" sz="1400" smtClean="0"/>
              <a:t>approved</a:t>
            </a:r>
            <a:r>
              <a:rPr lang="en-US" sz="1400" smtClean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zh-CN" sz="1800" b="1" smtClean="0"/>
              <a:t>Other </a:t>
            </a:r>
            <a:r>
              <a:rPr lang="de-DE" altLang="zh-CN" sz="18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smtClean="0"/>
              <a:t>1 LS is drafted to reply SA4 LS </a:t>
            </a:r>
            <a:r>
              <a:rPr lang="en-US" sz="1400" smtClean="0"/>
              <a:t>but not approved</a:t>
            </a:r>
            <a:r>
              <a:rPr lang="en-US" sz="1400" smtClean="0"/>
              <a:t>.</a:t>
            </a: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dirty="0"/>
              <a:t>None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2000" dirty="0"/>
          </a:p>
        </p:txBody>
      </p:sp>
    </p:spTree>
    <p:extLst>
      <p:ext uri="{BB962C8B-B14F-4D97-AF65-F5344CB8AC3E}">
        <p14:creationId xmlns:p14="http://schemas.microsoft.com/office/powerpoint/2010/main" xmlns="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34869" y="1043359"/>
            <a:ext cx="8554481" cy="48249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</a:t>
            </a:r>
            <a:r>
              <a:rPr lang="de-DE" altLang="zh-CN" sz="1800" b="1"/>
              <a:t>(</a:t>
            </a:r>
            <a:r>
              <a:rPr lang="de-DE" altLang="zh-CN" sz="1800" b="1" smtClean="0"/>
              <a:t>SA2#157):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>
                <a:solidFill>
                  <a:srgbClr val="000000"/>
                </a:solidFill>
              </a:rPr>
              <a:t>Continue the normatvie work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CRs to complete the ENs for TS 23.501 with RAN dependency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smtClean="0">
                <a:solidFill>
                  <a:srgbClr val="000000"/>
                </a:solidFill>
              </a:rPr>
              <a:t>Try to reach consensus for LS reply to SA4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smtClean="0"/>
              <a:t>Overall </a:t>
            </a:r>
            <a:r>
              <a:rPr lang="en-US" altLang="zh-CN" sz="1800" b="1" dirty="0"/>
              <a:t>Plan: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 Feb’22:  TR skeleton, arch assumptions, Key Issues;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 Oct’22: evaluation and conclusion for TR </a:t>
            </a:r>
            <a:r>
              <a:rPr lang="en-US" altLang="zh-CN" sz="1200" dirty="0" err="1"/>
              <a:t>Kis</a:t>
            </a:r>
            <a:r>
              <a:rPr lang="en-US" altLang="zh-CN" sz="1200" dirty="0"/>
              <a:t>;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 Nov’22: f</a:t>
            </a:r>
            <a:r>
              <a:rPr lang="en-US" sz="1200" dirty="0"/>
              <a:t>inalizing conclusion and resolving </a:t>
            </a:r>
            <a:r>
              <a:rPr lang="en-US" sz="1200" dirty="0" err="1"/>
              <a:t>ENs.</a:t>
            </a:r>
            <a:r>
              <a:rPr lang="en-US" altLang="zh-CN" sz="1200" dirty="0"/>
              <a:t>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Jan’23: Start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Feb’23: WID update for timeline, continue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April’23: Continue the normative work; resolving the ENs in CRs;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May’23: Continue and finalize the normative work.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xmlns="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349510"/>
              </p:ext>
            </p:extLst>
          </p:nvPr>
        </p:nvGraphicFramePr>
        <p:xfrm>
          <a:off x="239916" y="2393943"/>
          <a:ext cx="8601547" cy="570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940">
                  <a:extLst>
                    <a:ext uri="{9D8B030D-6E8A-4147-A177-3AD203B41FA5}">
                      <a16:colId xmlns:a16="http://schemas.microsoft.com/office/drawing/2014/main" xmlns="" val="4005753941"/>
                    </a:ext>
                  </a:extLst>
                </a:gridCol>
                <a:gridCol w="772027">
                  <a:extLst>
                    <a:ext uri="{9D8B030D-6E8A-4147-A177-3AD203B41FA5}">
                      <a16:colId xmlns:a16="http://schemas.microsoft.com/office/drawing/2014/main" xmlns="" val="560377742"/>
                    </a:ext>
                  </a:extLst>
                </a:gridCol>
                <a:gridCol w="807936">
                  <a:extLst>
                    <a:ext uri="{9D8B030D-6E8A-4147-A177-3AD203B41FA5}">
                      <a16:colId xmlns:a16="http://schemas.microsoft.com/office/drawing/2014/main" xmlns="" val="1777870268"/>
                    </a:ext>
                  </a:extLst>
                </a:gridCol>
                <a:gridCol w="733114">
                  <a:extLst>
                    <a:ext uri="{9D8B030D-6E8A-4147-A177-3AD203B41FA5}">
                      <a16:colId xmlns:a16="http://schemas.microsoft.com/office/drawing/2014/main" xmlns="" val="3099781356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4073129191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41026050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1001182748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1202822553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855052040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161785237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301542961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833483613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4685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April,23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May,23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#156E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10-&gt;11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4-&gt;8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14-&gt;19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1 -&gt;2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xmlns="" val="816235128"/>
                  </a:ext>
                </a:extLst>
              </a:tr>
            </a:tbl>
          </a:graphicData>
        </a:graphic>
      </p:graphicFrame>
      <p:sp>
        <p:nvSpPr>
          <p:cNvPr id="7" name="Title 5"/>
          <p:cNvSpPr txBox="1">
            <a:spLocks/>
          </p:cNvSpPr>
          <p:nvPr/>
        </p:nvSpPr>
        <p:spPr bwMode="auto">
          <a:xfrm>
            <a:off x="179388" y="208196"/>
            <a:ext cx="8702062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XRM status after </a:t>
            </a:r>
            <a:r>
              <a:rPr kumimoji="0" lang="en-US" altLang="de-DE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SA2#156 </a:t>
            </a:r>
            <a:endParaRPr kumimoji="0" lang="de-DE" altLang="de-DE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16658</TotalTime>
  <Words>397</Words>
  <Application>Microsoft Office PowerPoint</Application>
  <PresentationFormat>全屏显示(4:3)</PresentationFormat>
  <Paragraphs>92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XRM Status Report</vt:lpstr>
      <vt:lpstr>XRM status after SA2#156 </vt:lpstr>
      <vt:lpstr>幻灯片 3</vt:lpstr>
    </vt:vector>
  </TitlesOfParts>
  <Company>Huawei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cmcc-wd</cp:lastModifiedBy>
  <cp:revision>1881</cp:revision>
  <dcterms:created xsi:type="dcterms:W3CDTF">2008-08-30T09:32:10Z</dcterms:created>
  <dcterms:modified xsi:type="dcterms:W3CDTF">2023-04-24T02:05:14Z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</Properties>
</file>