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5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6" d="100"/>
          <a:sy n="126" d="100"/>
        </p:scale>
        <p:origin x="1488" y="132"/>
      </p:cViewPr>
      <p:guideLst>
        <p:guide orient="horz" pos="227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156e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17-21 Apr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WG2#156e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17-21 Apr,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 smtClean="0"/>
              <a:t>WI Status Report on Ranging based services and </a:t>
            </a:r>
            <a:r>
              <a:rPr lang="en-GB" altLang="zh-CN" b="1" dirty="0" err="1" smtClean="0"/>
              <a:t>sidelink</a:t>
            </a:r>
            <a:r>
              <a:rPr lang="en-GB" altLang="zh-CN" b="1" dirty="0" smtClean="0"/>
              <a:t> positioning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 smtClean="0"/>
              <a:t>Sherry (Yang) Shen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Xiaomi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9288" y="382385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S2-2305401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73" y="230887"/>
            <a:ext cx="7072499" cy="675167"/>
          </a:xfrm>
        </p:spPr>
        <p:txBody>
          <a:bodyPr/>
          <a:lstStyle/>
          <a:p>
            <a:pPr algn="l"/>
            <a:r>
              <a:rPr lang="en-GB" altLang="zh-CN" sz="2800" b="1" dirty="0" err="1" smtClean="0"/>
              <a:t>Ranging_SL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SA2#156e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99062" y="2464038"/>
            <a:ext cx="8686797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</a:t>
            </a:r>
            <a:r>
              <a:rPr lang="en-US" altLang="de-DE" sz="1200" kern="0" dirty="0" smtClean="0"/>
              <a:t>TS 23.586 </a:t>
            </a:r>
            <a:r>
              <a:rPr lang="en-US" altLang="de-DE" sz="1200" kern="0" dirty="0"/>
              <a:t>is available </a:t>
            </a:r>
            <a:r>
              <a:rPr lang="en-US" altLang="de-DE" sz="1200" kern="0" dirty="0" smtClean="0"/>
              <a:t>here:</a:t>
            </a:r>
            <a:r>
              <a:rPr lang="zh-CN" altLang="zh-CN" dirty="0" smtClean="0"/>
              <a:t> </a:t>
            </a:r>
            <a:r>
              <a:rPr lang="en-US" altLang="zh-CN" sz="1200" kern="0" dirty="0">
                <a:hlinkClick r:id="rId3"/>
              </a:rPr>
              <a:t>http://</a:t>
            </a:r>
            <a:r>
              <a:rPr lang="en-US" altLang="zh-CN" sz="1200" kern="0" dirty="0" smtClean="0">
                <a:hlinkClick r:id="rId3"/>
              </a:rPr>
              <a:t>www.3gpp.org/ftp/Specs/archive/23_series</a:t>
            </a:r>
            <a:r>
              <a:rPr lang="en-US" altLang="de-DE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23.586: </a:t>
            </a:r>
            <a:r>
              <a:rPr lang="en-US" altLang="de-DE" sz="1200" kern="0" dirty="0"/>
              <a:t>14 </a:t>
            </a:r>
            <a:r>
              <a:rPr lang="en-US" altLang="de-DE" sz="1200" kern="0" dirty="0" err="1"/>
              <a:t>pCRs</a:t>
            </a:r>
            <a:r>
              <a:rPr lang="en-US" altLang="de-DE" sz="1200" kern="0" dirty="0"/>
              <a:t> to update a</a:t>
            </a:r>
            <a:r>
              <a:rPr lang="en-GB" altLang="zh-CN" sz="1200" kern="0" dirty="0" err="1"/>
              <a:t>rchitectural</a:t>
            </a:r>
            <a:r>
              <a:rPr lang="en-GB" altLang="zh-CN" sz="1200" kern="0" dirty="0"/>
              <a:t> reference model</a:t>
            </a:r>
            <a:r>
              <a:rPr lang="en-US" altLang="zh-CN" sz="1200" kern="0" dirty="0"/>
              <a:t>, </a:t>
            </a:r>
            <a:r>
              <a:rPr lang="en-GB" altLang="zh-CN" sz="1200" kern="0" dirty="0"/>
              <a:t>functional entities, and high level functionalities  + 13 </a:t>
            </a:r>
            <a:r>
              <a:rPr lang="en-GB" altLang="zh-CN" sz="1200" kern="0" dirty="0" err="1"/>
              <a:t>pCRs</a:t>
            </a:r>
            <a:r>
              <a:rPr lang="en-GB" altLang="zh-CN" sz="1200" kern="0" dirty="0"/>
              <a:t> on procedures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23.273: </a:t>
            </a:r>
            <a:r>
              <a:rPr lang="en-US" altLang="de-DE" sz="1200" kern="0" dirty="0"/>
              <a:t>1 CRs to update LMF selection + 2 CRs on Ranging/SL Positioning procedures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23.501: </a:t>
            </a:r>
            <a:r>
              <a:rPr lang="en-US" altLang="de-DE" sz="1200" kern="0" dirty="0"/>
              <a:t>1 CR on support of Ranging/SL Positioning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23.502: </a:t>
            </a:r>
            <a:r>
              <a:rPr lang="en-US" altLang="de-DE" sz="1200" kern="0" dirty="0"/>
              <a:t>1 CR on Ranging </a:t>
            </a:r>
            <a:r>
              <a:rPr lang="en-US" altLang="de-DE" sz="1200" kern="0" dirty="0" err="1"/>
              <a:t>Sidelink</a:t>
            </a:r>
            <a:r>
              <a:rPr lang="en-US" altLang="de-DE" sz="1200" kern="0" dirty="0"/>
              <a:t> Positioning Subscription data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23.503: </a:t>
            </a:r>
            <a:r>
              <a:rPr lang="en-US" altLang="de-DE" sz="1200" kern="0" dirty="0"/>
              <a:t>1 CR support of Ranging/SL Positioning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23.032: </a:t>
            </a:r>
            <a:r>
              <a:rPr lang="en-US" altLang="de-DE" sz="1200" kern="0" dirty="0"/>
              <a:t>1 CR on New GAD Shapes for Ranging and </a:t>
            </a:r>
            <a:r>
              <a:rPr lang="en-US" altLang="de-DE" sz="1200" kern="0" dirty="0" err="1"/>
              <a:t>Sidelink</a:t>
            </a:r>
            <a:r>
              <a:rPr lang="en-US" altLang="de-DE" sz="1200" kern="0" dirty="0"/>
              <a:t> Positioning Location Results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 smtClean="0"/>
              <a:t>LS Out: </a:t>
            </a:r>
            <a:r>
              <a:rPr lang="en-US" altLang="de-DE" sz="1200" kern="0" dirty="0" smtClean="0"/>
              <a:t>2 </a:t>
            </a:r>
            <a:r>
              <a:rPr lang="en-US" altLang="de-DE" sz="1200" kern="0" dirty="0"/>
              <a:t>LS out sent to RAN WGs + 2 LS out sent to SA3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RAN, SA3 and SA5 impacts </a:t>
            </a:r>
            <a:r>
              <a:rPr lang="en-US" altLang="zh-CN" sz="1600" b="1" dirty="0"/>
              <a:t>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Since corresponding RAN work and SA3 work are progressing, some alignments are expected, e.g. RSPP related for RAN, </a:t>
            </a:r>
            <a:r>
              <a:rPr lang="en-GB" altLang="zh-CN" sz="1200" dirty="0"/>
              <a:t>privacy protection and service access authorization for SA3, etc</a:t>
            </a:r>
            <a:r>
              <a:rPr lang="en-GB" altLang="zh-CN" sz="1200" dirty="0" smtClean="0"/>
              <a:t>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SA5 is asked to develop the charging solution. </a:t>
            </a:r>
            <a:endParaRPr lang="de-DE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None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200" kern="0" dirty="0" smtClean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5713085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Stage 2 of Ranging-based services and </a:t>
                      </a:r>
                      <a:r>
                        <a:rPr lang="en-US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S2-2303106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752848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82" y="0"/>
            <a:ext cx="6997004" cy="813391"/>
          </a:xfrm>
        </p:spPr>
        <p:txBody>
          <a:bodyPr/>
          <a:lstStyle/>
          <a:p>
            <a:pPr algn="l"/>
            <a:r>
              <a:rPr lang="en-GB" altLang="zh-CN" sz="2800" b="1" dirty="0" smtClean="0"/>
              <a:t>Work Plan </a:t>
            </a:r>
            <a:r>
              <a:rPr lang="en-US" altLang="de-DE" sz="2800" b="1" dirty="0" smtClean="0"/>
              <a:t>after </a:t>
            </a:r>
            <a:r>
              <a:rPr lang="en-US" altLang="de-DE" sz="2800" b="1" dirty="0" smtClean="0"/>
              <a:t>SA2#156e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182" y="1247961"/>
            <a:ext cx="8644418" cy="149524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</a:t>
            </a:r>
            <a:r>
              <a:rPr lang="de-DE" sz="1800" b="1" dirty="0"/>
              <a:t>for the Next </a:t>
            </a:r>
            <a:r>
              <a:rPr lang="de-DE" sz="1800" b="1" dirty="0" smtClean="0"/>
              <a:t>Meeting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 smtClean="0"/>
              <a:t>SA2#157: </a:t>
            </a:r>
            <a:r>
              <a:rPr lang="de-DE" altLang="zh-CN" sz="1400" dirty="0" smtClean="0"/>
              <a:t>Continue </a:t>
            </a:r>
            <a:r>
              <a:rPr lang="de-DE" altLang="zh-CN" sz="1400" dirty="0"/>
              <a:t>to </a:t>
            </a:r>
            <a:r>
              <a:rPr lang="en-US" altLang="zh-CN" sz="1400" dirty="0" smtClean="0"/>
              <a:t>contribute </a:t>
            </a:r>
            <a:r>
              <a:rPr lang="en-US" altLang="zh-CN" sz="1400" dirty="0"/>
              <a:t>to TS 23.586, TS 23.273, TS 23.501, TS 23.502 and TS 23.503 with high priority for </a:t>
            </a:r>
            <a:r>
              <a:rPr lang="en-US" altLang="zh-CN" sz="1400" dirty="0" smtClean="0"/>
              <a:t>Category B/C papers and complete the TS work.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800" b="1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428651"/>
              </p:ext>
            </p:extLst>
          </p:nvPr>
        </p:nvGraphicFramePr>
        <p:xfrm>
          <a:off x="3002315" y="2743201"/>
          <a:ext cx="6046074" cy="316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368">
                  <a:extLst>
                    <a:ext uri="{9D8B030D-6E8A-4147-A177-3AD203B41FA5}">
                      <a16:colId xmlns:a16="http://schemas.microsoft.com/office/drawing/2014/main" val="3352592137"/>
                    </a:ext>
                  </a:extLst>
                </a:gridCol>
                <a:gridCol w="593164">
                  <a:extLst>
                    <a:ext uri="{9D8B030D-6E8A-4147-A177-3AD203B41FA5}">
                      <a16:colId xmlns:a16="http://schemas.microsoft.com/office/drawing/2014/main" val="3963324647"/>
                    </a:ext>
                  </a:extLst>
                </a:gridCol>
                <a:gridCol w="608912">
                  <a:extLst>
                    <a:ext uri="{9D8B030D-6E8A-4147-A177-3AD203B41FA5}">
                      <a16:colId xmlns:a16="http://schemas.microsoft.com/office/drawing/2014/main" val="506020071"/>
                    </a:ext>
                  </a:extLst>
                </a:gridCol>
                <a:gridCol w="603661">
                  <a:extLst>
                    <a:ext uri="{9D8B030D-6E8A-4147-A177-3AD203B41FA5}">
                      <a16:colId xmlns:a16="http://schemas.microsoft.com/office/drawing/2014/main" val="3021107556"/>
                    </a:ext>
                  </a:extLst>
                </a:gridCol>
                <a:gridCol w="624660">
                  <a:extLst>
                    <a:ext uri="{9D8B030D-6E8A-4147-A177-3AD203B41FA5}">
                      <a16:colId xmlns:a16="http://schemas.microsoft.com/office/drawing/2014/main" val="536704446"/>
                    </a:ext>
                  </a:extLst>
                </a:gridCol>
                <a:gridCol w="624660">
                  <a:extLst>
                    <a:ext uri="{9D8B030D-6E8A-4147-A177-3AD203B41FA5}">
                      <a16:colId xmlns:a16="http://schemas.microsoft.com/office/drawing/2014/main" val="781170558"/>
                    </a:ext>
                  </a:extLst>
                </a:gridCol>
                <a:gridCol w="608912">
                  <a:extLst>
                    <a:ext uri="{9D8B030D-6E8A-4147-A177-3AD203B41FA5}">
                      <a16:colId xmlns:a16="http://schemas.microsoft.com/office/drawing/2014/main" val="610787209"/>
                    </a:ext>
                  </a:extLst>
                </a:gridCol>
                <a:gridCol w="614160">
                  <a:extLst>
                    <a:ext uri="{9D8B030D-6E8A-4147-A177-3AD203B41FA5}">
                      <a16:colId xmlns:a16="http://schemas.microsoft.com/office/drawing/2014/main" val="2395244424"/>
                    </a:ext>
                  </a:extLst>
                </a:gridCol>
                <a:gridCol w="608912">
                  <a:extLst>
                    <a:ext uri="{9D8B030D-6E8A-4147-A177-3AD203B41FA5}">
                      <a16:colId xmlns:a16="http://schemas.microsoft.com/office/drawing/2014/main" val="2624320427"/>
                    </a:ext>
                  </a:extLst>
                </a:gridCol>
                <a:gridCol w="582665">
                  <a:extLst>
                    <a:ext uri="{9D8B030D-6E8A-4147-A177-3AD203B41FA5}">
                      <a16:colId xmlns:a16="http://schemas.microsoft.com/office/drawing/2014/main" val="2327242957"/>
                    </a:ext>
                  </a:extLst>
                </a:gridCol>
              </a:tblGrid>
              <a:tr h="4724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Feb, 22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#149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0.5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Apr, 22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#150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0.5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May,</a:t>
                      </a:r>
                      <a:r>
                        <a:rPr lang="en-US" altLang="zh-CN" sz="1050" baseline="0" dirty="0" smtClean="0"/>
                        <a:t> 22</a:t>
                      </a:r>
                    </a:p>
                    <a:p>
                      <a:pPr algn="ctr"/>
                      <a:r>
                        <a:rPr lang="en-US" altLang="zh-CN" sz="1050" baseline="0" dirty="0" smtClean="0"/>
                        <a:t>#151</a:t>
                      </a:r>
                    </a:p>
                    <a:p>
                      <a:pPr algn="ctr"/>
                      <a:r>
                        <a:rPr lang="en-US" altLang="zh-CN" sz="1050" baseline="0" dirty="0" smtClean="0"/>
                        <a:t>1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Aug, 22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0.5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Oct, 22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#153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0.5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Nov, 22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#154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Jan, 23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#154AHe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0.5+</a:t>
                      </a:r>
                      <a:r>
                        <a:rPr lang="en-US" altLang="zh-CN" sz="105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zh-CN" altLang="en-US" sz="105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Feb, 23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#155</a:t>
                      </a:r>
                    </a:p>
                    <a:p>
                      <a:pPr algn="ctr"/>
                      <a:r>
                        <a:rPr lang="en-US" altLang="zh-CN" sz="105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zh-CN" altLang="en-US" sz="105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Apr, 23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#156e</a:t>
                      </a:r>
                    </a:p>
                    <a:p>
                      <a:pPr algn="ctr"/>
                      <a:r>
                        <a:rPr lang="en-US" altLang="zh-CN" sz="105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zh-CN" altLang="en-US" sz="105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May 23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#157</a:t>
                      </a:r>
                    </a:p>
                    <a:p>
                      <a:pPr algn="ctr"/>
                      <a:r>
                        <a:rPr lang="en-US" altLang="zh-CN" sz="105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zh-CN" altLang="en-US" sz="105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1013778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1012547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 smtClean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2585641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1453948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024318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kern="120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5689250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 smtClean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4602808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44335744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 smtClean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endParaRPr lang="zh-CN" altLang="en-US" sz="1400" b="1" kern="1200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49754445"/>
                  </a:ext>
                </a:extLst>
              </a:tr>
            </a:tbl>
          </a:graphicData>
        </a:graphic>
      </p:graphicFrame>
      <p:sp>
        <p:nvSpPr>
          <p:cNvPr id="7" name="矩形标注 6"/>
          <p:cNvSpPr/>
          <p:nvPr/>
        </p:nvSpPr>
        <p:spPr bwMode="auto">
          <a:xfrm>
            <a:off x="4314283" y="2237465"/>
            <a:ext cx="800865" cy="420496"/>
          </a:xfrm>
          <a:prstGeom prst="wedgeRectCallout">
            <a:avLst>
              <a:gd name="adj1" fmla="val 83653"/>
              <a:gd name="adj2" fmla="val 70982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TR for information @</a:t>
            </a:r>
            <a:r>
              <a:rPr kumimoji="0" lang="en-US" altLang="zh-CN" sz="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SA#97e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矩形标注 7"/>
          <p:cNvSpPr/>
          <p:nvPr/>
        </p:nvSpPr>
        <p:spPr bwMode="auto">
          <a:xfrm>
            <a:off x="5557532" y="2221563"/>
            <a:ext cx="751863" cy="415863"/>
          </a:xfrm>
          <a:prstGeom prst="wedgeRectCallout">
            <a:avLst>
              <a:gd name="adj1" fmla="val 93280"/>
              <a:gd name="adj2" fmla="val 77451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WID approval @</a:t>
            </a:r>
            <a:r>
              <a:rPr kumimoji="0" lang="en-US" altLang="zh-CN" sz="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SA#98e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矩形标注 8"/>
          <p:cNvSpPr/>
          <p:nvPr/>
        </p:nvSpPr>
        <p:spPr bwMode="auto">
          <a:xfrm>
            <a:off x="6799488" y="2236472"/>
            <a:ext cx="730017" cy="395005"/>
          </a:xfrm>
          <a:prstGeom prst="wedgeRectCallout">
            <a:avLst>
              <a:gd name="adj1" fmla="val 94645"/>
              <a:gd name="adj2" fmla="val 79689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800" dirty="0" smtClean="0">
                <a:latin typeface="Arial" charset="0"/>
              </a:rPr>
              <a:t>TR</a:t>
            </a: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completion @</a:t>
            </a:r>
            <a:r>
              <a:rPr kumimoji="0" lang="en-US" altLang="zh-CN" sz="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SA#99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9391" y="5867888"/>
            <a:ext cx="427857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FFC000"/>
                </a:solidFill>
                <a:sym typeface="Wingdings" panose="05000000000000000000" pitchFamily="2" charset="2"/>
              </a:rPr>
              <a:t> </a:t>
            </a:r>
            <a:r>
              <a:rPr lang="en-US" altLang="zh-CN" dirty="0" smtClean="0">
                <a:sym typeface="Wingdings" panose="05000000000000000000" pitchFamily="2" charset="2"/>
              </a:rPr>
              <a:t>Contributions are conditionally handled &amp; approved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1E9657"/>
                </a:solidFill>
                <a:sym typeface="Wingdings" panose="05000000000000000000" pitchFamily="2" charset="2"/>
              </a:rPr>
              <a:t></a:t>
            </a:r>
            <a:r>
              <a:rPr lang="en-US" altLang="zh-CN" dirty="0" smtClean="0">
                <a:sym typeface="Wingdings" panose="05000000000000000000" pitchFamily="2" charset="2"/>
              </a:rPr>
              <a:t> Contributions are handled and approved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  <a:sym typeface="Wingdings" panose="05000000000000000000" pitchFamily="2" charset="2"/>
              </a:rPr>
              <a:t> </a:t>
            </a:r>
            <a:r>
              <a:rPr lang="en-US" altLang="zh-CN" dirty="0" smtClean="0">
                <a:sym typeface="Wingdings" panose="05000000000000000000" pitchFamily="2" charset="2"/>
              </a:rPr>
              <a:t>Last chance for new proposal to be handled and approved</a:t>
            </a:r>
            <a:endParaRPr lang="zh-CN" altLang="en-US" dirty="0"/>
          </a:p>
        </p:txBody>
      </p:sp>
      <p:sp>
        <p:nvSpPr>
          <p:cNvPr id="11" name="矩形标注 10"/>
          <p:cNvSpPr/>
          <p:nvPr/>
        </p:nvSpPr>
        <p:spPr bwMode="auto">
          <a:xfrm>
            <a:off x="7977859" y="2236472"/>
            <a:ext cx="730017" cy="395005"/>
          </a:xfrm>
          <a:prstGeom prst="wedgeRectCallout">
            <a:avLst>
              <a:gd name="adj1" fmla="val 94645"/>
              <a:gd name="adj2" fmla="val 79689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800" dirty="0" smtClean="0">
                <a:latin typeface="Arial" charset="0"/>
              </a:rPr>
              <a:t>TS</a:t>
            </a: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completion @</a:t>
            </a:r>
            <a:r>
              <a:rPr kumimoji="0" lang="en-US" altLang="zh-CN" sz="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SA#100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-310103" y="3428082"/>
            <a:ext cx="336807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300" dirty="0" smtClean="0"/>
              <a:t>TR Skeleton, Scope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/>
              <a:t>Reference &amp; Definition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/>
              <a:t>Architecture requirement &amp; assumptions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/>
              <a:t>Key Issue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/>
              <a:t>S</a:t>
            </a:r>
            <a:r>
              <a:rPr lang="en-US" altLang="zh-CN" sz="1300" dirty="0" smtClean="0"/>
              <a:t>olution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/>
              <a:t>Evaluation &amp; Conclusion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solidFill>
                  <a:schemeClr val="tx2"/>
                </a:solidFill>
              </a:rPr>
              <a:t>WID Approval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solidFill>
                  <a:schemeClr val="tx2"/>
                </a:solidFill>
              </a:rPr>
              <a:t>TS Development</a:t>
            </a:r>
            <a:endParaRPr lang="zh-CN" altLang="en-US" sz="13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pPr algn="l"/>
            <a:r>
              <a:rPr lang="en-GB" altLang="zh-CN" b="1" dirty="0" err="1" smtClean="0"/>
              <a:t>Ranging_SL</a:t>
            </a:r>
            <a:r>
              <a:rPr lang="en-GB" altLang="zh-CN" b="1" dirty="0" smtClean="0"/>
              <a:t> SID/WID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at </a:t>
            </a:r>
            <a:r>
              <a:rPr lang="en-US" altLang="de-DE" b="1" dirty="0" smtClean="0"/>
              <a:t>SA#100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46861" y="2696362"/>
            <a:ext cx="8733881" cy="3190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kern="0" dirty="0"/>
              <a:t>Progress since </a:t>
            </a:r>
            <a:r>
              <a:rPr lang="de-DE" altLang="de-DE" sz="1600" kern="0" dirty="0" smtClean="0"/>
              <a:t>SA#98e</a:t>
            </a:r>
            <a:r>
              <a:rPr lang="de-DE" altLang="de-DE" sz="16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23.586: </a:t>
            </a:r>
            <a:r>
              <a:rPr lang="en-US" altLang="de-DE" sz="1200" kern="0" dirty="0"/>
              <a:t>14 </a:t>
            </a:r>
            <a:r>
              <a:rPr lang="en-US" altLang="de-DE" sz="1200" kern="0" dirty="0" err="1"/>
              <a:t>pCRs</a:t>
            </a:r>
            <a:r>
              <a:rPr lang="en-US" altLang="de-DE" sz="1200" kern="0" dirty="0"/>
              <a:t> to update a</a:t>
            </a:r>
            <a:r>
              <a:rPr lang="en-GB" altLang="zh-CN" sz="1200" kern="0" dirty="0" err="1"/>
              <a:t>rchitectural</a:t>
            </a:r>
            <a:r>
              <a:rPr lang="en-GB" altLang="zh-CN" sz="1200" kern="0" dirty="0"/>
              <a:t> reference model</a:t>
            </a:r>
            <a:r>
              <a:rPr lang="en-US" altLang="zh-CN" sz="1200" kern="0" dirty="0"/>
              <a:t>, </a:t>
            </a:r>
            <a:r>
              <a:rPr lang="en-GB" altLang="zh-CN" sz="1200" kern="0" dirty="0"/>
              <a:t>functional entities, and high level functionalities  + 13 </a:t>
            </a:r>
            <a:r>
              <a:rPr lang="en-GB" altLang="zh-CN" sz="1200" kern="0" dirty="0" err="1"/>
              <a:t>pCRs</a:t>
            </a:r>
            <a:r>
              <a:rPr lang="en-GB" altLang="zh-CN" sz="1200" kern="0" dirty="0"/>
              <a:t> on procedures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23.273: </a:t>
            </a:r>
            <a:r>
              <a:rPr lang="en-US" altLang="de-DE" sz="1200" kern="0" dirty="0"/>
              <a:t>1 CRs to update LMF selection + 2 CRs on Ranging/SL Positioning procedures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23.501: </a:t>
            </a:r>
            <a:r>
              <a:rPr lang="en-US" altLang="de-DE" sz="1200" kern="0" dirty="0"/>
              <a:t>1 CR on support of Ranging/SL Positioning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23.502: </a:t>
            </a:r>
            <a:r>
              <a:rPr lang="en-US" altLang="de-DE" sz="1200" kern="0" dirty="0"/>
              <a:t>1 CR on Ranging </a:t>
            </a:r>
            <a:r>
              <a:rPr lang="en-US" altLang="de-DE" sz="1200" kern="0" dirty="0" err="1"/>
              <a:t>Sidelink</a:t>
            </a:r>
            <a:r>
              <a:rPr lang="en-US" altLang="de-DE" sz="1200" kern="0" dirty="0"/>
              <a:t> Positioning Subscription data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23.503: </a:t>
            </a:r>
            <a:r>
              <a:rPr lang="en-US" altLang="de-DE" sz="1200" kern="0" dirty="0"/>
              <a:t>1 CR support of Ranging/SL Positioning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23.032: </a:t>
            </a:r>
            <a:r>
              <a:rPr lang="en-US" altLang="de-DE" sz="1200" kern="0" dirty="0"/>
              <a:t>1 CR on New GAD Shapes for Ranging and </a:t>
            </a:r>
            <a:r>
              <a:rPr lang="en-US" altLang="de-DE" sz="1200" kern="0" dirty="0" err="1"/>
              <a:t>Sidelink</a:t>
            </a:r>
            <a:r>
              <a:rPr lang="en-US" altLang="de-DE" sz="1200" kern="0" dirty="0"/>
              <a:t> Positioning Location Results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LS Out: </a:t>
            </a:r>
            <a:r>
              <a:rPr lang="en-US" altLang="de-DE" sz="1200" kern="0" dirty="0"/>
              <a:t>2 LS out sent to RAN WGs + 2 LS out sent to SA3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kern="0" dirty="0" smtClean="0"/>
              <a:t>RAN, SA3 and SA5 </a:t>
            </a:r>
            <a:r>
              <a:rPr lang="en-US" sz="1600" kern="0" dirty="0"/>
              <a:t>impacts and dependencies: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Since corresponding </a:t>
            </a:r>
            <a:r>
              <a:rPr lang="en-US" altLang="zh-CN" sz="1200" dirty="0" smtClean="0"/>
              <a:t>RAN work and SA3 work are </a:t>
            </a:r>
            <a:r>
              <a:rPr lang="en-US" altLang="zh-CN" sz="1200" dirty="0"/>
              <a:t>progressing, some alignments are </a:t>
            </a:r>
            <a:r>
              <a:rPr lang="en-US" altLang="zh-CN" sz="1200" dirty="0" smtClean="0"/>
              <a:t>expected, e.g. RSPP related for RAN, </a:t>
            </a:r>
            <a:r>
              <a:rPr lang="en-GB" altLang="zh-CN" sz="1200" dirty="0"/>
              <a:t>privacy protection and service access </a:t>
            </a:r>
            <a:r>
              <a:rPr lang="en-GB" altLang="zh-CN" sz="1200" dirty="0" smtClean="0"/>
              <a:t>authorization for SA3, etc.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SA5 is asked to develop the charging solution. </a:t>
            </a:r>
            <a:endParaRPr lang="de-DE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kern="0" dirty="0" smtClean="0"/>
              <a:t>Next </a:t>
            </a:r>
            <a:r>
              <a:rPr lang="de-DE" sz="1600" kern="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200" b="1" dirty="0" smtClean="0"/>
              <a:t>SA2#157: </a:t>
            </a:r>
            <a:r>
              <a:rPr lang="de-DE" altLang="zh-CN" sz="1200" dirty="0"/>
              <a:t>Continue to </a:t>
            </a:r>
            <a:r>
              <a:rPr lang="en-US" altLang="zh-CN" sz="1200" dirty="0"/>
              <a:t>contribute to TS 23.586, TS 23.273, TS 23.501, TS 23.502 and TS 23.503 with high priority for Category B/C </a:t>
            </a:r>
            <a:r>
              <a:rPr lang="en-US" altLang="zh-CN" sz="1200" dirty="0" smtClean="0"/>
              <a:t>papers and </a:t>
            </a:r>
            <a:r>
              <a:rPr lang="en-US" altLang="zh-CN" sz="1200" dirty="0"/>
              <a:t>complete the TS work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b="1" dirty="0" smtClean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0933207"/>
              </p:ext>
            </p:extLst>
          </p:nvPr>
        </p:nvGraphicFramePr>
        <p:xfrm>
          <a:off x="170675" y="139888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Stage 2 of Ranging-based services and </a:t>
                      </a:r>
                      <a:r>
                        <a:rPr lang="en-US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S2-2303106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559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09cef1fd-e61b-4dbf-b745-21988b13f978"/>
    <ds:schemaRef ds:uri="dcc30912-d230-4cc2-b11f-bb5ca2a6b6f5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45211</TotalTime>
  <Words>662</Words>
  <Application>Microsoft Office PowerPoint</Application>
  <PresentationFormat>全屏显示(4:3)</PresentationFormat>
  <Paragraphs>130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</vt:lpstr>
      <vt:lpstr>맑은 고딕</vt:lpstr>
      <vt:lpstr>宋体</vt:lpstr>
      <vt:lpstr>Arial</vt:lpstr>
      <vt:lpstr>Calibri</vt:lpstr>
      <vt:lpstr>Times New Roman</vt:lpstr>
      <vt:lpstr>Wingdings</vt:lpstr>
      <vt:lpstr>Office Theme</vt:lpstr>
      <vt:lpstr>WI Status Report on Ranging based services and sidelink positioning</vt:lpstr>
      <vt:lpstr>Ranging_SL status after SA2#156e</vt:lpstr>
      <vt:lpstr>Work Plan after SA2#156e</vt:lpstr>
      <vt:lpstr>Ranging_SL SID/WID status at SA#100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</cp:lastModifiedBy>
  <cp:revision>1938</cp:revision>
  <dcterms:created xsi:type="dcterms:W3CDTF">2008-08-30T09:32:10Z</dcterms:created>
  <dcterms:modified xsi:type="dcterms:W3CDTF">2023-04-24T15:02:06Z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