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246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4/26/2023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4/26/2023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S2-2305398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156-e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17 - 21 April, 2023, Electronic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WG2#156e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electronic, 17-21 April,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WI and SID Status Report on 5GC enhancement for satellite access Phase 2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zh-CN" sz="1800" dirty="0" smtClean="0"/>
              <a:t>Jean-Yves Fine</a:t>
            </a:r>
            <a:endParaRPr lang="en-US" altLang="en-US" sz="1800" dirty="0" smtClean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2886" y="184635"/>
            <a:ext cx="8655050" cy="675167"/>
          </a:xfrm>
        </p:spPr>
        <p:txBody>
          <a:bodyPr/>
          <a:lstStyle/>
          <a:p>
            <a:r>
              <a:rPr lang="en-US" altLang="de-DE" sz="2800" b="1" dirty="0"/>
              <a:t>FS_5GSAT_Ph2, 5GSAT_Ph2 status after </a:t>
            </a:r>
            <a:r>
              <a:rPr lang="en-US" altLang="de-DE" sz="2800" b="1" dirty="0" smtClean="0"/>
              <a:t>SA2#156e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18574" y="3036437"/>
            <a:ext cx="8695692" cy="382156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23.700-28 </a:t>
            </a:r>
            <a:r>
              <a:rPr lang="en-US" altLang="de-DE" sz="1400" kern="0" dirty="0"/>
              <a:t>v18.0.0 is </a:t>
            </a:r>
            <a:r>
              <a:rPr lang="en-US" altLang="de-DE" sz="1400" kern="0" dirty="0" smtClean="0"/>
              <a:t>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Study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was completed </a:t>
            </a:r>
            <a:r>
              <a:rPr lang="en-US" altLang="zh-CN" sz="1400" dirty="0" smtClean="0"/>
              <a:t>in SA2#153E, n</a:t>
            </a:r>
            <a:r>
              <a:rPr lang="en-US" altLang="de-DE" sz="1400" dirty="0" smtClean="0"/>
              <a:t>ormative </a:t>
            </a:r>
            <a:r>
              <a:rPr lang="en-US" altLang="de-DE" sz="1400" dirty="0"/>
              <a:t>phase </a:t>
            </a:r>
            <a:r>
              <a:rPr lang="en-US" altLang="de-DE" sz="1400" dirty="0" smtClean="0"/>
              <a:t>started </a:t>
            </a:r>
            <a:r>
              <a:rPr lang="en-US" altLang="de-DE" sz="1400" dirty="0"/>
              <a:t>at SA2#154AHE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 SA2#156e </a:t>
            </a:r>
            <a:endParaRPr lang="en-US" altLang="de-DE" sz="1400" dirty="0" smtClean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1 </a:t>
            </a:r>
            <a:r>
              <a:rPr lang="en-US" altLang="de-DE" sz="1400" dirty="0"/>
              <a:t>CRs </a:t>
            </a:r>
            <a:r>
              <a:rPr lang="en-US" altLang="de-DE" sz="1400" dirty="0" smtClean="0"/>
              <a:t>is </a:t>
            </a:r>
            <a:r>
              <a:rPr lang="en-US" altLang="de-DE" sz="1400" dirty="0"/>
              <a:t>approved at </a:t>
            </a:r>
            <a:r>
              <a:rPr lang="en-US" altLang="de-DE" sz="1400" dirty="0" smtClean="0"/>
              <a:t>SA2#156e </a:t>
            </a:r>
            <a:r>
              <a:rPr lang="en-US" altLang="de-DE" sz="1400" dirty="0"/>
              <a:t>for </a:t>
            </a:r>
            <a:r>
              <a:rPr lang="en-US" altLang="de-DE" sz="1400" dirty="0" smtClean="0"/>
              <a:t>TS23.501.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fr-FR" altLang="de-DE" sz="1400" dirty="0" smtClean="0"/>
              <a:t>1 LS sent to CT1 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de-DE" sz="18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b="1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 smtClean="0"/>
              <a:t>RAN </a:t>
            </a:r>
            <a:r>
              <a:rPr lang="en-US" altLang="zh-CN" sz="1800" b="1" dirty="0"/>
              <a:t>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7966052"/>
              </p:ext>
            </p:extLst>
          </p:nvPr>
        </p:nvGraphicFramePr>
        <p:xfrm>
          <a:off x="218574" y="992648"/>
          <a:ext cx="8810067" cy="146034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19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0788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1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5GSAT_Ph2</a:t>
                      </a:r>
                      <a:endParaRPr lang="en-US" sz="14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5GC/EPC enhancement for satellite access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70%-&gt;80%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Jun, 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dirty="0" smtClean="0">
                          <a:solidFill>
                            <a:schemeClr val="bg1"/>
                          </a:solidFill>
                        </a:rPr>
                        <a:t>SP-221344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576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881" y="1152932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r>
              <a:rPr lang="en-US" sz="1200" dirty="0" smtClean="0"/>
              <a:t>1.5 additional TUs are endorsed (S2-2301447).</a:t>
            </a:r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marL="457200" lvl="1" indent="0">
              <a:lnSpc>
                <a:spcPct val="110000"/>
              </a:lnSpc>
              <a:buNone/>
              <a:defRPr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Total TU for normative: 3.5 (1 additional TU allocated in Athens) </a:t>
            </a:r>
            <a:r>
              <a:rPr lang="en-US" altLang="zh-CN" sz="1200" dirty="0" smtClean="0">
                <a:solidFill>
                  <a:srgbClr val="FF0000"/>
                </a:solidFill>
              </a:rPr>
              <a:t>+ 0.5 additional TU requested for Berlin 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/>
            <a:r>
              <a:rPr lang="en-US" altLang="de-DE" sz="1200" b="1" dirty="0" smtClean="0">
                <a:solidFill>
                  <a:srgbClr val="00B050"/>
                </a:solidFill>
              </a:rPr>
              <a:t>All </a:t>
            </a:r>
            <a:r>
              <a:rPr lang="en-US" altLang="de-DE" sz="1200" b="1" dirty="0">
                <a:solidFill>
                  <a:srgbClr val="00B050"/>
                </a:solidFill>
              </a:rPr>
              <a:t>conclusions for the 2KeyIssues were agreed during </a:t>
            </a:r>
            <a:r>
              <a:rPr lang="en-US" altLang="de-DE" sz="1200" b="1" dirty="0" smtClean="0">
                <a:solidFill>
                  <a:srgbClr val="00B050"/>
                </a:solidFill>
              </a:rPr>
              <a:t>SA2#153</a:t>
            </a:r>
          </a:p>
          <a:p>
            <a:pPr lvl="1"/>
            <a:r>
              <a:rPr lang="en-US" altLang="zh-CN" sz="1100" dirty="0" smtClean="0">
                <a:solidFill>
                  <a:prstClr val="black"/>
                </a:solidFill>
              </a:rPr>
              <a:t>SA2#156e </a:t>
            </a:r>
            <a:r>
              <a:rPr lang="en-US" altLang="zh-CN" sz="1100" dirty="0">
                <a:solidFill>
                  <a:prstClr val="black"/>
                </a:solidFill>
              </a:rPr>
              <a:t>meeting: </a:t>
            </a:r>
            <a:r>
              <a:rPr lang="en-US" altLang="zh-CN" sz="1100" dirty="0" smtClean="0">
                <a:solidFill>
                  <a:prstClr val="black"/>
                </a:solidFill>
              </a:rPr>
              <a:t>Focus on solving reminding 23.501 Editor’s notes and AMF satellite info provisioning,  502&amp;503</a:t>
            </a:r>
            <a:r>
              <a:rPr lang="en-US" altLang="zh-CN" sz="1100" dirty="0">
                <a:solidFill>
                  <a:prstClr val="black"/>
                </a:solidFill>
              </a:rPr>
              <a:t>, </a:t>
            </a:r>
            <a:r>
              <a:rPr lang="en-US" altLang="zh-CN" sz="1100" dirty="0" smtClean="0">
                <a:solidFill>
                  <a:prstClr val="black"/>
                </a:solidFill>
              </a:rPr>
              <a:t>401CRs</a:t>
            </a:r>
          </a:p>
          <a:p>
            <a:pPr lvl="2"/>
            <a:r>
              <a:rPr lang="fr-FR" altLang="zh-CN" sz="1200" dirty="0" smtClean="0">
                <a:solidFill>
                  <a:prstClr val="black"/>
                </a:solidFill>
              </a:rPr>
              <a:t>AMF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provisionning</a:t>
            </a:r>
            <a:r>
              <a:rPr lang="fr-FR" altLang="zh-CN" sz="1200" dirty="0" smtClean="0">
                <a:solidFill>
                  <a:prstClr val="black"/>
                </a:solidFill>
              </a:rPr>
              <a:t> for SCAI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solved</a:t>
            </a:r>
            <a:r>
              <a:rPr lang="fr-FR" altLang="zh-CN" sz="1200" dirty="0" smtClean="0">
                <a:solidFill>
                  <a:prstClr val="black"/>
                </a:solidFill>
              </a:rPr>
              <a:t> (by O&amp;M)</a:t>
            </a:r>
          </a:p>
          <a:p>
            <a:pPr lvl="2"/>
            <a:r>
              <a:rPr lang="fr-FR" altLang="zh-CN" sz="1200" dirty="0" err="1" smtClean="0">
                <a:solidFill>
                  <a:prstClr val="black"/>
                </a:solidFill>
              </a:rPr>
              <a:t>Several</a:t>
            </a:r>
            <a:r>
              <a:rPr lang="fr-FR" altLang="zh-CN" sz="1200" dirty="0" smtClean="0">
                <a:solidFill>
                  <a:prstClr val="black"/>
                </a:solidFill>
              </a:rPr>
              <a:t>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ENs</a:t>
            </a:r>
            <a:r>
              <a:rPr lang="fr-FR" altLang="zh-CN" sz="1200" dirty="0" smtClean="0">
                <a:solidFill>
                  <a:prstClr val="black"/>
                </a:solidFill>
              </a:rPr>
              <a:t> are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remaining</a:t>
            </a:r>
            <a:r>
              <a:rPr lang="fr-FR" altLang="zh-CN" sz="1200" dirty="0" smtClean="0">
                <a:solidFill>
                  <a:prstClr val="black"/>
                </a:solidFill>
              </a:rPr>
              <a:t> in 23.501 and 23.502 &amp; 23.401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need</a:t>
            </a:r>
            <a:r>
              <a:rPr lang="fr-FR" altLang="zh-CN" sz="1200" dirty="0" smtClean="0">
                <a:solidFill>
                  <a:prstClr val="black"/>
                </a:solidFill>
              </a:rPr>
              <a:t> to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be</a:t>
            </a:r>
            <a:r>
              <a:rPr lang="fr-FR" altLang="zh-CN" sz="1200" dirty="0" smtClean="0">
                <a:solidFill>
                  <a:prstClr val="black"/>
                </a:solidFill>
              </a:rPr>
              <a:t>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updated</a:t>
            </a:r>
            <a:r>
              <a:rPr lang="fr-FR" altLang="zh-CN" sz="1200" dirty="0" smtClean="0">
                <a:solidFill>
                  <a:prstClr val="black"/>
                </a:solidFill>
              </a:rPr>
              <a:t>,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justifying</a:t>
            </a:r>
            <a:r>
              <a:rPr lang="fr-FR" altLang="zh-CN" sz="1200" dirty="0" smtClean="0">
                <a:solidFill>
                  <a:prstClr val="black"/>
                </a:solidFill>
              </a:rPr>
              <a:t>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request</a:t>
            </a:r>
            <a:r>
              <a:rPr lang="fr-FR" altLang="zh-CN" sz="1200" dirty="0" smtClean="0">
                <a:solidFill>
                  <a:prstClr val="black"/>
                </a:solidFill>
              </a:rPr>
              <a:t> for 0.5 </a:t>
            </a:r>
            <a:r>
              <a:rPr lang="fr-FR" altLang="zh-CN" sz="1200" dirty="0" err="1" smtClean="0">
                <a:solidFill>
                  <a:prstClr val="black"/>
                </a:solidFill>
              </a:rPr>
              <a:t>additional</a:t>
            </a:r>
            <a:r>
              <a:rPr lang="fr-FR" altLang="zh-CN" sz="1200" dirty="0" smtClean="0">
                <a:solidFill>
                  <a:prstClr val="black"/>
                </a:solidFill>
              </a:rPr>
              <a:t> TU in Berlin. </a:t>
            </a:r>
            <a:endParaRPr lang="en-US" altLang="zh-CN" sz="1200" dirty="0" smtClean="0">
              <a:solidFill>
                <a:prstClr val="black"/>
              </a:solidFill>
            </a:endParaRPr>
          </a:p>
          <a:p>
            <a:pPr lvl="1"/>
            <a:r>
              <a:rPr lang="en-US" altLang="zh-CN" sz="1100" dirty="0" smtClean="0">
                <a:solidFill>
                  <a:prstClr val="black"/>
                </a:solidFill>
              </a:rPr>
              <a:t>SA2#157 </a:t>
            </a:r>
            <a:r>
              <a:rPr lang="en-US" altLang="zh-CN" sz="1100" dirty="0">
                <a:solidFill>
                  <a:prstClr val="black"/>
                </a:solidFill>
              </a:rPr>
              <a:t>meeting: </a:t>
            </a:r>
            <a:r>
              <a:rPr lang="en-US" altLang="zh-CN" sz="1100" dirty="0" smtClean="0">
                <a:solidFill>
                  <a:prstClr val="black"/>
                </a:solidFill>
              </a:rPr>
              <a:t>finalize open points.</a:t>
            </a:r>
          </a:p>
          <a:p>
            <a:pPr marL="742950" lvl="2" indent="0"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200" b="1" dirty="0" smtClean="0">
                <a:solidFill>
                  <a:srgbClr val="FF0000"/>
                </a:solidFill>
              </a:rPr>
              <a:t>Single meeting </a:t>
            </a:r>
            <a:r>
              <a:rPr lang="fr-FR" altLang="de-DE" sz="1200" b="1" dirty="0" err="1" smtClean="0">
                <a:solidFill>
                  <a:srgbClr val="FF0000"/>
                </a:solidFill>
              </a:rPr>
              <a:t>remaining</a:t>
            </a:r>
            <a:r>
              <a:rPr lang="fr-FR" altLang="de-DE" sz="1200" b="1" dirty="0" smtClean="0">
                <a:solidFill>
                  <a:srgbClr val="FF0000"/>
                </a:solidFill>
              </a:rPr>
              <a:t> to close </a:t>
            </a:r>
            <a:r>
              <a:rPr lang="fr-FR" altLang="de-DE" sz="1200" b="1" dirty="0" err="1" smtClean="0">
                <a:solidFill>
                  <a:srgbClr val="FF0000"/>
                </a:solidFill>
              </a:rPr>
              <a:t>Editor’s</a:t>
            </a:r>
            <a:r>
              <a:rPr lang="fr-FR" altLang="de-DE" sz="1200" b="1" dirty="0" smtClean="0">
                <a:solidFill>
                  <a:srgbClr val="FF0000"/>
                </a:solidFill>
              </a:rPr>
              <a:t> Notes in 23.501 and update </a:t>
            </a:r>
            <a:r>
              <a:rPr lang="fr-FR" altLang="zh-CN" sz="1200" b="1" dirty="0">
                <a:solidFill>
                  <a:srgbClr val="FF0000"/>
                </a:solidFill>
              </a:rPr>
              <a:t>23.502 &amp; 23.401 </a:t>
            </a:r>
            <a:endParaRPr lang="de-DE" altLang="de-DE" sz="12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209964"/>
              </p:ext>
            </p:extLst>
          </p:nvPr>
        </p:nvGraphicFramePr>
        <p:xfrm>
          <a:off x="564213" y="2511978"/>
          <a:ext cx="8313086" cy="621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70823">
                  <a:extLst>
                    <a:ext uri="{9D8B030D-6E8A-4147-A177-3AD203B41FA5}">
                      <a16:colId xmlns:a16="http://schemas.microsoft.com/office/drawing/2014/main" val="1466388811"/>
                    </a:ext>
                  </a:extLst>
                </a:gridCol>
                <a:gridCol w="719936">
                  <a:extLst>
                    <a:ext uri="{9D8B030D-6E8A-4147-A177-3AD203B41FA5}">
                      <a16:colId xmlns:a16="http://schemas.microsoft.com/office/drawing/2014/main" val="3677307716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3093102168"/>
                    </a:ext>
                  </a:extLst>
                </a:gridCol>
                <a:gridCol w="730845">
                  <a:extLst>
                    <a:ext uri="{9D8B030D-6E8A-4147-A177-3AD203B41FA5}">
                      <a16:colId xmlns:a16="http://schemas.microsoft.com/office/drawing/2014/main" val="235638505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291279123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978887937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45519807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940635191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665288469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4060944996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3209887316"/>
                    </a:ext>
                  </a:extLst>
                </a:gridCol>
                <a:gridCol w="363538">
                  <a:extLst>
                    <a:ext uri="{9D8B030D-6E8A-4147-A177-3AD203B41FA5}">
                      <a16:colId xmlns:a16="http://schemas.microsoft.com/office/drawing/2014/main" val="399618209"/>
                    </a:ext>
                  </a:extLst>
                </a:gridCol>
                <a:gridCol w="608379">
                  <a:extLst>
                    <a:ext uri="{9D8B030D-6E8A-4147-A177-3AD203B41FA5}">
                      <a16:colId xmlns:a16="http://schemas.microsoft.com/office/drawing/2014/main" val="390368584"/>
                    </a:ext>
                  </a:extLst>
                </a:gridCol>
                <a:gridCol w="523590">
                  <a:extLst>
                    <a:ext uri="{9D8B030D-6E8A-4147-A177-3AD203B41FA5}">
                      <a16:colId xmlns:a16="http://schemas.microsoft.com/office/drawing/2014/main" val="1684493619"/>
                    </a:ext>
                  </a:extLst>
                </a:gridCol>
              </a:tblGrid>
              <a:tr h="204301"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Aug,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Oct,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Nov, 22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Jan,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Feb,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Apr,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>
                          <a:effectLst/>
                        </a:rPr>
                        <a:t>May, 23</a:t>
                      </a:r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529245148"/>
                  </a:ext>
                </a:extLst>
              </a:tr>
              <a:tr h="280179"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Rel-18 SID/WID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 err="1">
                          <a:effectLst/>
                        </a:rPr>
                        <a:t>Study</a:t>
                      </a:r>
                      <a:r>
                        <a:rPr lang="fr-FR" sz="900" u="none" strike="noStrike" dirty="0">
                          <a:effectLst/>
                        </a:rPr>
                        <a:t> 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 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Normative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u="none" strike="noStrike" dirty="0">
                          <a:effectLst/>
                        </a:rPr>
                        <a:t>Total TU (</a:t>
                      </a:r>
                      <a:r>
                        <a:rPr lang="fr-FR" sz="900" u="none" strike="noStrike" dirty="0" err="1">
                          <a:effectLst/>
                        </a:rPr>
                        <a:t>Planned</a:t>
                      </a:r>
                      <a:r>
                        <a:rPr lang="fr-FR" sz="900" u="none" strike="noStrike" dirty="0">
                          <a:effectLst/>
                        </a:rPr>
                        <a:t>)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#149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#150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#151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#152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#153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#154AH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#155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#156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u="none" strike="noStrike" dirty="0">
                          <a:effectLst/>
                        </a:rPr>
                        <a:t>#157</a:t>
                      </a:r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270176018"/>
                  </a:ext>
                </a:extLst>
              </a:tr>
              <a:tr h="121695"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FS_5GSAT_Ph2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4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1</a:t>
                      </a:r>
                      <a:endParaRPr lang="fr-F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1</a:t>
                      </a:r>
                      <a:endParaRPr lang="fr-FR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>
                          <a:effectLst/>
                        </a:rPr>
                        <a:t>0,5</a:t>
                      </a:r>
                      <a:endParaRPr lang="fr-FR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 smtClean="0">
                          <a:effectLst/>
                        </a:rPr>
                        <a:t>1+1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>
                          <a:effectLst/>
                        </a:rPr>
                        <a:t>0,5</a:t>
                      </a:r>
                      <a:endParaRPr lang="fr-F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900" u="none" strike="noStrike" dirty="0" smtClean="0">
                          <a:effectLst/>
                        </a:rPr>
                        <a:t>0,5</a:t>
                      </a:r>
                      <a:r>
                        <a:rPr lang="fr-FR" sz="9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+0,5</a:t>
                      </a:r>
                      <a:endParaRPr lang="fr-FR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166910507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82886" y="184635"/>
            <a:ext cx="8655050" cy="675167"/>
          </a:xfrm>
        </p:spPr>
        <p:txBody>
          <a:bodyPr/>
          <a:lstStyle/>
          <a:p>
            <a:r>
              <a:rPr lang="en-US" altLang="de-DE" sz="2800" b="1" dirty="0"/>
              <a:t>FS_5GSAT_Ph2, 5GSAT_Ph2 status after </a:t>
            </a:r>
            <a:r>
              <a:rPr lang="en-US" altLang="de-DE" sz="2800" b="1" dirty="0" smtClean="0"/>
              <a:t>SA2#156e </a:t>
            </a:r>
            <a:br>
              <a:rPr lang="en-US" altLang="de-DE" sz="2800" b="1" dirty="0" smtClean="0"/>
            </a:br>
            <a:r>
              <a:rPr lang="en-US" altLang="de-DE" sz="2800" b="1" dirty="0" smtClean="0"/>
              <a:t>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330</Words>
  <Application>Microsoft Office PowerPoint</Application>
  <PresentationFormat>On-screen Show (4:3)</PresentationFormat>
  <Paragraphs>89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Office Theme</vt:lpstr>
      <vt:lpstr>WI and SID Status Report on 5GC enhancement for satellite access Phase 2</vt:lpstr>
      <vt:lpstr>FS_5GSAT_Ph2, 5GSAT_Ph2 status after SA2#156e  (1/2)</vt:lpstr>
      <vt:lpstr>FS_5GSAT_Ph2, 5GSAT_Ph2 status after SA2#156e 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FINE Jean-Yves</cp:lastModifiedBy>
  <cp:revision>1920</cp:revision>
  <dcterms:created xsi:type="dcterms:W3CDTF">2008-08-30T09:32:10Z</dcterms:created>
  <dcterms:modified xsi:type="dcterms:W3CDTF">2023-04-26T07:01:44Z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