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sldIdLst>
    <p:sldId id="256" r:id="rId3"/>
    <p:sldId id="266" r:id="rId4"/>
    <p:sldId id="265" r:id="rId5"/>
    <p:sldId id="267" r:id="rId6"/>
    <p:sldId id="269" r:id="rId7"/>
    <p:sldId id="272" r:id="rId8"/>
    <p:sldId id="270" r:id="rId9"/>
    <p:sldId id="260" r:id="rId10"/>
    <p:sldId id="268" r:id="rId11"/>
    <p:sldId id="271" r:id="rId12"/>
    <p:sldId id="263" r:id="rId1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743F"/>
    <a:srgbClr val="FFD966"/>
    <a:srgbClr val="CFD5EA"/>
    <a:srgbClr val="E9EBF5"/>
    <a:srgbClr val="C5E0B4"/>
    <a:srgbClr val="FFC000"/>
    <a:srgbClr val="BDD7EE"/>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7" autoAdjust="0"/>
    <p:restoredTop sz="94660"/>
  </p:normalViewPr>
  <p:slideViewPr>
    <p:cSldViewPr snapToGrid="0">
      <p:cViewPr varScale="1">
        <p:scale>
          <a:sx n="99" d="100"/>
          <a:sy n="99" d="100"/>
        </p:scale>
        <p:origin x="5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9A7DC-89E9-4814-AE3A-58CEE9DCFC5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DFFAA377-9433-4F4B-B663-6DF85537926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Tree>
    <p:extLst>
      <p:ext uri="{BB962C8B-B14F-4D97-AF65-F5344CB8AC3E}">
        <p14:creationId xmlns:p14="http://schemas.microsoft.com/office/powerpoint/2010/main" val="3655175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A1430-4C8E-4EB4-ABB2-FEAA8850AAE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34F30ED3-6B18-4127-9097-3C4AD54A7D60}"/>
              </a:ext>
            </a:extLst>
          </p:cNvPr>
          <p:cNvSpPr>
            <a:spLocks noGrp="1"/>
          </p:cNvSpPr>
          <p:nvPr>
            <p:ph idx="1" hasCustomPrompt="1"/>
          </p:nvPr>
        </p:nvSpPr>
        <p:spPr>
          <a:xfrm>
            <a:off x="838200" y="1825625"/>
            <a:ext cx="10515600" cy="4351338"/>
          </a:xfrm>
          <a:prstGeom prst="rect">
            <a:avLst/>
          </a:prstGeom>
        </p:spPr>
        <p:txBody>
          <a:bodyPr/>
          <a:lstStyle>
            <a:lvl1pPr>
              <a:defRPr/>
            </a:lvl1pPr>
          </a:lstStyle>
          <a:p>
            <a:pPr lvl="0"/>
            <a:r>
              <a:rPr lang="en-US" altLang="zh-CN" dirty="0"/>
              <a:t>Click to e</a:t>
            </a:r>
            <a:r>
              <a:rPr lang="en-US" dirty="0"/>
              <a:t>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
        <p:nvSpPr>
          <p:cNvPr id="4" name="Date Placeholder 3">
            <a:extLst>
              <a:ext uri="{FF2B5EF4-FFF2-40B4-BE49-F238E27FC236}">
                <a16:creationId xmlns:a16="http://schemas.microsoft.com/office/drawing/2014/main" id="{E5BDEE89-C873-40B0-B3F5-2385202AEE58}"/>
              </a:ext>
            </a:extLst>
          </p:cNvPr>
          <p:cNvSpPr>
            <a:spLocks noGrp="1"/>
          </p:cNvSpPr>
          <p:nvPr>
            <p:ph type="dt" sz="half" idx="10"/>
          </p:nvPr>
        </p:nvSpPr>
        <p:spPr>
          <a:xfrm>
            <a:off x="838200" y="6356350"/>
            <a:ext cx="2743200" cy="365125"/>
          </a:xfrm>
          <a:prstGeom prst="rect">
            <a:avLst/>
          </a:prstGeom>
        </p:spPr>
        <p:txBody>
          <a:bodyPr/>
          <a:lstStyle/>
          <a:p>
            <a:fld id="{647617D6-E4C1-42C0-9A0E-0F8B6F061FE6}" type="datetimeFigureOut">
              <a:rPr lang="fr-FR" smtClean="0"/>
              <a:t>07/04/2023</a:t>
            </a:fld>
            <a:endParaRPr lang="fr-FR"/>
          </a:p>
        </p:txBody>
      </p:sp>
      <p:sp>
        <p:nvSpPr>
          <p:cNvPr id="5" name="Footer Placeholder 4">
            <a:extLst>
              <a:ext uri="{FF2B5EF4-FFF2-40B4-BE49-F238E27FC236}">
                <a16:creationId xmlns:a16="http://schemas.microsoft.com/office/drawing/2014/main" id="{23EFE1DC-C5F3-47EB-B71C-B9106463AEC4}"/>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Slide Number Placeholder 5">
            <a:extLst>
              <a:ext uri="{FF2B5EF4-FFF2-40B4-BE49-F238E27FC236}">
                <a16:creationId xmlns:a16="http://schemas.microsoft.com/office/drawing/2014/main" id="{B11CDD2E-583A-4929-BB54-88EA9587CE8B}"/>
              </a:ext>
            </a:extLst>
          </p:cNvPr>
          <p:cNvSpPr>
            <a:spLocks noGrp="1"/>
          </p:cNvSpPr>
          <p:nvPr>
            <p:ph type="sldNum" sz="quarter" idx="12"/>
          </p:nvPr>
        </p:nvSpPr>
        <p:spPr>
          <a:xfrm>
            <a:off x="8610600" y="6356350"/>
            <a:ext cx="2743200" cy="365125"/>
          </a:xfrm>
          <a:prstGeom prst="rect">
            <a:avLst/>
          </a:prstGeom>
        </p:spPr>
        <p:txBody>
          <a:bodyPr/>
          <a:lstStyle/>
          <a:p>
            <a:fld id="{F1B5B7DB-29FC-4322-B8FB-374D4FCB1C71}" type="slidenum">
              <a:rPr lang="fr-FR" smtClean="0"/>
              <a:t>‹#›</a:t>
            </a:fld>
            <a:endParaRPr lang="fr-FR"/>
          </a:p>
        </p:txBody>
      </p:sp>
    </p:spTree>
    <p:extLst>
      <p:ext uri="{BB962C8B-B14F-4D97-AF65-F5344CB8AC3E}">
        <p14:creationId xmlns:p14="http://schemas.microsoft.com/office/powerpoint/2010/main" val="945963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3BA2B-7E4C-416A-995A-59AAD4DADAE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A5567537-47ED-49EA-8AB0-540A52D23C74}"/>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F833D99-4EF1-439E-919F-1EC29C090ACE}"/>
              </a:ext>
            </a:extLst>
          </p:cNvPr>
          <p:cNvSpPr>
            <a:spLocks noGrp="1"/>
          </p:cNvSpPr>
          <p:nvPr>
            <p:ph type="dt" sz="half" idx="10"/>
          </p:nvPr>
        </p:nvSpPr>
        <p:spPr>
          <a:xfrm>
            <a:off x="838200" y="6356350"/>
            <a:ext cx="2743200" cy="365125"/>
          </a:xfrm>
          <a:prstGeom prst="rect">
            <a:avLst/>
          </a:prstGeom>
        </p:spPr>
        <p:txBody>
          <a:bodyPr/>
          <a:lstStyle/>
          <a:p>
            <a:fld id="{647617D6-E4C1-42C0-9A0E-0F8B6F061FE6}" type="datetimeFigureOut">
              <a:rPr lang="fr-FR" smtClean="0"/>
              <a:t>07/04/2023</a:t>
            </a:fld>
            <a:endParaRPr lang="fr-FR"/>
          </a:p>
        </p:txBody>
      </p:sp>
      <p:sp>
        <p:nvSpPr>
          <p:cNvPr id="5" name="Footer Placeholder 4">
            <a:extLst>
              <a:ext uri="{FF2B5EF4-FFF2-40B4-BE49-F238E27FC236}">
                <a16:creationId xmlns:a16="http://schemas.microsoft.com/office/drawing/2014/main" id="{836E786B-E4C6-4D50-BE06-545B8B485182}"/>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Slide Number Placeholder 5">
            <a:extLst>
              <a:ext uri="{FF2B5EF4-FFF2-40B4-BE49-F238E27FC236}">
                <a16:creationId xmlns:a16="http://schemas.microsoft.com/office/drawing/2014/main" id="{50C389FB-A4B9-4442-A0F9-6EFCF285B077}"/>
              </a:ext>
            </a:extLst>
          </p:cNvPr>
          <p:cNvSpPr>
            <a:spLocks noGrp="1"/>
          </p:cNvSpPr>
          <p:nvPr>
            <p:ph type="sldNum" sz="quarter" idx="12"/>
          </p:nvPr>
        </p:nvSpPr>
        <p:spPr>
          <a:xfrm>
            <a:off x="8610600" y="6356350"/>
            <a:ext cx="2743200" cy="365125"/>
          </a:xfrm>
          <a:prstGeom prst="rect">
            <a:avLst/>
          </a:prstGeom>
        </p:spPr>
        <p:txBody>
          <a:bodyPr/>
          <a:lstStyle/>
          <a:p>
            <a:fld id="{F1B5B7DB-29FC-4322-B8FB-374D4FCB1C71}" type="slidenum">
              <a:rPr lang="fr-FR" smtClean="0"/>
              <a:t>‹#›</a:t>
            </a:fld>
            <a:endParaRPr lang="fr-FR"/>
          </a:p>
        </p:txBody>
      </p:sp>
    </p:spTree>
    <p:extLst>
      <p:ext uri="{BB962C8B-B14F-4D97-AF65-F5344CB8AC3E}">
        <p14:creationId xmlns:p14="http://schemas.microsoft.com/office/powerpoint/2010/main" val="1130764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AB217E5-7976-4DC7-8C58-972469B344D8}"/>
              </a:ext>
            </a:extLst>
          </p:cNvPr>
          <p:cNvSpPr>
            <a:spLocks noGrp="1"/>
          </p:cNvSpPr>
          <p:nvPr>
            <p:ph type="dt" sz="half" idx="10"/>
          </p:nvPr>
        </p:nvSpPr>
        <p:spPr/>
        <p:txBody>
          <a:bodyPr/>
          <a:lstStyle/>
          <a:p>
            <a:fld id="{12EBE5E4-D0F1-406D-BAE8-640C690E3A3F}" type="datetimeFigureOut">
              <a:rPr lang="zh-CN" altLang="en-US" smtClean="0"/>
              <a:t>2023/4/7</a:t>
            </a:fld>
            <a:endParaRPr lang="zh-CN" altLang="en-US"/>
          </a:p>
        </p:txBody>
      </p:sp>
      <p:sp>
        <p:nvSpPr>
          <p:cNvPr id="3" name="页脚占位符 2">
            <a:extLst>
              <a:ext uri="{FF2B5EF4-FFF2-40B4-BE49-F238E27FC236}">
                <a16:creationId xmlns:a16="http://schemas.microsoft.com/office/drawing/2014/main" id="{806EC75C-3C8F-4232-B28F-8BDB1623ED8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08513D5-B828-4448-B45D-3EB28403E05A}"/>
              </a:ext>
            </a:extLst>
          </p:cNvPr>
          <p:cNvSpPr>
            <a:spLocks noGrp="1"/>
          </p:cNvSpPr>
          <p:nvPr>
            <p:ph type="sldNum" sz="quarter" idx="12"/>
          </p:nvPr>
        </p:nvSpPr>
        <p:spPr/>
        <p:txBody>
          <a:bodyPr/>
          <a:lstStyle/>
          <a:p>
            <a:fld id="{81D224EA-B2C5-4DBB-84AE-F525FF7B992B}" type="slidenum">
              <a:rPr lang="zh-CN" altLang="en-US" smtClean="0"/>
              <a:t>‹#›</a:t>
            </a:fld>
            <a:endParaRPr lang="zh-CN" altLang="en-US"/>
          </a:p>
        </p:txBody>
      </p:sp>
      <p:sp>
        <p:nvSpPr>
          <p:cNvPr id="5" name="Text Box 14">
            <a:extLst>
              <a:ext uri="{FF2B5EF4-FFF2-40B4-BE49-F238E27FC236}">
                <a16:creationId xmlns:a16="http://schemas.microsoft.com/office/drawing/2014/main" id="{19B2C3A9-25BD-4A66-B743-57B128060B02}"/>
              </a:ext>
            </a:extLst>
          </p:cNvPr>
          <p:cNvSpPr txBox="1">
            <a:spLocks noChangeArrowheads="1"/>
          </p:cNvSpPr>
          <p:nvPr userDrawn="1"/>
        </p:nvSpPr>
        <p:spPr bwMode="auto">
          <a:xfrm>
            <a:off x="9271793" y="11004"/>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i="1" dirty="0">
                <a:latin typeface="Arial "/>
              </a:rPr>
              <a:t>S2-2304993 </a:t>
            </a:r>
          </a:p>
          <a:p>
            <a:pPr algn="r" eaLnBrk="1" hangingPunct="1">
              <a:defRPr/>
            </a:pPr>
            <a:r>
              <a:rPr lang="sv-SE" altLang="en-US" sz="1200" b="1" i="1" dirty="0">
                <a:latin typeface="Arial "/>
              </a:rPr>
              <a:t>	</a:t>
            </a:r>
            <a:r>
              <a:rPr lang="sv-SE" altLang="en-US" sz="1200" b="1" dirty="0">
                <a:latin typeface="Arial "/>
              </a:rPr>
              <a:t>	</a:t>
            </a:r>
          </a:p>
        </p:txBody>
      </p:sp>
      <p:pic>
        <p:nvPicPr>
          <p:cNvPr id="6" name="Picture 1">
            <a:extLst>
              <a:ext uri="{FF2B5EF4-FFF2-40B4-BE49-F238E27FC236}">
                <a16:creationId xmlns:a16="http://schemas.microsoft.com/office/drawing/2014/main" id="{850D3B51-755F-4921-85E1-8DA7490C45F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19521" y="283745"/>
            <a:ext cx="984816" cy="572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4">
            <a:extLst>
              <a:ext uri="{FF2B5EF4-FFF2-40B4-BE49-F238E27FC236}">
                <a16:creationId xmlns:a16="http://schemas.microsoft.com/office/drawing/2014/main" id="{7A19FAB2-E3B5-49D9-AC6E-8F79DFC0E294}"/>
              </a:ext>
            </a:extLst>
          </p:cNvPr>
          <p:cNvSpPr txBox="1">
            <a:spLocks noChangeArrowheads="1"/>
          </p:cNvSpPr>
          <p:nvPr userDrawn="1"/>
        </p:nvSpPr>
        <p:spPr bwMode="auto">
          <a:xfrm>
            <a:off x="133350" y="36513"/>
            <a:ext cx="26019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TSG-WG SA2 Meeting #156e EMEETING, April 17 – 21, 2023</a:t>
            </a:r>
            <a:endParaRPr lang="sv-SE" altLang="en-US" sz="1200" b="1" dirty="0">
              <a:latin typeface="Arial "/>
            </a:endParaRPr>
          </a:p>
        </p:txBody>
      </p:sp>
    </p:spTree>
    <p:extLst>
      <p:ext uri="{BB962C8B-B14F-4D97-AF65-F5344CB8AC3E}">
        <p14:creationId xmlns:p14="http://schemas.microsoft.com/office/powerpoint/2010/main" val="8595877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nip Single Corner Rectangle 11">
            <a:extLst>
              <a:ext uri="{FF2B5EF4-FFF2-40B4-BE49-F238E27FC236}">
                <a16:creationId xmlns:a16="http://schemas.microsoft.com/office/drawing/2014/main" id="{258E737B-A581-475B-BFB2-E39E1142EA1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8" name="Title Placeholder 1">
            <a:extLst>
              <a:ext uri="{FF2B5EF4-FFF2-40B4-BE49-F238E27FC236}">
                <a16:creationId xmlns:a16="http://schemas.microsoft.com/office/drawing/2014/main" id="{82DFEDEF-ED45-45E7-A261-EB548686AE41}"/>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9" name="Text Placeholder 2">
            <a:extLst>
              <a:ext uri="{FF2B5EF4-FFF2-40B4-BE49-F238E27FC236}">
                <a16:creationId xmlns:a16="http://schemas.microsoft.com/office/drawing/2014/main" id="{660E36A1-0CBC-40C8-B004-B81B271B7CC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 name="Snip Single Corner Rectangle 6">
            <a:extLst>
              <a:ext uri="{FF2B5EF4-FFF2-40B4-BE49-F238E27FC236}">
                <a16:creationId xmlns:a16="http://schemas.microsoft.com/office/drawing/2014/main" id="{956D6BFF-30A3-4A93-B65E-8C77FBC83E51}"/>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11" name="TextBox 7">
            <a:extLst>
              <a:ext uri="{FF2B5EF4-FFF2-40B4-BE49-F238E27FC236}">
                <a16:creationId xmlns:a16="http://schemas.microsoft.com/office/drawing/2014/main" id="{DDDA24B9-055B-4E2D-B17F-505D3D2DCB95}"/>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2" name="Picture 1">
            <a:extLst>
              <a:ext uri="{FF2B5EF4-FFF2-40B4-BE49-F238E27FC236}">
                <a16:creationId xmlns:a16="http://schemas.microsoft.com/office/drawing/2014/main" id="{54C3947F-F36F-4DFB-96B4-B4E6EB787BDB}"/>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2">
            <a:extLst>
              <a:ext uri="{FF2B5EF4-FFF2-40B4-BE49-F238E27FC236}">
                <a16:creationId xmlns:a16="http://schemas.microsoft.com/office/drawing/2014/main" id="{2A2C579E-0708-4916-A9EC-A08615FFBBE1}"/>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37FBFEA5-35D5-45D0-BC8D-9EA343ED5EFE}"/>
              </a:ext>
            </a:extLst>
          </p:cNvPr>
          <p:cNvSpPr txBox="1">
            <a:spLocks noChangeArrowheads="1"/>
          </p:cNvSpPr>
          <p:nvPr userDrawn="1"/>
        </p:nvSpPr>
        <p:spPr bwMode="auto">
          <a:xfrm>
            <a:off x="133350" y="36513"/>
            <a:ext cx="26019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TSG-WG SA2 Meeting #156e </a:t>
            </a:r>
            <a:r>
              <a:rPr lang="sv-SE" altLang="en-US" sz="1200" b="1" dirty="0">
                <a:latin typeface="Arial "/>
              </a:rPr>
              <a:t>	</a:t>
            </a:r>
          </a:p>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EMEETING, April 17 – 21, 2023</a:t>
            </a:r>
            <a:endParaRPr lang="sv-SE" altLang="en-US" sz="1200" b="1" dirty="0">
              <a:latin typeface="Arial "/>
            </a:endParaRPr>
          </a:p>
        </p:txBody>
      </p:sp>
      <p:sp>
        <p:nvSpPr>
          <p:cNvPr id="15" name="Text Box 14">
            <a:extLst>
              <a:ext uri="{FF2B5EF4-FFF2-40B4-BE49-F238E27FC236}">
                <a16:creationId xmlns:a16="http://schemas.microsoft.com/office/drawing/2014/main" id="{8E6D6764-C2E9-4B31-96B8-6B69971D76AD}"/>
              </a:ext>
            </a:extLst>
          </p:cNvPr>
          <p:cNvSpPr txBox="1">
            <a:spLocks noChangeArrowheads="1"/>
          </p:cNvSpPr>
          <p:nvPr userDrawn="1"/>
        </p:nvSpPr>
        <p:spPr bwMode="auto">
          <a:xfrm>
            <a:off x="9271793" y="11004"/>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i="1" dirty="0">
                <a:latin typeface="Arial "/>
              </a:rPr>
              <a:t>S2-2304993 </a:t>
            </a:r>
          </a:p>
          <a:p>
            <a:pPr algn="r" eaLnBrk="1" hangingPunct="1">
              <a:defRPr/>
            </a:pPr>
            <a:r>
              <a:rPr lang="sv-SE" altLang="en-US" sz="1200" b="1" i="1" dirty="0">
                <a:latin typeface="Arial "/>
              </a:rPr>
              <a:t>	</a:t>
            </a:r>
            <a:r>
              <a:rPr lang="sv-SE" altLang="en-US" sz="1200" b="1" dirty="0">
                <a:latin typeface="Arial "/>
              </a:rPr>
              <a:t>	</a:t>
            </a:r>
          </a:p>
        </p:txBody>
      </p:sp>
    </p:spTree>
    <p:extLst>
      <p:ext uri="{BB962C8B-B14F-4D97-AF65-F5344CB8AC3E}">
        <p14:creationId xmlns:p14="http://schemas.microsoft.com/office/powerpoint/2010/main" val="5894190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A4386D4-7C1D-4573-BD6E-EBFEC9E5A2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9E8D6C3-8392-4C62-BB3B-4B4061BE95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FC10935-6175-4382-8686-09F57568D4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EBE5E4-D0F1-406D-BAE8-640C690E3A3F}" type="datetimeFigureOut">
              <a:rPr lang="zh-CN" altLang="en-US" smtClean="0"/>
              <a:t>2023/4/7</a:t>
            </a:fld>
            <a:endParaRPr lang="zh-CN" altLang="en-US"/>
          </a:p>
        </p:txBody>
      </p:sp>
      <p:sp>
        <p:nvSpPr>
          <p:cNvPr id="5" name="页脚占位符 4">
            <a:extLst>
              <a:ext uri="{FF2B5EF4-FFF2-40B4-BE49-F238E27FC236}">
                <a16:creationId xmlns:a16="http://schemas.microsoft.com/office/drawing/2014/main" id="{21BE5804-121F-49FC-96A2-2FB52026D8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3E7F8CF-5B0D-4A98-8998-EBC0F347EE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D224EA-B2C5-4DBB-84AE-F525FF7B992B}" type="slidenum">
              <a:rPr lang="zh-CN" altLang="en-US" smtClean="0"/>
              <a:t>‹#›</a:t>
            </a:fld>
            <a:endParaRPr lang="zh-CN" altLang="en-US"/>
          </a:p>
        </p:txBody>
      </p:sp>
    </p:spTree>
    <p:extLst>
      <p:ext uri="{BB962C8B-B14F-4D97-AF65-F5344CB8AC3E}">
        <p14:creationId xmlns:p14="http://schemas.microsoft.com/office/powerpoint/2010/main" val="2938939948"/>
      </p:ext>
    </p:extLst>
  </p:cSld>
  <p:clrMap bg1="lt1" tx1="dk1" bg2="lt2" tx2="dk2" accent1="accent1" accent2="accent2" accent3="accent3" accent4="accent4" accent5="accent5" accent6="accent6" hlink="hlink" folHlink="folHlink"/>
  <p:sldLayoutIdLst>
    <p:sldLayoutId id="214748365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2.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Visio_Drawing3.vsdx"/><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DE3DF-A0F8-4CEC-960C-57C88553C49B}"/>
              </a:ext>
            </a:extLst>
          </p:cNvPr>
          <p:cNvSpPr>
            <a:spLocks noGrp="1"/>
          </p:cNvSpPr>
          <p:nvPr>
            <p:ph type="ctrTitle"/>
          </p:nvPr>
        </p:nvSpPr>
        <p:spPr>
          <a:xfrm>
            <a:off x="1524000" y="1122362"/>
            <a:ext cx="9144000" cy="2954337"/>
          </a:xfrm>
        </p:spPr>
        <p:txBody>
          <a:bodyPr>
            <a:normAutofit/>
          </a:bodyPr>
          <a:lstStyle/>
          <a:p>
            <a:r>
              <a:rPr lang="en-US" altLang="zh-CN" dirty="0"/>
              <a:t>Way forward proposal for PIN</a:t>
            </a:r>
            <a:endParaRPr lang="fr-FR" dirty="0"/>
          </a:p>
        </p:txBody>
      </p:sp>
      <p:sp>
        <p:nvSpPr>
          <p:cNvPr id="3" name="Subtitle 2">
            <a:extLst>
              <a:ext uri="{FF2B5EF4-FFF2-40B4-BE49-F238E27FC236}">
                <a16:creationId xmlns:a16="http://schemas.microsoft.com/office/drawing/2014/main" id="{BC0F72C4-A4A6-46F0-B6C6-6B41958A8DA0}"/>
              </a:ext>
            </a:extLst>
          </p:cNvPr>
          <p:cNvSpPr>
            <a:spLocks noGrp="1"/>
          </p:cNvSpPr>
          <p:nvPr>
            <p:ph type="subTitle" idx="1"/>
          </p:nvPr>
        </p:nvSpPr>
        <p:spPr>
          <a:xfrm>
            <a:off x="1524000" y="4886324"/>
            <a:ext cx="9144000" cy="983951"/>
          </a:xfrm>
        </p:spPr>
        <p:txBody>
          <a:bodyPr/>
          <a:lstStyle/>
          <a:p>
            <a:r>
              <a:rPr lang="en-US" dirty="0"/>
              <a:t>vivo </a:t>
            </a:r>
            <a:endParaRPr lang="fr-FR" dirty="0"/>
          </a:p>
        </p:txBody>
      </p:sp>
    </p:spTree>
    <p:extLst>
      <p:ext uri="{BB962C8B-B14F-4D97-AF65-F5344CB8AC3E}">
        <p14:creationId xmlns:p14="http://schemas.microsoft.com/office/powerpoint/2010/main" val="2001249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86FDE8A1-4AD5-43FD-83D2-9E9793AB4B23}"/>
              </a:ext>
            </a:extLst>
          </p:cNvPr>
          <p:cNvSpPr txBox="1">
            <a:spLocks/>
          </p:cNvSpPr>
          <p:nvPr/>
        </p:nvSpPr>
        <p:spPr bwMode="auto">
          <a:xfrm>
            <a:off x="5560" y="1753483"/>
            <a:ext cx="5527675" cy="4653667"/>
          </a:xfrm>
          <a:prstGeom prst="rect">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solidFill>
                <a:srgbClr val="FF0000"/>
              </a:solidFill>
            </a:endParaRPr>
          </a:p>
        </p:txBody>
      </p:sp>
      <p:sp>
        <p:nvSpPr>
          <p:cNvPr id="2" name="Title 1">
            <a:extLst>
              <a:ext uri="{FF2B5EF4-FFF2-40B4-BE49-F238E27FC236}">
                <a16:creationId xmlns:a16="http://schemas.microsoft.com/office/drawing/2014/main" id="{552A594F-0893-4FB9-ACC9-8F2121705007}"/>
              </a:ext>
            </a:extLst>
          </p:cNvPr>
          <p:cNvSpPr>
            <a:spLocks noGrp="1"/>
          </p:cNvSpPr>
          <p:nvPr>
            <p:ph type="title"/>
          </p:nvPr>
        </p:nvSpPr>
        <p:spPr>
          <a:xfrm>
            <a:off x="838200" y="681037"/>
            <a:ext cx="10515600" cy="772299"/>
          </a:xfrm>
        </p:spPr>
        <p:txBody>
          <a:bodyPr>
            <a:noAutofit/>
          </a:bodyPr>
          <a:lstStyle/>
          <a:p>
            <a:r>
              <a:rPr lang="en-US" altLang="zh-CN" sz="2400" dirty="0"/>
              <a:t>Issue of PINE indirect communication configuration</a:t>
            </a:r>
            <a:endParaRPr lang="fr-FR" sz="2400" dirty="0"/>
          </a:p>
        </p:txBody>
      </p:sp>
      <p:sp>
        <p:nvSpPr>
          <p:cNvPr id="3" name="Content Placeholder 2">
            <a:extLst>
              <a:ext uri="{FF2B5EF4-FFF2-40B4-BE49-F238E27FC236}">
                <a16:creationId xmlns:a16="http://schemas.microsoft.com/office/drawing/2014/main" id="{8C83796E-0D38-4FB8-8875-AA3A9B5B9A5B}"/>
              </a:ext>
            </a:extLst>
          </p:cNvPr>
          <p:cNvSpPr>
            <a:spLocks noGrp="1"/>
          </p:cNvSpPr>
          <p:nvPr>
            <p:ph idx="4294967295"/>
          </p:nvPr>
        </p:nvSpPr>
        <p:spPr>
          <a:xfrm>
            <a:off x="5472112" y="1814513"/>
            <a:ext cx="5609745" cy="4606994"/>
          </a:xfrm>
          <a:prstGeom prst="rect">
            <a:avLst/>
          </a:prstGeom>
        </p:spPr>
        <p:txBody>
          <a:bodyPr>
            <a:normAutofit fontScale="77500" lnSpcReduction="20000"/>
          </a:bodyPr>
          <a:lstStyle/>
          <a:p>
            <a:r>
              <a:rPr lang="en-US" sz="2000" dirty="0"/>
              <a:t>PIN is mostly used in consumer scenarios instead of industry scenarios as described in SA1</a:t>
            </a:r>
          </a:p>
          <a:p>
            <a:r>
              <a:rPr lang="en-US" sz="2000" dirty="0"/>
              <a:t>PEMC/AF performs permission control for any PINE indirect traffic (via 5GS or not)</a:t>
            </a:r>
          </a:p>
          <a:p>
            <a:r>
              <a:rPr lang="en-US" sz="2000" dirty="0"/>
              <a:t>Some UEs may support full traffic filtering, but not all UEs support, it depends on device capability</a:t>
            </a:r>
          </a:p>
          <a:p>
            <a:r>
              <a:rPr lang="en-US" sz="2000" dirty="0"/>
              <a:t>At least for smartphone, considering power and computing capability, full traffic filtering is not applicable</a:t>
            </a:r>
          </a:p>
          <a:p>
            <a:r>
              <a:rPr lang="en-US" sz="2000" dirty="0">
                <a:highlight>
                  <a:srgbClr val="FFFF00"/>
                </a:highlight>
              </a:rPr>
              <a:t>URSP rule with PIN ID is </a:t>
            </a:r>
            <a:r>
              <a:rPr lang="en-US" altLang="zh-CN" sz="2000" dirty="0">
                <a:highlight>
                  <a:srgbClr val="FFFF00"/>
                </a:highlight>
              </a:rPr>
              <a:t>intend </a:t>
            </a:r>
            <a:r>
              <a:rPr lang="en-US" sz="2000" dirty="0">
                <a:highlight>
                  <a:srgbClr val="FFFF00"/>
                </a:highlight>
              </a:rPr>
              <a:t>for efficient traffic routing for PINEs, but routing all traffic to OS/APP then back will make traffic of PINEs is same as traffic of APPs, this will make the URSP rule with PIN ID meaningless</a:t>
            </a:r>
          </a:p>
          <a:p>
            <a:r>
              <a:rPr lang="en-US" sz="2000" dirty="0"/>
              <a:t>To make communication module have a interface for APP/OS installing filters is almost not feasible</a:t>
            </a:r>
          </a:p>
          <a:p>
            <a:endParaRPr lang="en-US" altLang="zh-CN" sz="2000" dirty="0"/>
          </a:p>
          <a:p>
            <a:endParaRPr lang="en-US" sz="2000" dirty="0"/>
          </a:p>
          <a:p>
            <a:r>
              <a:rPr lang="en-US" sz="2000" dirty="0">
                <a:solidFill>
                  <a:srgbClr val="FF0000"/>
                </a:solidFill>
              </a:rPr>
              <a:t>Proposal: SMF initially does not configure PDRs and FARs for PINE indirect communication via 5GS to support permission control, and configures PDRs and FARs according to packet filters received, which is the natural performance of SMF.</a:t>
            </a:r>
          </a:p>
        </p:txBody>
      </p:sp>
      <p:sp>
        <p:nvSpPr>
          <p:cNvPr id="6" name="Content Placeholder 2">
            <a:extLst>
              <a:ext uri="{FF2B5EF4-FFF2-40B4-BE49-F238E27FC236}">
                <a16:creationId xmlns:a16="http://schemas.microsoft.com/office/drawing/2014/main" id="{CE997AB4-363E-4B3E-9BE5-95B651F24467}"/>
              </a:ext>
            </a:extLst>
          </p:cNvPr>
          <p:cNvSpPr txBox="1">
            <a:spLocks/>
          </p:cNvSpPr>
          <p:nvPr/>
        </p:nvSpPr>
        <p:spPr>
          <a:xfrm>
            <a:off x="320039" y="5104516"/>
            <a:ext cx="5101271" cy="4608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lang="en-US" altLang="zh-CN" sz="2000" dirty="0"/>
              <a:t>Most possible efficient PEGC implementation</a:t>
            </a:r>
          </a:p>
        </p:txBody>
      </p:sp>
      <p:graphicFrame>
        <p:nvGraphicFramePr>
          <p:cNvPr id="7" name="对象 6">
            <a:extLst>
              <a:ext uri="{FF2B5EF4-FFF2-40B4-BE49-F238E27FC236}">
                <a16:creationId xmlns:a16="http://schemas.microsoft.com/office/drawing/2014/main" id="{A182983C-6968-4568-BF6B-1F571C972A63}"/>
              </a:ext>
            </a:extLst>
          </p:cNvPr>
          <p:cNvGraphicFramePr>
            <a:graphicFrameLocks noChangeAspect="1"/>
          </p:cNvGraphicFramePr>
          <p:nvPr/>
        </p:nvGraphicFramePr>
        <p:xfrm>
          <a:off x="0" y="1753483"/>
          <a:ext cx="5527675" cy="3418591"/>
        </p:xfrm>
        <a:graphic>
          <a:graphicData uri="http://schemas.openxmlformats.org/presentationml/2006/ole">
            <mc:AlternateContent xmlns:mc="http://schemas.openxmlformats.org/markup-compatibility/2006">
              <mc:Choice xmlns:v="urn:schemas-microsoft-com:vml" Requires="v">
                <p:oleObj spid="_x0000_s5371" name="Visio" r:id="rId3" imgW="5491413" imgH="3719763" progId="Visio.Drawing.15">
                  <p:embed/>
                </p:oleObj>
              </mc:Choice>
              <mc:Fallback>
                <p:oleObj name="Visio" r:id="rId3" imgW="5491413" imgH="3719763" progId="Visio.Drawing.15">
                  <p:embed/>
                  <p:pic>
                    <p:nvPicPr>
                      <p:cNvPr id="7" name="对象 6">
                        <a:extLst>
                          <a:ext uri="{FF2B5EF4-FFF2-40B4-BE49-F238E27FC236}">
                            <a16:creationId xmlns:a16="http://schemas.microsoft.com/office/drawing/2014/main" id="{A182983C-6968-4568-BF6B-1F571C972A63}"/>
                          </a:ext>
                        </a:extLst>
                      </p:cNvPr>
                      <p:cNvPicPr/>
                      <p:nvPr/>
                    </p:nvPicPr>
                    <p:blipFill>
                      <a:blip r:embed="rId4"/>
                      <a:stretch>
                        <a:fillRect/>
                      </a:stretch>
                    </p:blipFill>
                    <p:spPr>
                      <a:xfrm>
                        <a:off x="0" y="1753483"/>
                        <a:ext cx="5527675" cy="3418591"/>
                      </a:xfrm>
                      <a:prstGeom prst="rect">
                        <a:avLst/>
                      </a:prstGeom>
                    </p:spPr>
                  </p:pic>
                </p:oleObj>
              </mc:Fallback>
            </mc:AlternateContent>
          </a:graphicData>
        </a:graphic>
      </p:graphicFrame>
      <p:sp>
        <p:nvSpPr>
          <p:cNvPr id="8" name="Content Placeholder 2">
            <a:extLst>
              <a:ext uri="{FF2B5EF4-FFF2-40B4-BE49-F238E27FC236}">
                <a16:creationId xmlns:a16="http://schemas.microsoft.com/office/drawing/2014/main" id="{DA8B6176-3AB2-46E0-9E6A-D8CEFC8D4F65}"/>
              </a:ext>
            </a:extLst>
          </p:cNvPr>
          <p:cNvSpPr txBox="1">
            <a:spLocks/>
          </p:cNvSpPr>
          <p:nvPr/>
        </p:nvSpPr>
        <p:spPr>
          <a:xfrm>
            <a:off x="354133" y="5549512"/>
            <a:ext cx="4899547" cy="103337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US" sz="2000" dirty="0"/>
              <a:t>Black line is “inner side”, red line is “outer side”</a:t>
            </a:r>
          </a:p>
          <a:p>
            <a:pPr>
              <a:lnSpc>
                <a:spcPct val="120000"/>
              </a:lnSpc>
              <a:spcBef>
                <a:spcPts val="0"/>
              </a:spcBef>
            </a:pPr>
            <a:r>
              <a:rPr lang="en-US" sz="2000" dirty="0"/>
              <a:t>Green line is for traffic over "inner side" interface routing back over the “inner side” interface</a:t>
            </a:r>
          </a:p>
        </p:txBody>
      </p:sp>
    </p:spTree>
    <p:extLst>
      <p:ext uri="{BB962C8B-B14F-4D97-AF65-F5344CB8AC3E}">
        <p14:creationId xmlns:p14="http://schemas.microsoft.com/office/powerpoint/2010/main" val="3378591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594F-0893-4FB9-ACC9-8F2121705007}"/>
              </a:ext>
            </a:extLst>
          </p:cNvPr>
          <p:cNvSpPr>
            <a:spLocks noGrp="1"/>
          </p:cNvSpPr>
          <p:nvPr>
            <p:ph type="title" idx="4294967295"/>
          </p:nvPr>
        </p:nvSpPr>
        <p:spPr>
          <a:xfrm>
            <a:off x="137564" y="314325"/>
            <a:ext cx="9694642" cy="595313"/>
          </a:xfrm>
        </p:spPr>
        <p:txBody>
          <a:bodyPr>
            <a:noAutofit/>
          </a:bodyPr>
          <a:lstStyle/>
          <a:p>
            <a:r>
              <a:rPr lang="en-US" altLang="zh-CN" sz="2000" dirty="0"/>
              <a:t>An example of UP management for PINs – PEMC UE is able to manage PIN#1 and PIN#2</a:t>
            </a:r>
            <a:endParaRPr lang="fr-FR" sz="2000" dirty="0"/>
          </a:p>
        </p:txBody>
      </p:sp>
      <p:graphicFrame>
        <p:nvGraphicFramePr>
          <p:cNvPr id="6" name="对象 5">
            <a:extLst>
              <a:ext uri="{FF2B5EF4-FFF2-40B4-BE49-F238E27FC236}">
                <a16:creationId xmlns:a16="http://schemas.microsoft.com/office/drawing/2014/main" id="{CFABE0C3-2F06-626F-01CD-F836F82AE6B7}"/>
              </a:ext>
            </a:extLst>
          </p:cNvPr>
          <p:cNvGraphicFramePr>
            <a:graphicFrameLocks noChangeAspect="1"/>
          </p:cNvGraphicFramePr>
          <p:nvPr>
            <p:extLst>
              <p:ext uri="{D42A27DB-BD31-4B8C-83A1-F6EECF244321}">
                <p14:modId xmlns:p14="http://schemas.microsoft.com/office/powerpoint/2010/main" val="1621069564"/>
              </p:ext>
            </p:extLst>
          </p:nvPr>
        </p:nvGraphicFramePr>
        <p:xfrm>
          <a:off x="341313" y="954088"/>
          <a:ext cx="4752975" cy="3892550"/>
        </p:xfrm>
        <a:graphic>
          <a:graphicData uri="http://schemas.openxmlformats.org/presentationml/2006/ole">
            <mc:AlternateContent xmlns:mc="http://schemas.openxmlformats.org/markup-compatibility/2006">
              <mc:Choice xmlns:v="urn:schemas-microsoft-com:vml" Requires="v">
                <p:oleObj spid="_x0000_s2498" name="Visio" r:id="rId3" imgW="5353050" imgH="4386513" progId="Visio.Drawing.15">
                  <p:embed/>
                </p:oleObj>
              </mc:Choice>
              <mc:Fallback>
                <p:oleObj name="Visio" r:id="rId3" imgW="5353050" imgH="4386513" progId="Visio.Drawing.15">
                  <p:embed/>
                  <p:pic>
                    <p:nvPicPr>
                      <p:cNvPr id="0" name=""/>
                      <p:cNvPicPr/>
                      <p:nvPr/>
                    </p:nvPicPr>
                    <p:blipFill>
                      <a:blip r:embed="rId4"/>
                      <a:stretch>
                        <a:fillRect/>
                      </a:stretch>
                    </p:blipFill>
                    <p:spPr>
                      <a:xfrm>
                        <a:off x="341313" y="954088"/>
                        <a:ext cx="4752975" cy="3892550"/>
                      </a:xfrm>
                      <a:prstGeom prst="rect">
                        <a:avLst/>
                      </a:prstGeom>
                    </p:spPr>
                  </p:pic>
                </p:oleObj>
              </mc:Fallback>
            </mc:AlternateContent>
          </a:graphicData>
        </a:graphic>
      </p:graphicFrame>
      <p:sp>
        <p:nvSpPr>
          <p:cNvPr id="8" name="Content Placeholder 2">
            <a:extLst>
              <a:ext uri="{FF2B5EF4-FFF2-40B4-BE49-F238E27FC236}">
                <a16:creationId xmlns:a16="http://schemas.microsoft.com/office/drawing/2014/main" id="{4466694A-EC52-5F9F-363D-D327F5C3A9BE}"/>
              </a:ext>
            </a:extLst>
          </p:cNvPr>
          <p:cNvSpPr txBox="1">
            <a:spLocks/>
          </p:cNvSpPr>
          <p:nvPr/>
        </p:nvSpPr>
        <p:spPr>
          <a:xfrm>
            <a:off x="354133" y="4958536"/>
            <a:ext cx="4899547" cy="1585139"/>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sz="2000" dirty="0">
                <a:latin typeface="Calibri" panose="020F0502020204030204" pitchFamily="34" charset="0"/>
                <a:cs typeface="Calibri" panose="020F0502020204030204" pitchFamily="34" charset="0"/>
              </a:rPr>
              <a:t>In order to enable the management data handling by PEGC APP, in this example, </a:t>
            </a:r>
            <a:r>
              <a:rPr lang="en-US" altLang="zh-CN" sz="2000" dirty="0">
                <a:latin typeface="Calibri" panose="020F0502020204030204" pitchFamily="34" charset="0"/>
                <a:cs typeface="Calibri" panose="020F0502020204030204" pitchFamily="34" charset="0"/>
              </a:rPr>
              <a:t>the </a:t>
            </a:r>
            <a:r>
              <a:rPr lang="en-US" altLang="zh-CN" sz="2000" dirty="0">
                <a:highlight>
                  <a:srgbClr val="FFFF00"/>
                </a:highlight>
                <a:latin typeface="Calibri" panose="020F0502020204030204" pitchFamily="34" charset="0"/>
                <a:cs typeface="Calibri" panose="020F0502020204030204" pitchFamily="34" charset="0"/>
              </a:rPr>
              <a:t>URSP for PEGC include two URSP rules share same RSD that one with PIN ID as TD and the other with PEGC APP ID or IP descriptor or DNN as TD </a:t>
            </a:r>
            <a:r>
              <a:rPr lang="en-US" altLang="zh-CN" sz="2000" dirty="0">
                <a:latin typeface="Calibri" panose="020F0502020204030204" pitchFamily="34" charset="0"/>
                <a:cs typeface="Calibri" panose="020F0502020204030204" pitchFamily="34" charset="0"/>
              </a:rPr>
              <a:t>.</a:t>
            </a:r>
          </a:p>
        </p:txBody>
      </p:sp>
      <p:graphicFrame>
        <p:nvGraphicFramePr>
          <p:cNvPr id="9" name="内容占位符 6">
            <a:extLst>
              <a:ext uri="{FF2B5EF4-FFF2-40B4-BE49-F238E27FC236}">
                <a16:creationId xmlns:a16="http://schemas.microsoft.com/office/drawing/2014/main" id="{742970F6-91B8-48A8-B78D-C831DE971652}"/>
              </a:ext>
            </a:extLst>
          </p:cNvPr>
          <p:cNvGraphicFramePr>
            <a:graphicFrameLocks/>
          </p:cNvGraphicFramePr>
          <p:nvPr>
            <p:extLst>
              <p:ext uri="{D42A27DB-BD31-4B8C-83A1-F6EECF244321}">
                <p14:modId xmlns:p14="http://schemas.microsoft.com/office/powerpoint/2010/main" val="764675526"/>
              </p:ext>
            </p:extLst>
          </p:nvPr>
        </p:nvGraphicFramePr>
        <p:xfrm>
          <a:off x="5215580" y="954088"/>
          <a:ext cx="6819258" cy="5755005"/>
        </p:xfrm>
        <a:graphic>
          <a:graphicData uri="http://schemas.openxmlformats.org/drawingml/2006/table">
            <a:tbl>
              <a:tblPr firstRow="1" firstCol="1" bandRow="1">
                <a:tableStyleId>{5C22544A-7EE6-4342-B048-85BDC9FD1C3A}</a:tableStyleId>
              </a:tblPr>
              <a:tblGrid>
                <a:gridCol w="1140408">
                  <a:extLst>
                    <a:ext uri="{9D8B030D-6E8A-4147-A177-3AD203B41FA5}">
                      <a16:colId xmlns:a16="http://schemas.microsoft.com/office/drawing/2014/main" val="3346710003"/>
                    </a:ext>
                  </a:extLst>
                </a:gridCol>
                <a:gridCol w="1019060">
                  <a:extLst>
                    <a:ext uri="{9D8B030D-6E8A-4147-A177-3AD203B41FA5}">
                      <a16:colId xmlns:a16="http://schemas.microsoft.com/office/drawing/2014/main" val="1246932754"/>
                    </a:ext>
                  </a:extLst>
                </a:gridCol>
                <a:gridCol w="1182495">
                  <a:extLst>
                    <a:ext uri="{9D8B030D-6E8A-4147-A177-3AD203B41FA5}">
                      <a16:colId xmlns:a16="http://schemas.microsoft.com/office/drawing/2014/main" val="2243536523"/>
                    </a:ext>
                  </a:extLst>
                </a:gridCol>
                <a:gridCol w="980605">
                  <a:extLst>
                    <a:ext uri="{9D8B030D-6E8A-4147-A177-3AD203B41FA5}">
                      <a16:colId xmlns:a16="http://schemas.microsoft.com/office/drawing/2014/main" val="1751039772"/>
                    </a:ext>
                  </a:extLst>
                </a:gridCol>
                <a:gridCol w="1307473">
                  <a:extLst>
                    <a:ext uri="{9D8B030D-6E8A-4147-A177-3AD203B41FA5}">
                      <a16:colId xmlns:a16="http://schemas.microsoft.com/office/drawing/2014/main" val="2897669071"/>
                    </a:ext>
                  </a:extLst>
                </a:gridCol>
                <a:gridCol w="1189217">
                  <a:extLst>
                    <a:ext uri="{9D8B030D-6E8A-4147-A177-3AD203B41FA5}">
                      <a16:colId xmlns:a16="http://schemas.microsoft.com/office/drawing/2014/main" val="3315159638"/>
                    </a:ext>
                  </a:extLst>
                </a:gridCol>
              </a:tblGrid>
              <a:tr h="241751">
                <a:tc gridSpan="2">
                  <a:txBody>
                    <a:bodyPr/>
                    <a:lstStyle/>
                    <a:p>
                      <a:pPr algn="ctr" hangingPunct="0">
                        <a:spcBef>
                          <a:spcPts val="300"/>
                        </a:spcBef>
                        <a:spcAft>
                          <a:spcPts val="300"/>
                        </a:spcAft>
                      </a:pPr>
                      <a:r>
                        <a:rPr lang="en-GB" sz="900" dirty="0">
                          <a:effectLst/>
                        </a:rPr>
                        <a:t>PDRs and FARs for PDU Session#1 (PEGC#1)</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nchor="ctr">
                    <a:solidFill>
                      <a:schemeClr val="accent2"/>
                    </a:solidFill>
                  </a:tcPr>
                </a:tc>
                <a:tc hMerge="1">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nchor="ctr">
                    <a:solidFill>
                      <a:schemeClr val="accent2"/>
                    </a:solidFill>
                  </a:tcPr>
                </a:tc>
                <a:tc gridSpan="2">
                  <a:txBody>
                    <a:bodyPr/>
                    <a:lstStyle/>
                    <a:p>
                      <a:pPr algn="ctr" hangingPunct="0">
                        <a:spcBef>
                          <a:spcPts val="300"/>
                        </a:spcBef>
                        <a:spcAft>
                          <a:spcPts val="300"/>
                        </a:spcAft>
                      </a:pPr>
                      <a:r>
                        <a:rPr lang="en-GB" sz="900" dirty="0">
                          <a:effectLst/>
                        </a:rPr>
                        <a:t>PDRs and FARs for PDU Session#3 (PEGC#3)</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nchor="ctr">
                    <a:solidFill>
                      <a:schemeClr val="accent2"/>
                    </a:solidFill>
                  </a:tcPr>
                </a:tc>
                <a:tc hMerge="1">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nchor="ctr">
                    <a:solidFill>
                      <a:schemeClr val="accent2"/>
                    </a:solidFill>
                  </a:tcPr>
                </a:tc>
                <a:tc gridSpan="2">
                  <a:txBody>
                    <a:bodyPr/>
                    <a:lstStyle/>
                    <a:p>
                      <a:pPr algn="ctr" hangingPunct="0">
                        <a:spcBef>
                          <a:spcPts val="300"/>
                        </a:spcBef>
                        <a:spcAft>
                          <a:spcPts val="300"/>
                        </a:spcAft>
                      </a:pPr>
                      <a:r>
                        <a:rPr lang="en-GB" sz="900" dirty="0">
                          <a:effectLst/>
                        </a:rPr>
                        <a:t>PDRs and FARs for PDU Session#0</a:t>
                      </a:r>
                      <a:br>
                        <a:rPr lang="en-GB" sz="900" dirty="0">
                          <a:effectLst/>
                        </a:rPr>
                      </a:br>
                      <a:r>
                        <a:rPr lang="en-GB" sz="900" dirty="0">
                          <a:effectLst/>
                        </a:rPr>
                        <a:t>(PEMC UE)</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nchor="ctr">
                    <a:solidFill>
                      <a:schemeClr val="accent2"/>
                    </a:solidFill>
                  </a:tcPr>
                </a:tc>
                <a:tc hMerge="1">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nchor="ctr">
                    <a:solidFill>
                      <a:schemeClr val="accent2"/>
                    </a:solidFill>
                  </a:tcPr>
                </a:tc>
                <a:extLst>
                  <a:ext uri="{0D108BD9-81ED-4DB2-BD59-A6C34878D82A}">
                    <a16:rowId xmlns:a16="http://schemas.microsoft.com/office/drawing/2014/main" val="569853533"/>
                  </a:ext>
                </a:extLst>
              </a:tr>
              <a:tr h="120876">
                <a:tc gridSpan="2">
                  <a:txBody>
                    <a:bodyPr/>
                    <a:lstStyle/>
                    <a:p>
                      <a:pPr algn="ctr" hangingPunct="0">
                        <a:spcBef>
                          <a:spcPts val="300"/>
                        </a:spcBef>
                        <a:spcAft>
                          <a:spcPts val="300"/>
                        </a:spcAft>
                      </a:pPr>
                      <a:r>
                        <a:rPr lang="en-GB" sz="900" dirty="0">
                          <a:effectLst/>
                        </a:rPr>
                        <a:t>PDR#11 for </a:t>
                      </a:r>
                      <a:r>
                        <a:rPr lang="en-GB" sz="900" dirty="0">
                          <a:solidFill>
                            <a:srgbClr val="FFFF00"/>
                          </a:solidFill>
                          <a:effectLst/>
                        </a:rPr>
                        <a:t>management</a:t>
                      </a:r>
                      <a:r>
                        <a:rPr lang="en-GB" sz="900" dirty="0">
                          <a:effectLst/>
                        </a:rPr>
                        <a:t> </a:t>
                      </a:r>
                      <a:r>
                        <a:rPr lang="en-US" altLang="zh-CN" sz="900" dirty="0">
                          <a:effectLst/>
                        </a:rPr>
                        <a:t>U</a:t>
                      </a:r>
                      <a:r>
                        <a:rPr lang="en-GB" sz="900" dirty="0">
                          <a:effectLst/>
                        </a:rPr>
                        <a:t>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tc gridSpan="2">
                  <a:txBody>
                    <a:bodyPr/>
                    <a:lstStyle/>
                    <a:p>
                      <a:pPr algn="ctr" hangingPunct="0">
                        <a:spcBef>
                          <a:spcPts val="300"/>
                        </a:spcBef>
                        <a:spcAft>
                          <a:spcPts val="300"/>
                        </a:spcAft>
                      </a:pPr>
                      <a:r>
                        <a:rPr lang="en-GB" sz="900" b="1" dirty="0">
                          <a:solidFill>
                            <a:schemeClr val="bg1"/>
                          </a:solidFill>
                          <a:effectLst/>
                        </a:rPr>
                        <a:t>PDR#31 for </a:t>
                      </a:r>
                      <a:r>
                        <a:rPr lang="en-GB" sz="900" b="1" dirty="0">
                          <a:solidFill>
                            <a:srgbClr val="FFFF00"/>
                          </a:solidFill>
                          <a:effectLst/>
                        </a:rPr>
                        <a:t>management</a:t>
                      </a:r>
                      <a:r>
                        <a:rPr lang="en-GB" sz="900" b="1" dirty="0">
                          <a:solidFill>
                            <a:schemeClr val="bg1"/>
                          </a:solidFill>
                          <a:effectLst/>
                        </a:rPr>
                        <a:t> UL</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gridSpan="2">
                  <a:txBody>
                    <a:bodyPr/>
                    <a:lstStyle/>
                    <a:p>
                      <a:pPr algn="ctr" hangingPunct="0">
                        <a:spcBef>
                          <a:spcPts val="300"/>
                        </a:spcBef>
                        <a:spcAft>
                          <a:spcPts val="300"/>
                        </a:spcAft>
                      </a:pPr>
                      <a:r>
                        <a:rPr lang="en-GB" sz="900" b="1" dirty="0">
                          <a:solidFill>
                            <a:schemeClr val="bg1"/>
                          </a:solidFill>
                          <a:effectLst/>
                        </a:rPr>
                        <a:t>PDR#01 for </a:t>
                      </a:r>
                      <a:r>
                        <a:rPr lang="en-GB" sz="900" b="1" dirty="0">
                          <a:solidFill>
                            <a:srgbClr val="FFFF00"/>
                          </a:solidFill>
                          <a:effectLst/>
                        </a:rPr>
                        <a:t>management</a:t>
                      </a:r>
                      <a:r>
                        <a:rPr lang="en-GB" sz="900" b="1" dirty="0">
                          <a:solidFill>
                            <a:schemeClr val="bg1"/>
                          </a:solidFill>
                          <a:effectLst/>
                        </a:rPr>
                        <a:t> UL</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extLst>
                  <a:ext uri="{0D108BD9-81ED-4DB2-BD59-A6C34878D82A}">
                    <a16:rowId xmlns:a16="http://schemas.microsoft.com/office/drawing/2014/main" val="1338146684"/>
                  </a:ext>
                </a:extLst>
              </a:tr>
              <a:tr h="120876">
                <a:tc>
                  <a:txBody>
                    <a:bodyPr/>
                    <a:lstStyle/>
                    <a:p>
                      <a:pPr algn="ctr" hangingPunct="0">
                        <a:spcBef>
                          <a:spcPts val="300"/>
                        </a:spcBef>
                        <a:spcAft>
                          <a:spcPts val="300"/>
                        </a:spcAft>
                      </a:pPr>
                      <a:r>
                        <a:rPr lang="en-GB" sz="900" dirty="0">
                          <a:effectLst/>
                        </a:rPr>
                        <a:t>Source interface</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altLang="zh-CN" sz="900" dirty="0">
                          <a:effectLst/>
                        </a:rPr>
                        <a:t>"access side"</a:t>
                      </a:r>
                      <a:endParaRPr lang="zh-CN" alt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b="1" dirty="0">
                          <a:solidFill>
                            <a:schemeClr val="bg1"/>
                          </a:solidFill>
                          <a:effectLst/>
                        </a:rPr>
                        <a:t>Source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altLang="zh-CN" sz="900" dirty="0">
                          <a:effectLst/>
                        </a:rPr>
                        <a:t>"access side"</a:t>
                      </a:r>
                      <a:endParaRPr lang="zh-CN" alt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tc>
                  <a:txBody>
                    <a:bodyPr/>
                    <a:lstStyle/>
                    <a:p>
                      <a:pPr algn="ctr" hangingPunct="0">
                        <a:spcBef>
                          <a:spcPts val="300"/>
                        </a:spcBef>
                        <a:spcAft>
                          <a:spcPts val="300"/>
                        </a:spcAft>
                      </a:pPr>
                      <a:r>
                        <a:rPr lang="en-GB" sz="900" b="1" dirty="0">
                          <a:solidFill>
                            <a:schemeClr val="bg1"/>
                          </a:solidFill>
                          <a:effectLst/>
                        </a:rPr>
                        <a:t>Source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"access side"</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extLst>
                  <a:ext uri="{0D108BD9-81ED-4DB2-BD59-A6C34878D82A}">
                    <a16:rowId xmlns:a16="http://schemas.microsoft.com/office/drawing/2014/main" val="2519033733"/>
                  </a:ext>
                </a:extLst>
              </a:tr>
              <a:tr h="241751">
                <a:tc>
                  <a:txBody>
                    <a:bodyPr/>
                    <a:lstStyle/>
                    <a:p>
                      <a:pPr algn="ctr" hangingPunct="0">
                        <a:spcBef>
                          <a:spcPts val="300"/>
                        </a:spcBef>
                        <a:spcAft>
                          <a:spcPts val="300"/>
                        </a:spcAft>
                      </a:pPr>
                      <a:r>
                        <a:rPr lang="en-GB" sz="900" b="1" dirty="0">
                          <a:solidFill>
                            <a:schemeClr val="bg1"/>
                          </a:solidFill>
                          <a:effectLst/>
                        </a:rPr>
                        <a:t>CN tunnel info</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dirty="0">
                          <a:effectLst/>
                        </a:rPr>
                        <a:t>N3 </a:t>
                      </a:r>
                      <a:r>
                        <a:rPr lang="en-GB" sz="900" dirty="0">
                          <a:solidFill>
                            <a:schemeClr val="tx1"/>
                          </a:solidFill>
                          <a:effectLst/>
                        </a:rPr>
                        <a:t>TEID for PDU Session#1</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b="1" dirty="0">
                          <a:solidFill>
                            <a:schemeClr val="bg1"/>
                          </a:solidFill>
                          <a:effectLst/>
                        </a:rPr>
                        <a:t>CN tunnel info</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N3 </a:t>
                      </a:r>
                      <a:r>
                        <a:rPr lang="en-GB" sz="900" dirty="0">
                          <a:solidFill>
                            <a:schemeClr val="tx1"/>
                          </a:solidFill>
                          <a:effectLst/>
                        </a:rPr>
                        <a:t>TEID for PDU Session#2</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b="1" dirty="0">
                          <a:solidFill>
                            <a:schemeClr val="bg1"/>
                          </a:solidFill>
                          <a:effectLst/>
                        </a:rPr>
                        <a:t>CN tunnel info</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N3 </a:t>
                      </a:r>
                      <a:r>
                        <a:rPr lang="en-GB" sz="900" dirty="0">
                          <a:solidFill>
                            <a:schemeClr val="tx1"/>
                          </a:solidFill>
                          <a:effectLst/>
                        </a:rPr>
                        <a:t>TEID for PDU Session#0</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extLst>
                  <a:ext uri="{0D108BD9-81ED-4DB2-BD59-A6C34878D82A}">
                    <a16:rowId xmlns:a16="http://schemas.microsoft.com/office/drawing/2014/main" val="3355955768"/>
                  </a:ext>
                </a:extLst>
              </a:tr>
              <a:tr h="126683">
                <a:tc>
                  <a:txBody>
                    <a:bodyPr/>
                    <a:lstStyle/>
                    <a:p>
                      <a:pPr marL="0" marR="0" lvl="0" indent="0" algn="ctr" defTabSz="914400" rtl="0" eaLnBrk="1" fontAlgn="auto" latinLnBrk="0" hangingPunct="0">
                        <a:lnSpc>
                          <a:spcPct val="100000"/>
                        </a:lnSpc>
                        <a:spcBef>
                          <a:spcPts val="300"/>
                        </a:spcBef>
                        <a:spcAft>
                          <a:spcPts val="300"/>
                        </a:spcAft>
                        <a:buClrTx/>
                        <a:buSzTx/>
                        <a:buFontTx/>
                        <a:buNone/>
                        <a:tabLst/>
                        <a:defRPr/>
                      </a:pPr>
                      <a:r>
                        <a:rPr kumimoji="0" lang="en-GB" altLang="zh-CN" sz="1100" b="1" i="0" u="none" strike="noStrike" kern="1200" cap="none" spc="0" normalizeH="0" baseline="0" noProof="0" dirty="0">
                          <a:ln>
                            <a:noFill/>
                          </a:ln>
                          <a:solidFill>
                            <a:srgbClr val="FFC000">
                              <a:lumMod val="60000"/>
                              <a:lumOff val="40000"/>
                            </a:srgbClr>
                          </a:solidFill>
                          <a:effectLst/>
                          <a:uLnTx/>
                          <a:uFillTx/>
                          <a:latin typeface="+mn-lt"/>
                          <a:ea typeface="+mn-ea"/>
                          <a:cs typeface="+mn-cs"/>
                        </a:rPr>
                        <a:t>Packet Filter Set</a:t>
                      </a:r>
                      <a:endParaRPr kumimoji="0" lang="zh-CN" altLang="en-US" sz="1100" b="1" i="0" u="none" strike="noStrike" kern="1200" cap="none" spc="0" normalizeH="0" baseline="0" noProof="0" dirty="0">
                        <a:ln>
                          <a:noFill/>
                        </a:ln>
                        <a:solidFill>
                          <a:srgbClr val="FFC000">
                            <a:lumMod val="60000"/>
                            <a:lumOff val="40000"/>
                          </a:srgbClr>
                        </a:solidFill>
                        <a:effectLst/>
                        <a:uLnTx/>
                        <a:uFillTx/>
                        <a:latin typeface="Times New Roman" panose="02020603050405020304" pitchFamily="18" charset="0"/>
                        <a:ea typeface="Malgun Gothic" panose="020B0503020000020004" pitchFamily="34" charset="-127"/>
                        <a:cs typeface="+mn-cs"/>
                      </a:endParaRPr>
                    </a:p>
                  </a:txBody>
                  <a:tcPr marL="45143" marR="45143" marT="0" marB="0"/>
                </a:tc>
                <a:tc>
                  <a:txBody>
                    <a:bodyPr/>
                    <a:lstStyle/>
                    <a:p>
                      <a:pPr algn="ctr" hangingPunct="0">
                        <a:spcBef>
                          <a:spcPts val="300"/>
                        </a:spcBef>
                        <a:spcAft>
                          <a:spcPts val="300"/>
                        </a:spcAft>
                      </a:pPr>
                      <a:r>
                        <a:rPr lang="en-GB" sz="900" dirty="0" err="1">
                          <a:solidFill>
                            <a:srgbClr val="FF0000"/>
                          </a:solidFill>
                          <a:effectLst/>
                        </a:rPr>
                        <a:t>src</a:t>
                      </a:r>
                      <a:r>
                        <a:rPr lang="en-GB" sz="900" dirty="0">
                          <a:solidFill>
                            <a:srgbClr val="FF0000"/>
                          </a:solidFill>
                          <a:effectLst/>
                        </a:rPr>
                        <a:t>: PEGC IP#1</a:t>
                      </a:r>
                      <a:endParaRPr 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marL="0" marR="0" lvl="0" indent="0" algn="ctr" defTabSz="914400" rtl="0" eaLnBrk="1" fontAlgn="auto" latinLnBrk="0" hangingPunct="0">
                        <a:lnSpc>
                          <a:spcPct val="100000"/>
                        </a:lnSpc>
                        <a:spcBef>
                          <a:spcPts val="300"/>
                        </a:spcBef>
                        <a:spcAft>
                          <a:spcPts val="300"/>
                        </a:spcAft>
                        <a:buClrTx/>
                        <a:buSzTx/>
                        <a:buFontTx/>
                        <a:buNone/>
                        <a:tabLst/>
                        <a:defRPr/>
                      </a:pPr>
                      <a:r>
                        <a:rPr kumimoji="0" lang="en-GB" altLang="zh-CN" sz="1100" b="1" i="0" u="none" strike="noStrike" kern="1200" cap="none" spc="0" normalizeH="0" baseline="0" noProof="0" dirty="0">
                          <a:ln>
                            <a:noFill/>
                          </a:ln>
                          <a:solidFill>
                            <a:srgbClr val="FFC000">
                              <a:lumMod val="60000"/>
                              <a:lumOff val="40000"/>
                            </a:srgbClr>
                          </a:solidFill>
                          <a:effectLst/>
                          <a:uLnTx/>
                          <a:uFillTx/>
                          <a:latin typeface="+mn-lt"/>
                          <a:ea typeface="+mn-ea"/>
                          <a:cs typeface="+mn-cs"/>
                        </a:rPr>
                        <a:t>Packet Filter Set</a:t>
                      </a:r>
                      <a:endParaRPr kumimoji="0" lang="zh-CN" altLang="en-US" sz="1100" b="1" i="0" u="none" strike="noStrike" kern="1200" cap="none" spc="0" normalizeH="0" baseline="0" noProof="0" dirty="0">
                        <a:ln>
                          <a:noFill/>
                        </a:ln>
                        <a:solidFill>
                          <a:srgbClr val="FFC000">
                            <a:lumMod val="60000"/>
                            <a:lumOff val="40000"/>
                          </a:srgbClr>
                        </a:solidFill>
                        <a:effectLst/>
                        <a:uLnTx/>
                        <a:uFillTx/>
                        <a:latin typeface="Times New Roman" panose="02020603050405020304" pitchFamily="18" charset="0"/>
                        <a:ea typeface="Malgun Gothic" panose="020B0503020000020004" pitchFamily="34" charset="-127"/>
                        <a:cs typeface="+mn-cs"/>
                      </a:endParaRPr>
                    </a:p>
                  </a:txBody>
                  <a:tcPr marL="45143" marR="45143" marT="0" marB="0">
                    <a:solidFill>
                      <a:schemeClr val="accent1"/>
                    </a:solidFill>
                  </a:tcPr>
                </a:tc>
                <a:tc>
                  <a:txBody>
                    <a:bodyPr/>
                    <a:lstStyle/>
                    <a:p>
                      <a:pPr algn="ctr" hangingPunct="0">
                        <a:spcBef>
                          <a:spcPts val="300"/>
                        </a:spcBef>
                        <a:spcAft>
                          <a:spcPts val="300"/>
                        </a:spcAft>
                      </a:pPr>
                      <a:r>
                        <a:rPr lang="en-GB" sz="900" dirty="0" err="1">
                          <a:solidFill>
                            <a:srgbClr val="FF0000"/>
                          </a:solidFill>
                          <a:effectLst/>
                        </a:rPr>
                        <a:t>src</a:t>
                      </a:r>
                      <a:r>
                        <a:rPr lang="en-GB" sz="900" dirty="0">
                          <a:solidFill>
                            <a:srgbClr val="FF0000"/>
                          </a:solidFill>
                          <a:effectLst/>
                        </a:rPr>
                        <a:t>: PEGC IP#3</a:t>
                      </a:r>
                      <a:endParaRPr 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1200" b="1" dirty="0">
                          <a:solidFill>
                            <a:schemeClr val="accent4">
                              <a:lumMod val="60000"/>
                              <a:lumOff val="40000"/>
                            </a:schemeClr>
                          </a:solidFill>
                          <a:effectLst/>
                        </a:rPr>
                        <a:t>Packet Filter Set</a:t>
                      </a:r>
                      <a:endParaRPr lang="zh-CN" sz="1200" b="1" dirty="0">
                        <a:solidFill>
                          <a:schemeClr val="accent4">
                            <a:lumMod val="60000"/>
                            <a:lumOff val="40000"/>
                          </a:schemeClr>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altLang="zh-CN" sz="900" dirty="0" err="1">
                          <a:solidFill>
                            <a:srgbClr val="FF0000"/>
                          </a:solidFill>
                          <a:effectLst/>
                        </a:rPr>
                        <a:t>dst</a:t>
                      </a:r>
                      <a:r>
                        <a:rPr lang="en-GB" altLang="zh-CN" sz="900" dirty="0">
                          <a:solidFill>
                            <a:srgbClr val="FF0000"/>
                          </a:solidFill>
                          <a:effectLst/>
                        </a:rPr>
                        <a:t>: PIN#1 IP ranges</a:t>
                      </a:r>
                      <a:endParaRPr lang="zh-CN" alt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extLst>
                  <a:ext uri="{0D108BD9-81ED-4DB2-BD59-A6C34878D82A}">
                    <a16:rowId xmlns:a16="http://schemas.microsoft.com/office/drawing/2014/main" val="429542473"/>
                  </a:ext>
                </a:extLst>
              </a:tr>
              <a:tr h="120876">
                <a:tc gridSpan="2">
                  <a:txBody>
                    <a:bodyPr/>
                    <a:lstStyle/>
                    <a:p>
                      <a:pPr algn="ctr" hangingPunct="0">
                        <a:spcBef>
                          <a:spcPts val="300"/>
                        </a:spcBef>
                        <a:spcAft>
                          <a:spcPts val="300"/>
                        </a:spcAft>
                      </a:pPr>
                      <a:r>
                        <a:rPr lang="en-GB" altLang="zh-CN" sz="900" b="1" dirty="0">
                          <a:solidFill>
                            <a:schemeClr val="bg1"/>
                          </a:solidFill>
                          <a:effectLst/>
                        </a:rPr>
                        <a:t>FAR#11 for </a:t>
                      </a:r>
                      <a:r>
                        <a:rPr lang="en-GB" altLang="zh-CN" sz="900" b="1" dirty="0">
                          <a:solidFill>
                            <a:srgbClr val="FFFF00"/>
                          </a:solidFill>
                          <a:effectLst/>
                        </a:rPr>
                        <a:t>management</a:t>
                      </a:r>
                      <a:r>
                        <a:rPr lang="en-GB" altLang="zh-CN" sz="900" b="1" dirty="0">
                          <a:solidFill>
                            <a:schemeClr val="bg1"/>
                          </a:solidFill>
                          <a:effectLst/>
                        </a:rPr>
                        <a:t> UL</a:t>
                      </a:r>
                      <a:endParaRPr lang="zh-CN" alt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tc>
                <a:tc gridSpan="2">
                  <a:txBody>
                    <a:bodyPr/>
                    <a:lstStyle/>
                    <a:p>
                      <a:pPr algn="ctr" hangingPunct="0">
                        <a:spcBef>
                          <a:spcPts val="300"/>
                        </a:spcBef>
                        <a:spcAft>
                          <a:spcPts val="300"/>
                        </a:spcAft>
                      </a:pPr>
                      <a:r>
                        <a:rPr lang="en-GB" altLang="zh-CN" sz="900" b="1" dirty="0">
                          <a:solidFill>
                            <a:schemeClr val="bg1"/>
                          </a:solidFill>
                          <a:effectLst/>
                        </a:rPr>
                        <a:t>FAR#31 for </a:t>
                      </a:r>
                      <a:r>
                        <a:rPr lang="en-GB" altLang="zh-CN" sz="900" b="1" dirty="0">
                          <a:solidFill>
                            <a:srgbClr val="FFFF00"/>
                          </a:solidFill>
                          <a:effectLst/>
                        </a:rPr>
                        <a:t>management</a:t>
                      </a:r>
                      <a:r>
                        <a:rPr lang="en-GB" altLang="zh-CN" sz="900" b="1" dirty="0">
                          <a:solidFill>
                            <a:schemeClr val="bg1"/>
                          </a:solidFill>
                          <a:effectLst/>
                        </a:rPr>
                        <a:t> UL</a:t>
                      </a:r>
                      <a:endParaRPr lang="zh-CN" alt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gridSpan="2">
                  <a:txBody>
                    <a:bodyPr/>
                    <a:lstStyle/>
                    <a:p>
                      <a:pPr algn="ctr" hangingPunct="0">
                        <a:spcBef>
                          <a:spcPts val="300"/>
                        </a:spcBef>
                        <a:spcAft>
                          <a:spcPts val="300"/>
                        </a:spcAft>
                      </a:pPr>
                      <a:r>
                        <a:rPr lang="en-GB" sz="900" b="1" dirty="0">
                          <a:solidFill>
                            <a:schemeClr val="bg1"/>
                          </a:solidFill>
                          <a:effectLst/>
                        </a:rPr>
                        <a:t>FAR#01 for </a:t>
                      </a:r>
                      <a:r>
                        <a:rPr lang="en-GB" sz="900" b="1" dirty="0">
                          <a:solidFill>
                            <a:srgbClr val="FFFF00"/>
                          </a:solidFill>
                          <a:effectLst/>
                        </a:rPr>
                        <a:t>management</a:t>
                      </a:r>
                      <a:r>
                        <a:rPr lang="en-GB" sz="900" b="1" dirty="0">
                          <a:solidFill>
                            <a:schemeClr val="bg1"/>
                          </a:solidFill>
                          <a:effectLst/>
                        </a:rPr>
                        <a:t> UL</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extLst>
                  <a:ext uri="{0D108BD9-81ED-4DB2-BD59-A6C34878D82A}">
                    <a16:rowId xmlns:a16="http://schemas.microsoft.com/office/drawing/2014/main" val="13367994"/>
                  </a:ext>
                </a:extLst>
              </a:tr>
              <a:tr h="119063">
                <a:tc>
                  <a:txBody>
                    <a:bodyPr/>
                    <a:lstStyle/>
                    <a:p>
                      <a:pPr algn="ctr" hangingPunct="0">
                        <a:spcBef>
                          <a:spcPts val="300"/>
                        </a:spcBef>
                        <a:spcAft>
                          <a:spcPts val="300"/>
                        </a:spcAft>
                      </a:pPr>
                      <a:r>
                        <a:rPr lang="en-GB" sz="1000" b="1" dirty="0">
                          <a:solidFill>
                            <a:srgbClr val="FFD966"/>
                          </a:solidFill>
                          <a:effectLst/>
                        </a:rPr>
                        <a:t>Network instance</a:t>
                      </a:r>
                      <a:endParaRPr lang="zh-CN" sz="1000" b="1" dirty="0">
                        <a:solidFill>
                          <a:srgbClr val="FFD966"/>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1050" b="0" dirty="0">
                          <a:solidFill>
                            <a:srgbClr val="FF0000"/>
                          </a:solidFill>
                          <a:effectLst/>
                        </a:rPr>
                        <a:t>PIN#1</a:t>
                      </a:r>
                      <a:endParaRPr lang="zh-CN" sz="1050" b="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1050" b="1" dirty="0">
                          <a:solidFill>
                            <a:schemeClr val="accent4"/>
                          </a:solidFill>
                          <a:effectLst/>
                        </a:rPr>
                        <a:t>Network instance</a:t>
                      </a:r>
                      <a:endParaRPr lang="zh-CN" sz="1050" b="1" dirty="0">
                        <a:solidFill>
                          <a:schemeClr val="accent4"/>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1050" b="0" dirty="0">
                          <a:solidFill>
                            <a:srgbClr val="FF0000"/>
                          </a:solidFill>
                          <a:effectLst/>
                        </a:rPr>
                        <a:t>PIN#2</a:t>
                      </a:r>
                      <a:endParaRPr lang="zh-CN" sz="1050" b="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1100" b="1" dirty="0">
                          <a:solidFill>
                            <a:schemeClr val="accent4"/>
                          </a:solidFill>
                          <a:effectLst/>
                        </a:rPr>
                        <a:t>Network instance</a:t>
                      </a:r>
                      <a:endParaRPr lang="zh-CN" sz="1100" b="1" dirty="0">
                        <a:solidFill>
                          <a:schemeClr val="accent4"/>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1050" b="0" dirty="0">
                          <a:solidFill>
                            <a:srgbClr val="FF0000"/>
                          </a:solidFill>
                          <a:effectLst/>
                        </a:rPr>
                        <a:t>PIN#1</a:t>
                      </a:r>
                      <a:endParaRPr lang="zh-CN" sz="1050" b="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827295664"/>
                  </a:ext>
                </a:extLst>
              </a:tr>
              <a:tr h="148590">
                <a:tc>
                  <a:txBody>
                    <a:bodyPr/>
                    <a:lstStyle/>
                    <a:p>
                      <a:pPr algn="ctr" hangingPunct="0">
                        <a:spcBef>
                          <a:spcPts val="300"/>
                        </a:spcBef>
                        <a:spcAft>
                          <a:spcPts val="300"/>
                        </a:spcAft>
                      </a:pPr>
                      <a:r>
                        <a:rPr lang="en-GB" sz="800" b="1" dirty="0">
                          <a:solidFill>
                            <a:schemeClr val="bg1"/>
                          </a:solidFill>
                          <a:effectLst/>
                        </a:rPr>
                        <a:t>Destination interface</a:t>
                      </a:r>
                      <a:endParaRPr lang="zh-CN" sz="8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dirty="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b="1" dirty="0">
                          <a:solidFill>
                            <a:schemeClr val="bg1"/>
                          </a:solidFill>
                          <a:effectLst/>
                        </a:rPr>
                        <a:t>Destination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b="1" dirty="0">
                          <a:solidFill>
                            <a:schemeClr val="bg1"/>
                          </a:solidFill>
                          <a:effectLst/>
                        </a:rPr>
                        <a:t>Destination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3879850275"/>
                  </a:ext>
                </a:extLst>
              </a:tr>
              <a:tr h="120876">
                <a:tc gridSpan="2">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endParaRPr lang="zh-CN" altLang="en-US"/>
                    </a:p>
                  </a:txBody>
                  <a:tcPr/>
                </a:tc>
                <a:tc gridSpan="2">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endParaRPr lang="zh-CN" altLang="en-US"/>
                    </a:p>
                  </a:txBody>
                  <a:tcPr/>
                </a:tc>
                <a:tc gridSpan="2">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endParaRPr lang="zh-CN" altLang="en-US"/>
                    </a:p>
                  </a:txBody>
                  <a:tcPr/>
                </a:tc>
                <a:extLst>
                  <a:ext uri="{0D108BD9-81ED-4DB2-BD59-A6C34878D82A}">
                    <a16:rowId xmlns:a16="http://schemas.microsoft.com/office/drawing/2014/main" val="452182496"/>
                  </a:ext>
                </a:extLst>
              </a:tr>
              <a:tr h="120876">
                <a:tc gridSpan="2">
                  <a:txBody>
                    <a:bodyPr/>
                    <a:lstStyle/>
                    <a:p>
                      <a:pPr algn="ctr" hangingPunct="0">
                        <a:spcBef>
                          <a:spcPts val="300"/>
                        </a:spcBef>
                        <a:spcAft>
                          <a:spcPts val="300"/>
                        </a:spcAft>
                      </a:pPr>
                      <a:r>
                        <a:rPr lang="en-GB" sz="900" dirty="0">
                          <a:solidFill>
                            <a:schemeClr val="tx1"/>
                          </a:solidFill>
                          <a:effectLst/>
                        </a:rPr>
                        <a:t>PDR#12 for </a:t>
                      </a:r>
                      <a:r>
                        <a:rPr lang="en-GB" sz="900" dirty="0">
                          <a:solidFill>
                            <a:srgbClr val="C00000"/>
                          </a:solidFill>
                          <a:effectLst/>
                        </a:rPr>
                        <a:t>management and traffic </a:t>
                      </a:r>
                      <a:r>
                        <a:rPr lang="en-GB" sz="900" dirty="0">
                          <a:solidFill>
                            <a:schemeClr val="tx1"/>
                          </a:solidFill>
                          <a:effectLst/>
                        </a:rPr>
                        <a:t>DL</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tc hMerge="1">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tc gridSpan="2">
                  <a:txBody>
                    <a:bodyPr/>
                    <a:lstStyle/>
                    <a:p>
                      <a:pPr algn="ctr" hangingPunct="0">
                        <a:spcBef>
                          <a:spcPts val="300"/>
                        </a:spcBef>
                        <a:spcAft>
                          <a:spcPts val="300"/>
                        </a:spcAft>
                      </a:pPr>
                      <a:r>
                        <a:rPr lang="en-GB" sz="900" b="1" dirty="0">
                          <a:solidFill>
                            <a:schemeClr val="tx1"/>
                          </a:solidFill>
                          <a:effectLst/>
                        </a:rPr>
                        <a:t>PDR#32 for </a:t>
                      </a:r>
                      <a:r>
                        <a:rPr lang="en-GB" sz="900" b="1" dirty="0">
                          <a:solidFill>
                            <a:srgbClr val="C00000"/>
                          </a:solidFill>
                          <a:effectLst/>
                        </a:rPr>
                        <a:t>management and traffic </a:t>
                      </a:r>
                      <a:r>
                        <a:rPr lang="en-GB" sz="900" b="1" dirty="0">
                          <a:solidFill>
                            <a:schemeClr val="tx1"/>
                          </a:solidFill>
                          <a:effectLst/>
                        </a:rPr>
                        <a:t>DL</a:t>
                      </a:r>
                      <a:endParaRPr 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gridSpan="2">
                  <a:txBody>
                    <a:bodyPr/>
                    <a:lstStyle/>
                    <a:p>
                      <a:pPr algn="ctr" hangingPunct="0">
                        <a:spcBef>
                          <a:spcPts val="300"/>
                        </a:spcBef>
                        <a:spcAft>
                          <a:spcPts val="300"/>
                        </a:spcAft>
                      </a:pPr>
                      <a:r>
                        <a:rPr lang="en-GB" sz="900" b="1">
                          <a:solidFill>
                            <a:schemeClr val="bg1"/>
                          </a:solidFill>
                          <a:effectLst/>
                        </a:rPr>
                        <a:t>PDR#02 for </a:t>
                      </a:r>
                      <a:r>
                        <a:rPr lang="en-GB" sz="900" b="1">
                          <a:solidFill>
                            <a:srgbClr val="FFFF00"/>
                          </a:solidFill>
                          <a:effectLst/>
                        </a:rPr>
                        <a:t>management</a:t>
                      </a:r>
                      <a:r>
                        <a:rPr lang="en-GB" sz="900" b="1">
                          <a:solidFill>
                            <a:schemeClr val="bg1"/>
                          </a:solidFill>
                          <a:effectLst/>
                        </a:rPr>
                        <a:t> DL</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extLst>
                  <a:ext uri="{0D108BD9-81ED-4DB2-BD59-A6C34878D82A}">
                    <a16:rowId xmlns:a16="http://schemas.microsoft.com/office/drawing/2014/main" val="998609366"/>
                  </a:ext>
                </a:extLst>
              </a:tr>
              <a:tr h="120876">
                <a:tc>
                  <a:txBody>
                    <a:bodyPr/>
                    <a:lstStyle/>
                    <a:p>
                      <a:pPr algn="ctr" hangingPunct="0">
                        <a:spcBef>
                          <a:spcPts val="300"/>
                        </a:spcBef>
                        <a:spcAft>
                          <a:spcPts val="300"/>
                        </a:spcAft>
                      </a:pPr>
                      <a:r>
                        <a:rPr lang="en-GB" sz="900" dirty="0">
                          <a:solidFill>
                            <a:schemeClr val="tx1"/>
                          </a:solidFill>
                          <a:effectLst/>
                        </a:rPr>
                        <a:t>Source interface</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sz="900" dirty="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tc>
                  <a:txBody>
                    <a:bodyPr/>
                    <a:lstStyle/>
                    <a:p>
                      <a:pPr algn="ctr" hangingPunct="0">
                        <a:spcBef>
                          <a:spcPts val="300"/>
                        </a:spcBef>
                        <a:spcAft>
                          <a:spcPts val="300"/>
                        </a:spcAft>
                      </a:pPr>
                      <a:r>
                        <a:rPr lang="en-GB" sz="900" b="1" dirty="0">
                          <a:solidFill>
                            <a:schemeClr val="tx1"/>
                          </a:solidFill>
                          <a:effectLst/>
                        </a:rPr>
                        <a:t>Source interface</a:t>
                      </a:r>
                      <a:endParaRPr 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sz="900" dirty="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tc>
                  <a:txBody>
                    <a:bodyPr/>
                    <a:lstStyle/>
                    <a:p>
                      <a:pPr algn="ctr" hangingPunct="0">
                        <a:spcBef>
                          <a:spcPts val="300"/>
                        </a:spcBef>
                        <a:spcAft>
                          <a:spcPts val="300"/>
                        </a:spcAft>
                      </a:pPr>
                      <a:r>
                        <a:rPr lang="en-GB" sz="900" b="1" dirty="0">
                          <a:solidFill>
                            <a:schemeClr val="bg1"/>
                          </a:solidFill>
                          <a:effectLst/>
                        </a:rPr>
                        <a:t>Source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extLst>
                  <a:ext uri="{0D108BD9-81ED-4DB2-BD59-A6C34878D82A}">
                    <a16:rowId xmlns:a16="http://schemas.microsoft.com/office/drawing/2014/main" val="2586443078"/>
                  </a:ext>
                </a:extLst>
              </a:tr>
              <a:tr h="121920">
                <a:tc>
                  <a:txBody>
                    <a:bodyPr/>
                    <a:lstStyle/>
                    <a:p>
                      <a:pPr algn="ctr" hangingPunct="0">
                        <a:spcBef>
                          <a:spcPts val="300"/>
                        </a:spcBef>
                        <a:spcAft>
                          <a:spcPts val="300"/>
                        </a:spcAft>
                      </a:pPr>
                      <a:r>
                        <a:rPr lang="en-GB" sz="1000" b="1" dirty="0">
                          <a:solidFill>
                            <a:schemeClr val="accent2">
                              <a:lumMod val="75000"/>
                            </a:schemeClr>
                          </a:solidFill>
                          <a:effectLst/>
                        </a:rPr>
                        <a:t>Network instance</a:t>
                      </a:r>
                      <a:endParaRPr lang="zh-CN" sz="1000" b="1" dirty="0">
                        <a:solidFill>
                          <a:schemeClr val="accent2">
                            <a:lumMod val="75000"/>
                          </a:schemeClr>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altLang="zh-CN" sz="1050" b="0" dirty="0">
                          <a:solidFill>
                            <a:srgbClr val="FF0000"/>
                          </a:solidFill>
                          <a:effectLst/>
                        </a:rPr>
                        <a:t>PIN#1</a:t>
                      </a:r>
                      <a:endParaRPr lang="zh-CN" altLang="zh-CN" sz="1050" b="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tc>
                  <a:txBody>
                    <a:bodyPr/>
                    <a:lstStyle/>
                    <a:p>
                      <a:pPr algn="ctr" hangingPunct="0">
                        <a:spcBef>
                          <a:spcPts val="300"/>
                        </a:spcBef>
                        <a:spcAft>
                          <a:spcPts val="300"/>
                        </a:spcAft>
                      </a:pPr>
                      <a:r>
                        <a:rPr lang="en-GB" sz="1050" b="1" dirty="0">
                          <a:solidFill>
                            <a:schemeClr val="accent2">
                              <a:lumMod val="75000"/>
                            </a:schemeClr>
                          </a:solidFill>
                          <a:effectLst/>
                        </a:rPr>
                        <a:t>Network instance</a:t>
                      </a:r>
                      <a:endParaRPr lang="zh-CN" sz="1050" b="1" dirty="0">
                        <a:solidFill>
                          <a:schemeClr val="accent2">
                            <a:lumMod val="75000"/>
                          </a:schemeClr>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altLang="zh-CN" sz="1050" b="0" dirty="0">
                          <a:solidFill>
                            <a:srgbClr val="FF0000"/>
                          </a:solidFill>
                          <a:effectLst/>
                        </a:rPr>
                        <a:t>PIN#2</a:t>
                      </a:r>
                      <a:endParaRPr lang="zh-CN" altLang="zh-CN" sz="1050" b="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tc>
                  <a:txBody>
                    <a:bodyPr/>
                    <a:lstStyle/>
                    <a:p>
                      <a:pPr algn="ctr" hangingPunct="0">
                        <a:spcBef>
                          <a:spcPts val="300"/>
                        </a:spcBef>
                        <a:spcAft>
                          <a:spcPts val="300"/>
                        </a:spcAft>
                      </a:pPr>
                      <a:r>
                        <a:rPr lang="en-GB" sz="1100" b="1" dirty="0">
                          <a:solidFill>
                            <a:schemeClr val="accent4"/>
                          </a:solidFill>
                          <a:effectLst/>
                        </a:rPr>
                        <a:t>Network instance</a:t>
                      </a:r>
                      <a:endParaRPr lang="zh-CN" sz="1100" b="1" dirty="0">
                        <a:solidFill>
                          <a:schemeClr val="accent4"/>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solidFill>
                            <a:srgbClr val="FF0000"/>
                          </a:solidFill>
                          <a:effectLst/>
                        </a:rPr>
                        <a:t>PIN#1</a:t>
                      </a:r>
                      <a:endParaRPr 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extLst>
                  <a:ext uri="{0D108BD9-81ED-4DB2-BD59-A6C34878D82A}">
                    <a16:rowId xmlns:a16="http://schemas.microsoft.com/office/drawing/2014/main" val="1644452656"/>
                  </a:ext>
                </a:extLst>
              </a:tr>
              <a:tr h="241751">
                <a:tc>
                  <a:txBody>
                    <a:bodyPr/>
                    <a:lstStyle/>
                    <a:p>
                      <a:pPr algn="ctr" hangingPunct="0">
                        <a:spcBef>
                          <a:spcPts val="300"/>
                        </a:spcBef>
                        <a:spcAft>
                          <a:spcPts val="300"/>
                        </a:spcAft>
                      </a:pPr>
                      <a:r>
                        <a:rPr lang="en-GB" sz="900" dirty="0">
                          <a:solidFill>
                            <a:schemeClr val="tx1"/>
                          </a:solidFill>
                          <a:effectLst/>
                        </a:rPr>
                        <a:t>Packet Filter Set</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sz="900" dirty="0" err="1">
                          <a:solidFill>
                            <a:srgbClr val="FF0000"/>
                          </a:solidFill>
                          <a:effectLst/>
                        </a:rPr>
                        <a:t>dst</a:t>
                      </a:r>
                      <a:r>
                        <a:rPr lang="en-GB" sz="900" dirty="0">
                          <a:solidFill>
                            <a:srgbClr val="FF0000"/>
                          </a:solidFill>
                          <a:effectLst/>
                        </a:rPr>
                        <a:t>: PEGC IP#1 || PINE IP#11</a:t>
                      </a:r>
                      <a:endParaRPr 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tc>
                  <a:txBody>
                    <a:bodyPr/>
                    <a:lstStyle/>
                    <a:p>
                      <a:pPr algn="ctr" hangingPunct="0">
                        <a:spcBef>
                          <a:spcPts val="300"/>
                        </a:spcBef>
                        <a:spcAft>
                          <a:spcPts val="300"/>
                        </a:spcAft>
                      </a:pPr>
                      <a:r>
                        <a:rPr lang="en-GB" sz="900" b="1" dirty="0">
                          <a:solidFill>
                            <a:schemeClr val="tx1"/>
                          </a:solidFill>
                          <a:effectLst/>
                        </a:rPr>
                        <a:t>Packet Filter Set</a:t>
                      </a:r>
                      <a:endParaRPr 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sz="900" dirty="0" err="1">
                          <a:solidFill>
                            <a:srgbClr val="FF0000"/>
                          </a:solidFill>
                          <a:effectLst/>
                        </a:rPr>
                        <a:t>dst</a:t>
                      </a:r>
                      <a:r>
                        <a:rPr lang="en-GB" sz="900" dirty="0">
                          <a:solidFill>
                            <a:srgbClr val="FF0000"/>
                          </a:solidFill>
                          <a:effectLst/>
                        </a:rPr>
                        <a:t>: PEGC IP#3|| PINE IP#31</a:t>
                      </a:r>
                      <a:endParaRPr 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tc>
                  <a:txBody>
                    <a:bodyPr/>
                    <a:lstStyle/>
                    <a:p>
                      <a:pPr algn="ctr" hangingPunct="0">
                        <a:spcBef>
                          <a:spcPts val="300"/>
                        </a:spcBef>
                        <a:spcAft>
                          <a:spcPts val="300"/>
                        </a:spcAft>
                      </a:pPr>
                      <a:r>
                        <a:rPr lang="en-GB" sz="900" b="1" dirty="0">
                          <a:solidFill>
                            <a:schemeClr val="bg1"/>
                          </a:solidFill>
                          <a:effectLst/>
                        </a:rPr>
                        <a:t>Packet Filter Set</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altLang="zh-CN" sz="900" dirty="0" err="1">
                          <a:solidFill>
                            <a:schemeClr val="tx1"/>
                          </a:solidFill>
                          <a:effectLst/>
                        </a:rPr>
                        <a:t>dst</a:t>
                      </a:r>
                      <a:r>
                        <a:rPr lang="en-GB" altLang="zh-CN" sz="900" dirty="0">
                          <a:solidFill>
                            <a:schemeClr val="tx1"/>
                          </a:solidFill>
                          <a:effectLst/>
                        </a:rPr>
                        <a:t>: PEMC IP#0</a:t>
                      </a:r>
                      <a:endParaRPr lang="zh-CN" alt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extLst>
                  <a:ext uri="{0D108BD9-81ED-4DB2-BD59-A6C34878D82A}">
                    <a16:rowId xmlns:a16="http://schemas.microsoft.com/office/drawing/2014/main" val="1957014062"/>
                  </a:ext>
                </a:extLst>
              </a:tr>
              <a:tr h="120876">
                <a:tc gridSpan="2">
                  <a:txBody>
                    <a:bodyPr/>
                    <a:lstStyle/>
                    <a:p>
                      <a:pPr algn="ctr" hangingPunct="0">
                        <a:spcBef>
                          <a:spcPts val="300"/>
                        </a:spcBef>
                        <a:spcAft>
                          <a:spcPts val="300"/>
                        </a:spcAft>
                      </a:pPr>
                      <a:r>
                        <a:rPr lang="en-GB" sz="900" dirty="0">
                          <a:solidFill>
                            <a:schemeClr val="tx1"/>
                          </a:solidFill>
                          <a:effectLst/>
                        </a:rPr>
                        <a:t>FAR#12 for </a:t>
                      </a:r>
                      <a:r>
                        <a:rPr lang="en-GB" sz="900" dirty="0">
                          <a:solidFill>
                            <a:srgbClr val="C00000"/>
                          </a:solidFill>
                          <a:effectLst/>
                        </a:rPr>
                        <a:t>management </a:t>
                      </a:r>
                      <a:r>
                        <a:rPr lang="en-GB" altLang="zh-CN" sz="900" dirty="0">
                          <a:solidFill>
                            <a:srgbClr val="C00000"/>
                          </a:solidFill>
                          <a:effectLst/>
                        </a:rPr>
                        <a:t>and traffic </a:t>
                      </a:r>
                      <a:r>
                        <a:rPr lang="en-GB" sz="900" dirty="0">
                          <a:solidFill>
                            <a:schemeClr val="tx1"/>
                          </a:solidFill>
                          <a:effectLst/>
                        </a:rPr>
                        <a:t>DL</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tc hMerge="1">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tc gridSpan="2">
                  <a:txBody>
                    <a:bodyPr/>
                    <a:lstStyle/>
                    <a:p>
                      <a:pPr algn="ctr" hangingPunct="0">
                        <a:spcBef>
                          <a:spcPts val="300"/>
                        </a:spcBef>
                        <a:spcAft>
                          <a:spcPts val="300"/>
                        </a:spcAft>
                      </a:pPr>
                      <a:r>
                        <a:rPr lang="en-GB" sz="900" b="1" dirty="0">
                          <a:solidFill>
                            <a:schemeClr val="tx1"/>
                          </a:solidFill>
                          <a:effectLst/>
                        </a:rPr>
                        <a:t>FAR#32 for </a:t>
                      </a:r>
                      <a:r>
                        <a:rPr lang="en-GB" sz="900" b="1" dirty="0">
                          <a:solidFill>
                            <a:srgbClr val="C00000"/>
                          </a:solidFill>
                          <a:effectLst/>
                        </a:rPr>
                        <a:t>management and traffic </a:t>
                      </a:r>
                      <a:r>
                        <a:rPr lang="en-GB" sz="900" b="1" dirty="0">
                          <a:solidFill>
                            <a:schemeClr val="tx1"/>
                          </a:solidFill>
                          <a:effectLst/>
                        </a:rPr>
                        <a:t>DL</a:t>
                      </a:r>
                      <a:endParaRPr 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gridSpan="2">
                  <a:txBody>
                    <a:bodyPr/>
                    <a:lstStyle/>
                    <a:p>
                      <a:pPr algn="ctr" hangingPunct="0">
                        <a:spcBef>
                          <a:spcPts val="300"/>
                        </a:spcBef>
                        <a:spcAft>
                          <a:spcPts val="300"/>
                        </a:spcAft>
                      </a:pPr>
                      <a:r>
                        <a:rPr lang="en-GB" sz="900" b="1" dirty="0">
                          <a:solidFill>
                            <a:schemeClr val="bg1"/>
                          </a:solidFill>
                          <a:effectLst/>
                        </a:rPr>
                        <a:t>FAR#02 for </a:t>
                      </a:r>
                      <a:r>
                        <a:rPr lang="en-GB" sz="900" b="1" dirty="0">
                          <a:solidFill>
                            <a:srgbClr val="FFFF00"/>
                          </a:solidFill>
                          <a:effectLst/>
                        </a:rPr>
                        <a:t>management</a:t>
                      </a:r>
                      <a:r>
                        <a:rPr lang="en-GB" sz="900" b="1" dirty="0">
                          <a:solidFill>
                            <a:schemeClr val="bg1"/>
                          </a:solidFill>
                          <a:effectLst/>
                        </a:rPr>
                        <a:t> DL</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extLst>
                  <a:ext uri="{0D108BD9-81ED-4DB2-BD59-A6C34878D82A}">
                    <a16:rowId xmlns:a16="http://schemas.microsoft.com/office/drawing/2014/main" val="507218197"/>
                  </a:ext>
                </a:extLst>
              </a:tr>
              <a:tr h="180975">
                <a:tc>
                  <a:txBody>
                    <a:bodyPr/>
                    <a:lstStyle/>
                    <a:p>
                      <a:pPr algn="ctr" hangingPunct="0">
                        <a:spcBef>
                          <a:spcPts val="300"/>
                        </a:spcBef>
                        <a:spcAft>
                          <a:spcPts val="300"/>
                        </a:spcAft>
                      </a:pPr>
                      <a:r>
                        <a:rPr lang="en-GB" sz="800" dirty="0">
                          <a:solidFill>
                            <a:schemeClr val="tx1"/>
                          </a:solidFill>
                          <a:effectLst/>
                        </a:rPr>
                        <a:t>Destination interface</a:t>
                      </a:r>
                      <a:endParaRPr lang="zh-CN" sz="8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sz="900" dirty="0">
                          <a:effectLst/>
                        </a:rPr>
                        <a:t>"access side"</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b="1" dirty="0">
                          <a:solidFill>
                            <a:schemeClr val="tx1"/>
                          </a:solidFill>
                          <a:effectLst/>
                        </a:rPr>
                        <a:t>Destination interface</a:t>
                      </a:r>
                      <a:endParaRPr 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sz="900" dirty="0">
                          <a:effectLst/>
                        </a:rPr>
                        <a:t>"access side"</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b="1" dirty="0">
                          <a:solidFill>
                            <a:schemeClr val="bg1"/>
                          </a:solidFill>
                          <a:effectLst/>
                        </a:rPr>
                        <a:t>Destination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"access side"</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extLst>
                  <a:ext uri="{0D108BD9-81ED-4DB2-BD59-A6C34878D82A}">
                    <a16:rowId xmlns:a16="http://schemas.microsoft.com/office/drawing/2014/main" val="3345264317"/>
                  </a:ext>
                </a:extLst>
              </a:tr>
              <a:tr h="241751">
                <a:tc>
                  <a:txBody>
                    <a:bodyPr/>
                    <a:lstStyle/>
                    <a:p>
                      <a:pPr algn="ctr" hangingPunct="0">
                        <a:spcBef>
                          <a:spcPts val="300"/>
                        </a:spcBef>
                        <a:spcAft>
                          <a:spcPts val="300"/>
                        </a:spcAft>
                      </a:pPr>
                      <a:r>
                        <a:rPr lang="en-GB" sz="900" dirty="0">
                          <a:solidFill>
                            <a:schemeClr val="tx1"/>
                          </a:solidFill>
                          <a:effectLst/>
                        </a:rPr>
                        <a:t>Outer header creation</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sz="900" dirty="0">
                          <a:effectLst/>
                        </a:rPr>
                        <a:t>N3 </a:t>
                      </a:r>
                      <a:r>
                        <a:rPr lang="en-GB" sz="900" dirty="0">
                          <a:solidFill>
                            <a:schemeClr val="tx1"/>
                          </a:solidFill>
                          <a:effectLst/>
                        </a:rPr>
                        <a:t>TEID for PDU Session#1</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b="1" dirty="0">
                          <a:solidFill>
                            <a:schemeClr val="tx1"/>
                          </a:solidFill>
                          <a:effectLst/>
                        </a:rPr>
                        <a:t>Outer header creation</a:t>
                      </a:r>
                      <a:endParaRPr 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BDD7EE"/>
                    </a:solidFill>
                  </a:tcPr>
                </a:tc>
                <a:tc>
                  <a:txBody>
                    <a:bodyPr/>
                    <a:lstStyle/>
                    <a:p>
                      <a:pPr algn="ctr" hangingPunct="0">
                        <a:spcBef>
                          <a:spcPts val="300"/>
                        </a:spcBef>
                        <a:spcAft>
                          <a:spcPts val="300"/>
                        </a:spcAft>
                      </a:pPr>
                      <a:r>
                        <a:rPr lang="en-GB" sz="900" dirty="0">
                          <a:effectLst/>
                        </a:rPr>
                        <a:t>N3 </a:t>
                      </a:r>
                      <a:r>
                        <a:rPr lang="en-GB" sz="900" dirty="0">
                          <a:solidFill>
                            <a:schemeClr val="tx1"/>
                          </a:solidFill>
                          <a:effectLst/>
                        </a:rPr>
                        <a:t>TEID for PDU Session#3</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tc>
                <a:tc>
                  <a:txBody>
                    <a:bodyPr/>
                    <a:lstStyle/>
                    <a:p>
                      <a:pPr algn="ctr" hangingPunct="0">
                        <a:spcBef>
                          <a:spcPts val="300"/>
                        </a:spcBef>
                        <a:spcAft>
                          <a:spcPts val="300"/>
                        </a:spcAft>
                      </a:pPr>
                      <a:r>
                        <a:rPr lang="en-GB" sz="900" b="1" dirty="0">
                          <a:solidFill>
                            <a:schemeClr val="bg1"/>
                          </a:solidFill>
                          <a:effectLst/>
                        </a:rPr>
                        <a:t>Outer header creation</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solidFill>
                            <a:schemeClr val="tx1"/>
                          </a:solidFill>
                          <a:effectLst/>
                        </a:rPr>
                        <a:t>N3 TEID for PDU Session#0</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extLst>
                  <a:ext uri="{0D108BD9-81ED-4DB2-BD59-A6C34878D82A}">
                    <a16:rowId xmlns:a16="http://schemas.microsoft.com/office/drawing/2014/main" val="3755794859"/>
                  </a:ext>
                </a:extLst>
              </a:tr>
              <a:tr h="147737">
                <a:tc gridSpan="6">
                  <a:txBody>
                    <a:bodyPr/>
                    <a:lstStyle/>
                    <a:p>
                      <a:pPr algn="l" hangingPunct="0">
                        <a:spcBef>
                          <a:spcPts val="300"/>
                        </a:spcBef>
                        <a:spcAft>
                          <a:spcPts val="300"/>
                        </a:spcAft>
                      </a:pPr>
                      <a:r>
                        <a:rPr lang="en-US" altLang="zh-CN" sz="1000" dirty="0">
                          <a:solidFill>
                            <a:srgbClr val="FF0000"/>
                          </a:solidFill>
                          <a:effectLst/>
                          <a:latin typeface="Times New Roman" panose="02020603050405020304" pitchFamily="18" charset="0"/>
                          <a:ea typeface="Malgun Gothic" panose="020B0503020000020004" pitchFamily="34" charset="-127"/>
                        </a:rPr>
                        <a:t>NOTE: The DL PDRs and FARs for PEGCs are shared by both management </a:t>
                      </a:r>
                      <a:r>
                        <a:rPr kumimoji="0" lang="en-US" altLang="zh-CN" sz="1000" b="1" i="0" u="none" strike="noStrike" kern="1200" cap="none" spc="0" normalizeH="0" baseline="0" noProof="0" dirty="0">
                          <a:ln>
                            <a:noFill/>
                          </a:ln>
                          <a:solidFill>
                            <a:srgbClr val="FF0000"/>
                          </a:solidFill>
                          <a:effectLst/>
                          <a:uLnTx/>
                          <a:uFillTx/>
                          <a:latin typeface="Times New Roman" panose="02020603050405020304" pitchFamily="18" charset="0"/>
                          <a:ea typeface="Malgun Gothic" panose="020B0503020000020004" pitchFamily="34" charset="-127"/>
                          <a:cs typeface="+mn-cs"/>
                        </a:rPr>
                        <a:t>and traffic data</a:t>
                      </a:r>
                      <a:endParaRPr lang="zh-CN" sz="10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pPr algn="ctr" hangingPunct="0">
                        <a:spcBef>
                          <a:spcPts val="300"/>
                        </a:spcBef>
                        <a:spcAft>
                          <a:spcPts val="300"/>
                        </a:spcAft>
                      </a:pPr>
                      <a:endParaRPr lang="zh-CN" sz="900" b="1"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pPr algn="ctr" hangingPunct="0">
                        <a:spcBef>
                          <a:spcPts val="300"/>
                        </a:spcBef>
                        <a:spcAft>
                          <a:spcPts val="300"/>
                        </a:spcAft>
                      </a:pPr>
                      <a:endParaRPr lang="zh-CN" alt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endParaRPr lang="zh-CN" altLang="en-US"/>
                    </a:p>
                  </a:txBody>
                  <a:tcPr/>
                </a:tc>
                <a:extLst>
                  <a:ext uri="{0D108BD9-81ED-4DB2-BD59-A6C34878D82A}">
                    <a16:rowId xmlns:a16="http://schemas.microsoft.com/office/drawing/2014/main" val="3947277055"/>
                  </a:ext>
                </a:extLst>
              </a:tr>
              <a:tr h="120876">
                <a:tc gridSpan="2">
                  <a:txBody>
                    <a:bodyPr/>
                    <a:lstStyle/>
                    <a:p>
                      <a:pPr algn="ctr" hangingPunct="0">
                        <a:spcBef>
                          <a:spcPts val="300"/>
                        </a:spcBef>
                        <a:spcAft>
                          <a:spcPts val="300"/>
                        </a:spcAft>
                      </a:pPr>
                      <a:r>
                        <a:rPr lang="en-GB" sz="900" dirty="0">
                          <a:solidFill>
                            <a:schemeClr val="bg1"/>
                          </a:solidFill>
                          <a:effectLst/>
                        </a:rPr>
                        <a:t>PDR#13 for </a:t>
                      </a:r>
                      <a:r>
                        <a:rPr lang="en-GB" altLang="zh-CN" sz="900" dirty="0">
                          <a:solidFill>
                            <a:srgbClr val="FFFF00"/>
                          </a:solidFill>
                          <a:effectLst/>
                        </a:rPr>
                        <a:t>traffic</a:t>
                      </a:r>
                      <a:r>
                        <a:rPr lang="en-GB" altLang="zh-CN" sz="900" dirty="0">
                          <a:solidFill>
                            <a:schemeClr val="bg1"/>
                          </a:solidFill>
                          <a:effectLst/>
                        </a:rPr>
                        <a:t> </a:t>
                      </a:r>
                      <a:r>
                        <a:rPr lang="en-GB" sz="900" dirty="0">
                          <a:solidFill>
                            <a:schemeClr val="bg1"/>
                          </a:solidFill>
                          <a:effectLst/>
                        </a:rPr>
                        <a:t>UL</a:t>
                      </a:r>
                      <a:endParaRPr lang="zh-CN" sz="900"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2"/>
                    </a:solidFill>
                  </a:tcPr>
                </a:tc>
                <a:tc hMerge="1">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gridSpan="2">
                  <a:txBody>
                    <a:bodyPr/>
                    <a:lstStyle/>
                    <a:p>
                      <a:pPr algn="ctr" hangingPunct="0">
                        <a:spcBef>
                          <a:spcPts val="300"/>
                        </a:spcBef>
                        <a:spcAft>
                          <a:spcPts val="300"/>
                        </a:spcAft>
                      </a:pPr>
                      <a:r>
                        <a:rPr lang="en-GB" sz="900" b="1" dirty="0">
                          <a:solidFill>
                            <a:schemeClr val="bg1"/>
                          </a:solidFill>
                          <a:effectLst/>
                        </a:rPr>
                        <a:t>PDR#33 for </a:t>
                      </a:r>
                      <a:r>
                        <a:rPr lang="en-GB" altLang="zh-CN" sz="900" b="1" dirty="0">
                          <a:solidFill>
                            <a:srgbClr val="FFFF00"/>
                          </a:solidFill>
                          <a:effectLst/>
                        </a:rPr>
                        <a:t>traffic</a:t>
                      </a:r>
                      <a:r>
                        <a:rPr lang="en-GB" altLang="zh-CN" sz="900" dirty="0">
                          <a:solidFill>
                            <a:schemeClr val="bg1"/>
                          </a:solidFill>
                          <a:effectLst/>
                        </a:rPr>
                        <a:t> </a:t>
                      </a:r>
                      <a:r>
                        <a:rPr lang="en-GB" sz="900" b="1" dirty="0">
                          <a:solidFill>
                            <a:schemeClr val="bg1"/>
                          </a:solidFill>
                          <a:effectLst/>
                        </a:rPr>
                        <a:t>UL</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2"/>
                    </a:solidFill>
                  </a:tcPr>
                </a:tc>
                <a:tc hMerge="1">
                  <a:txBody>
                    <a:bodyPr/>
                    <a:lstStyle/>
                    <a:p>
                      <a:pPr algn="ctr" hangingPunct="0">
                        <a:spcBef>
                          <a:spcPts val="300"/>
                        </a:spcBef>
                        <a:spcAft>
                          <a:spcPts val="300"/>
                        </a:spcAft>
                      </a:pPr>
                      <a:endParaRPr lang="zh-CN" sz="900" b="1"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gridSpan="2">
                  <a:txBody>
                    <a:bodyPr/>
                    <a:lstStyle/>
                    <a:p>
                      <a:pPr algn="ctr" hangingPunct="0">
                        <a:spcBef>
                          <a:spcPts val="300"/>
                        </a:spcBef>
                        <a:spcAft>
                          <a:spcPts val="300"/>
                        </a:spcAft>
                      </a:pPr>
                      <a:r>
                        <a:rPr lang="en-GB" sz="900" b="1" dirty="0">
                          <a:solidFill>
                            <a:schemeClr val="bg1"/>
                          </a:solidFill>
                          <a:effectLst/>
                        </a:rPr>
                        <a:t>PDR#03 for </a:t>
                      </a:r>
                      <a:r>
                        <a:rPr lang="en-GB" sz="900" b="1" dirty="0">
                          <a:solidFill>
                            <a:srgbClr val="FFFF00"/>
                          </a:solidFill>
                          <a:effectLst/>
                        </a:rPr>
                        <a:t>management</a:t>
                      </a:r>
                      <a:r>
                        <a:rPr lang="en-GB" sz="900" b="1" dirty="0">
                          <a:solidFill>
                            <a:schemeClr val="bg1"/>
                          </a:solidFill>
                          <a:effectLst/>
                        </a:rPr>
                        <a:t> UL</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extLst>
                  <a:ext uri="{0D108BD9-81ED-4DB2-BD59-A6C34878D82A}">
                    <a16:rowId xmlns:a16="http://schemas.microsoft.com/office/drawing/2014/main" val="3690389472"/>
                  </a:ext>
                </a:extLst>
              </a:tr>
              <a:tr h="120876">
                <a:tc>
                  <a:txBody>
                    <a:bodyPr/>
                    <a:lstStyle/>
                    <a:p>
                      <a:pPr algn="ctr" hangingPunct="0">
                        <a:spcBef>
                          <a:spcPts val="300"/>
                        </a:spcBef>
                        <a:spcAft>
                          <a:spcPts val="300"/>
                        </a:spcAft>
                      </a:pPr>
                      <a:r>
                        <a:rPr lang="en-GB" sz="900" dirty="0">
                          <a:solidFill>
                            <a:schemeClr val="tx1"/>
                          </a:solidFill>
                          <a:effectLst/>
                        </a:rPr>
                        <a:t>Source interface</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C5E0B4"/>
                    </a:solidFill>
                  </a:tcPr>
                </a:tc>
                <a:tc>
                  <a:txBody>
                    <a:bodyPr/>
                    <a:lstStyle/>
                    <a:p>
                      <a:pPr algn="ctr" hangingPunct="0">
                        <a:spcBef>
                          <a:spcPts val="300"/>
                        </a:spcBef>
                        <a:spcAft>
                          <a:spcPts val="300"/>
                        </a:spcAft>
                      </a:pPr>
                      <a:r>
                        <a:rPr lang="en-GB" altLang="zh-CN" sz="900" dirty="0">
                          <a:effectLst/>
                        </a:rPr>
                        <a:t>"access side"</a:t>
                      </a:r>
                      <a:endParaRPr lang="zh-CN" alt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tc>
                  <a:txBody>
                    <a:bodyPr/>
                    <a:lstStyle/>
                    <a:p>
                      <a:pPr algn="ctr" hangingPunct="0">
                        <a:spcBef>
                          <a:spcPts val="300"/>
                        </a:spcBef>
                        <a:spcAft>
                          <a:spcPts val="300"/>
                        </a:spcAft>
                      </a:pPr>
                      <a:r>
                        <a:rPr lang="en-GB" sz="900" b="1" dirty="0">
                          <a:effectLst/>
                        </a:rPr>
                        <a:t>Source interface</a:t>
                      </a:r>
                      <a:endParaRPr lang="zh-CN" sz="900" b="1"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rgbClr val="C5E0B4"/>
                    </a:solidFill>
                  </a:tcPr>
                </a:tc>
                <a:tc>
                  <a:txBody>
                    <a:bodyPr/>
                    <a:lstStyle/>
                    <a:p>
                      <a:pPr algn="ctr" hangingPunct="0">
                        <a:spcBef>
                          <a:spcPts val="300"/>
                        </a:spcBef>
                        <a:spcAft>
                          <a:spcPts val="300"/>
                        </a:spcAft>
                      </a:pPr>
                      <a:r>
                        <a:rPr lang="en-GB" altLang="zh-CN" sz="900" dirty="0">
                          <a:effectLst/>
                        </a:rPr>
                        <a:t>"access side"</a:t>
                      </a:r>
                      <a:endParaRPr lang="zh-CN" alt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tc>
                  <a:txBody>
                    <a:bodyPr/>
                    <a:lstStyle/>
                    <a:p>
                      <a:pPr algn="ctr" hangingPunct="0">
                        <a:spcBef>
                          <a:spcPts val="300"/>
                        </a:spcBef>
                        <a:spcAft>
                          <a:spcPts val="300"/>
                        </a:spcAft>
                      </a:pPr>
                      <a:r>
                        <a:rPr lang="en-GB" sz="900" b="1" dirty="0">
                          <a:solidFill>
                            <a:schemeClr val="bg1"/>
                          </a:solidFill>
                          <a:effectLst/>
                        </a:rPr>
                        <a:t>Source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"access side"</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2159545758"/>
                  </a:ext>
                </a:extLst>
              </a:tr>
              <a:tr h="241751">
                <a:tc>
                  <a:txBody>
                    <a:bodyPr/>
                    <a:lstStyle/>
                    <a:p>
                      <a:pPr algn="ctr" hangingPunct="0">
                        <a:spcBef>
                          <a:spcPts val="300"/>
                        </a:spcBef>
                        <a:spcAft>
                          <a:spcPts val="300"/>
                        </a:spcAft>
                      </a:pPr>
                      <a:r>
                        <a:rPr lang="en-GB" altLang="zh-CN" sz="900" b="1" dirty="0">
                          <a:solidFill>
                            <a:schemeClr val="tx1"/>
                          </a:solidFill>
                          <a:effectLst/>
                        </a:rPr>
                        <a:t>CN tunnel info</a:t>
                      </a:r>
                      <a:endParaRPr lang="zh-CN" alt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C5E0B4"/>
                    </a:solidFill>
                  </a:tcPr>
                </a:tc>
                <a:tc>
                  <a:txBody>
                    <a:bodyPr/>
                    <a:lstStyle/>
                    <a:p>
                      <a:pPr algn="ctr" hangingPunct="0">
                        <a:spcBef>
                          <a:spcPts val="300"/>
                        </a:spcBef>
                        <a:spcAft>
                          <a:spcPts val="300"/>
                        </a:spcAft>
                      </a:pPr>
                      <a:r>
                        <a:rPr lang="en-GB" altLang="zh-CN" sz="900" dirty="0">
                          <a:effectLst/>
                        </a:rPr>
                        <a:t>N3 </a:t>
                      </a:r>
                      <a:r>
                        <a:rPr lang="en-GB" altLang="zh-CN" sz="900" dirty="0">
                          <a:solidFill>
                            <a:schemeClr val="tx1"/>
                          </a:solidFill>
                          <a:effectLst/>
                        </a:rPr>
                        <a:t>TEID for PDU Session#1</a:t>
                      </a:r>
                      <a:endParaRPr lang="zh-CN" alt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tc>
                  <a:txBody>
                    <a:bodyPr/>
                    <a:lstStyle/>
                    <a:p>
                      <a:pPr algn="ctr" hangingPunct="0">
                        <a:spcBef>
                          <a:spcPts val="300"/>
                        </a:spcBef>
                        <a:spcAft>
                          <a:spcPts val="300"/>
                        </a:spcAft>
                      </a:pPr>
                      <a:r>
                        <a:rPr lang="en-GB" altLang="zh-CN" sz="900" b="1" dirty="0">
                          <a:solidFill>
                            <a:schemeClr val="tx1"/>
                          </a:solidFill>
                          <a:effectLst/>
                        </a:rPr>
                        <a:t>CN tunnel info</a:t>
                      </a:r>
                      <a:endParaRPr lang="zh-CN" alt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C5E0B4"/>
                    </a:solidFill>
                  </a:tcPr>
                </a:tc>
                <a:tc>
                  <a:txBody>
                    <a:bodyPr/>
                    <a:lstStyle/>
                    <a:p>
                      <a:pPr algn="ctr" hangingPunct="0">
                        <a:spcBef>
                          <a:spcPts val="300"/>
                        </a:spcBef>
                        <a:spcAft>
                          <a:spcPts val="300"/>
                        </a:spcAft>
                      </a:pPr>
                      <a:r>
                        <a:rPr lang="en-GB" altLang="zh-CN" sz="900" dirty="0">
                          <a:effectLst/>
                        </a:rPr>
                        <a:t>N3 </a:t>
                      </a:r>
                      <a:r>
                        <a:rPr lang="en-GB" altLang="zh-CN" sz="900" dirty="0">
                          <a:solidFill>
                            <a:schemeClr val="tx1"/>
                          </a:solidFill>
                          <a:effectLst/>
                        </a:rPr>
                        <a:t>TEID for PDU Session#2</a:t>
                      </a:r>
                      <a:endParaRPr lang="zh-CN" alt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CFD5EA"/>
                    </a:solidFill>
                  </a:tcPr>
                </a:tc>
                <a:tc>
                  <a:txBody>
                    <a:bodyPr/>
                    <a:lstStyle/>
                    <a:p>
                      <a:pPr algn="ctr" hangingPunct="0">
                        <a:spcBef>
                          <a:spcPts val="300"/>
                        </a:spcBef>
                        <a:spcAft>
                          <a:spcPts val="300"/>
                        </a:spcAft>
                      </a:pPr>
                      <a:r>
                        <a:rPr lang="en-GB" sz="900" b="1" dirty="0">
                          <a:solidFill>
                            <a:schemeClr val="bg1"/>
                          </a:solidFill>
                          <a:effectLst/>
                        </a:rPr>
                        <a:t>CN tunnel info</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N3 </a:t>
                      </a:r>
                      <a:r>
                        <a:rPr lang="en-GB" sz="900" dirty="0">
                          <a:solidFill>
                            <a:schemeClr val="tx1"/>
                          </a:solidFill>
                          <a:effectLst/>
                        </a:rPr>
                        <a:t>TEID for PDU Session#0</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4249720016"/>
                  </a:ext>
                </a:extLst>
              </a:tr>
              <a:tr h="322335">
                <a:tc>
                  <a:txBody>
                    <a:bodyPr/>
                    <a:lstStyle/>
                    <a:p>
                      <a:pPr algn="ctr" hangingPunct="0">
                        <a:spcBef>
                          <a:spcPts val="300"/>
                        </a:spcBef>
                        <a:spcAft>
                          <a:spcPts val="300"/>
                        </a:spcAft>
                      </a:pPr>
                      <a:r>
                        <a:rPr lang="en-GB" sz="1200" dirty="0">
                          <a:solidFill>
                            <a:srgbClr val="C4743F"/>
                          </a:solidFill>
                          <a:effectLst/>
                        </a:rPr>
                        <a:t>Packet Filter Set</a:t>
                      </a:r>
                    </a:p>
                  </a:txBody>
                  <a:tcPr marL="45143" marR="45143" marT="0" marB="0">
                    <a:solidFill>
                      <a:srgbClr val="C5E0B4"/>
                    </a:solidFill>
                  </a:tcPr>
                </a:tc>
                <a:tc>
                  <a:txBody>
                    <a:bodyPr/>
                    <a:lstStyle/>
                    <a:p>
                      <a:pPr algn="ctr" hangingPunct="0">
                        <a:spcBef>
                          <a:spcPts val="300"/>
                        </a:spcBef>
                        <a:spcAft>
                          <a:spcPts val="300"/>
                        </a:spcAft>
                      </a:pPr>
                      <a:r>
                        <a:rPr lang="en-GB" sz="900" dirty="0" err="1">
                          <a:solidFill>
                            <a:schemeClr val="tx1"/>
                          </a:solidFill>
                          <a:effectLst/>
                        </a:rPr>
                        <a:t>src</a:t>
                      </a:r>
                      <a:r>
                        <a:rPr lang="en-GB" sz="900" dirty="0">
                          <a:solidFill>
                            <a:schemeClr val="tx1"/>
                          </a:solidFill>
                          <a:effectLst/>
                        </a:rPr>
                        <a:t>: PINE IP#11</a:t>
                      </a:r>
                      <a:br>
                        <a:rPr lang="en-GB" sz="900" dirty="0">
                          <a:solidFill>
                            <a:schemeClr val="tx1"/>
                          </a:solidFill>
                          <a:effectLst/>
                        </a:rPr>
                      </a:br>
                      <a:r>
                        <a:rPr lang="en-GB" sz="900" dirty="0" err="1">
                          <a:solidFill>
                            <a:schemeClr val="tx1"/>
                          </a:solidFill>
                          <a:effectLst/>
                        </a:rPr>
                        <a:t>dst</a:t>
                      </a:r>
                      <a:r>
                        <a:rPr lang="en-GB" sz="900" dirty="0">
                          <a:solidFill>
                            <a:schemeClr val="tx1"/>
                          </a:solidFill>
                          <a:effectLst/>
                        </a:rPr>
                        <a:t>: PINE IP#21</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tc>
                  <a:txBody>
                    <a:bodyPr/>
                    <a:lstStyle/>
                    <a:p>
                      <a:pPr algn="ctr" hangingPunct="0">
                        <a:spcBef>
                          <a:spcPts val="300"/>
                        </a:spcBef>
                        <a:spcAft>
                          <a:spcPts val="300"/>
                        </a:spcAft>
                      </a:pPr>
                      <a:r>
                        <a:rPr lang="en-GB" sz="1200" b="1" dirty="0">
                          <a:solidFill>
                            <a:srgbClr val="C4743F"/>
                          </a:solidFill>
                          <a:effectLst/>
                        </a:rPr>
                        <a:t>Packet Filter Set</a:t>
                      </a:r>
                      <a:endParaRPr lang="zh-CN" sz="1200" b="1" dirty="0">
                        <a:solidFill>
                          <a:srgbClr val="C4743F"/>
                        </a:solidFill>
                        <a:effectLst/>
                        <a:latin typeface="Times New Roman" panose="02020603050405020304" pitchFamily="18" charset="0"/>
                        <a:ea typeface="Malgun Gothic" panose="020B0503020000020004" pitchFamily="34" charset="-127"/>
                      </a:endParaRPr>
                    </a:p>
                  </a:txBody>
                  <a:tcPr marL="45143" marR="45143" marT="0" marB="0">
                    <a:solidFill>
                      <a:srgbClr val="C5E0B4"/>
                    </a:solidFill>
                  </a:tcPr>
                </a:tc>
                <a:tc>
                  <a:txBody>
                    <a:bodyPr/>
                    <a:lstStyle/>
                    <a:p>
                      <a:pPr algn="ctr" hangingPunct="0">
                        <a:spcBef>
                          <a:spcPts val="300"/>
                        </a:spcBef>
                        <a:spcAft>
                          <a:spcPts val="300"/>
                        </a:spcAft>
                      </a:pPr>
                      <a:r>
                        <a:rPr lang="en-GB" sz="900" dirty="0" err="1">
                          <a:solidFill>
                            <a:schemeClr val="tx1"/>
                          </a:solidFill>
                          <a:effectLst/>
                        </a:rPr>
                        <a:t>src</a:t>
                      </a:r>
                      <a:r>
                        <a:rPr lang="en-GB" sz="900" dirty="0">
                          <a:solidFill>
                            <a:schemeClr val="tx1"/>
                          </a:solidFill>
                          <a:effectLst/>
                        </a:rPr>
                        <a:t>: PINE IP#31</a:t>
                      </a:r>
                      <a:br>
                        <a:rPr lang="en-GB" sz="900" dirty="0">
                          <a:solidFill>
                            <a:schemeClr val="tx1"/>
                          </a:solidFill>
                          <a:effectLst/>
                        </a:rPr>
                      </a:br>
                      <a:r>
                        <a:rPr lang="en-GB" sz="900" dirty="0" err="1">
                          <a:solidFill>
                            <a:schemeClr val="tx1"/>
                          </a:solidFill>
                          <a:effectLst/>
                        </a:rPr>
                        <a:t>dst</a:t>
                      </a:r>
                      <a:r>
                        <a:rPr lang="en-GB" sz="900" dirty="0">
                          <a:solidFill>
                            <a:schemeClr val="tx1"/>
                          </a:solidFill>
                          <a:effectLst/>
                        </a:rPr>
                        <a:t>: PINE IP#41</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E9EBF5"/>
                    </a:solidFill>
                  </a:tcPr>
                </a:tc>
                <a:tc>
                  <a:txBody>
                    <a:bodyPr/>
                    <a:lstStyle/>
                    <a:p>
                      <a:pPr algn="ctr" hangingPunct="0">
                        <a:spcBef>
                          <a:spcPts val="300"/>
                        </a:spcBef>
                        <a:spcAft>
                          <a:spcPts val="300"/>
                        </a:spcAft>
                      </a:pPr>
                      <a:r>
                        <a:rPr lang="en-GB" sz="1200" b="1" dirty="0">
                          <a:solidFill>
                            <a:schemeClr val="accent4">
                              <a:lumMod val="60000"/>
                              <a:lumOff val="40000"/>
                            </a:schemeClr>
                          </a:solidFill>
                          <a:effectLst/>
                        </a:rPr>
                        <a:t>Packet Filter Set</a:t>
                      </a:r>
                      <a:endParaRPr lang="zh-CN" sz="1200" b="1" dirty="0">
                        <a:solidFill>
                          <a:schemeClr val="accent4">
                            <a:lumMod val="60000"/>
                            <a:lumOff val="40000"/>
                          </a:schemeClr>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altLang="zh-CN" sz="900" dirty="0" err="1">
                          <a:solidFill>
                            <a:srgbClr val="FF0000"/>
                          </a:solidFill>
                          <a:effectLst/>
                        </a:rPr>
                        <a:t>dst</a:t>
                      </a:r>
                      <a:r>
                        <a:rPr lang="en-GB" altLang="zh-CN" sz="900" dirty="0">
                          <a:solidFill>
                            <a:srgbClr val="FF0000"/>
                          </a:solidFill>
                          <a:effectLst/>
                        </a:rPr>
                        <a:t>: IP ranges for PIN#2</a:t>
                      </a:r>
                      <a:endParaRPr lang="zh-CN" alt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2502454373"/>
                  </a:ext>
                </a:extLst>
              </a:tr>
              <a:tr h="120876">
                <a:tc gridSpan="2">
                  <a:txBody>
                    <a:bodyPr/>
                    <a:lstStyle/>
                    <a:p>
                      <a:pPr algn="ctr" hangingPunct="0">
                        <a:spcBef>
                          <a:spcPts val="300"/>
                        </a:spcBef>
                        <a:spcAft>
                          <a:spcPts val="300"/>
                        </a:spcAft>
                      </a:pPr>
                      <a:r>
                        <a:rPr lang="en-GB" sz="900" dirty="0">
                          <a:solidFill>
                            <a:schemeClr val="bg1"/>
                          </a:solidFill>
                          <a:effectLst/>
                        </a:rPr>
                        <a:t>FAR#13 for </a:t>
                      </a:r>
                      <a:r>
                        <a:rPr lang="en-GB" altLang="zh-CN" sz="900" dirty="0">
                          <a:solidFill>
                            <a:srgbClr val="FFFF00"/>
                          </a:solidFill>
                          <a:effectLst/>
                        </a:rPr>
                        <a:t>traffic</a:t>
                      </a:r>
                      <a:r>
                        <a:rPr lang="en-GB" altLang="zh-CN" sz="900" dirty="0">
                          <a:solidFill>
                            <a:schemeClr val="bg1"/>
                          </a:solidFill>
                          <a:effectLst/>
                        </a:rPr>
                        <a:t> U</a:t>
                      </a:r>
                      <a:r>
                        <a:rPr lang="en-GB" sz="900" dirty="0">
                          <a:solidFill>
                            <a:schemeClr val="bg1"/>
                          </a:solidFill>
                          <a:effectLst/>
                        </a:rPr>
                        <a:t>L</a:t>
                      </a:r>
                      <a:endParaRPr lang="zh-CN" sz="900"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2"/>
                    </a:solidFill>
                  </a:tcPr>
                </a:tc>
                <a:tc hMerge="1">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gridSpan="2">
                  <a:txBody>
                    <a:bodyPr/>
                    <a:lstStyle/>
                    <a:p>
                      <a:pPr algn="ctr" hangingPunct="0">
                        <a:spcBef>
                          <a:spcPts val="300"/>
                        </a:spcBef>
                        <a:spcAft>
                          <a:spcPts val="300"/>
                        </a:spcAft>
                      </a:pPr>
                      <a:r>
                        <a:rPr lang="en-GB" sz="900" b="1" dirty="0">
                          <a:solidFill>
                            <a:schemeClr val="bg1"/>
                          </a:solidFill>
                          <a:effectLst/>
                        </a:rPr>
                        <a:t>FAR#33 for </a:t>
                      </a:r>
                      <a:r>
                        <a:rPr lang="en-GB" sz="900" b="1" dirty="0">
                          <a:solidFill>
                            <a:srgbClr val="FFFF00"/>
                          </a:solidFill>
                          <a:effectLst/>
                        </a:rPr>
                        <a:t>traffic</a:t>
                      </a:r>
                      <a:r>
                        <a:rPr lang="en-GB" sz="900" b="1" dirty="0">
                          <a:solidFill>
                            <a:schemeClr val="bg1"/>
                          </a:solidFill>
                          <a:effectLst/>
                        </a:rPr>
                        <a:t> UL</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2"/>
                    </a:solidFill>
                  </a:tcPr>
                </a:tc>
                <a:tc hMerge="1">
                  <a:txBody>
                    <a:bodyPr/>
                    <a:lstStyle/>
                    <a:p>
                      <a:pPr algn="ctr" hangingPunct="0">
                        <a:spcBef>
                          <a:spcPts val="300"/>
                        </a:spcBef>
                        <a:spcAft>
                          <a:spcPts val="300"/>
                        </a:spcAft>
                      </a:pPr>
                      <a:endParaRPr lang="zh-CN" sz="900" b="1"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gridSpan="2">
                  <a:txBody>
                    <a:bodyPr/>
                    <a:lstStyle/>
                    <a:p>
                      <a:pPr algn="ctr" hangingPunct="0">
                        <a:spcBef>
                          <a:spcPts val="300"/>
                        </a:spcBef>
                        <a:spcAft>
                          <a:spcPts val="300"/>
                        </a:spcAft>
                      </a:pPr>
                      <a:r>
                        <a:rPr lang="en-GB" sz="900" b="1" dirty="0">
                          <a:solidFill>
                            <a:schemeClr val="bg1"/>
                          </a:solidFill>
                          <a:effectLst/>
                        </a:rPr>
                        <a:t>FAR#03 for </a:t>
                      </a:r>
                      <a:r>
                        <a:rPr lang="en-GB" sz="900" b="1" dirty="0">
                          <a:solidFill>
                            <a:srgbClr val="FFFF00"/>
                          </a:solidFill>
                          <a:effectLst/>
                        </a:rPr>
                        <a:t>management</a:t>
                      </a:r>
                      <a:r>
                        <a:rPr lang="en-GB" sz="900" b="1" dirty="0">
                          <a:solidFill>
                            <a:schemeClr val="bg1"/>
                          </a:solidFill>
                          <a:effectLst/>
                        </a:rPr>
                        <a:t> UL</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extLst>
                  <a:ext uri="{0D108BD9-81ED-4DB2-BD59-A6C34878D82A}">
                    <a16:rowId xmlns:a16="http://schemas.microsoft.com/office/drawing/2014/main" val="712619154"/>
                  </a:ext>
                </a:extLst>
              </a:tr>
              <a:tr h="202883">
                <a:tc>
                  <a:txBody>
                    <a:bodyPr/>
                    <a:lstStyle/>
                    <a:p>
                      <a:pPr algn="ctr" hangingPunct="0">
                        <a:spcBef>
                          <a:spcPts val="300"/>
                        </a:spcBef>
                        <a:spcAft>
                          <a:spcPts val="300"/>
                        </a:spcAft>
                      </a:pPr>
                      <a:r>
                        <a:rPr lang="en-GB" sz="1000" b="1" dirty="0">
                          <a:solidFill>
                            <a:srgbClr val="C4743F"/>
                          </a:solidFill>
                          <a:effectLst/>
                        </a:rPr>
                        <a:t>Network instance</a:t>
                      </a:r>
                      <a:endParaRPr lang="zh-CN" sz="1000" b="1" dirty="0">
                        <a:solidFill>
                          <a:srgbClr val="C4743F"/>
                        </a:solidFill>
                        <a:effectLst/>
                        <a:latin typeface="Times New Roman" panose="02020603050405020304" pitchFamily="18" charset="0"/>
                        <a:ea typeface="Malgun Gothic" panose="020B0503020000020004" pitchFamily="34" charset="-127"/>
                      </a:endParaRPr>
                    </a:p>
                  </a:txBody>
                  <a:tcPr marL="45143" marR="45143" marT="0" marB="0">
                    <a:solidFill>
                      <a:srgbClr val="C5E0B4"/>
                    </a:solidFill>
                  </a:tcPr>
                </a:tc>
                <a:tc>
                  <a:txBody>
                    <a:bodyPr/>
                    <a:lstStyle/>
                    <a:p>
                      <a:pPr algn="ctr" hangingPunct="0">
                        <a:spcBef>
                          <a:spcPts val="300"/>
                        </a:spcBef>
                        <a:spcAft>
                          <a:spcPts val="300"/>
                        </a:spcAft>
                      </a:pPr>
                      <a:r>
                        <a:rPr lang="en-GB" sz="1050" b="0" dirty="0">
                          <a:solidFill>
                            <a:srgbClr val="FF0000"/>
                          </a:solidFill>
                          <a:effectLst/>
                        </a:rPr>
                        <a:t>PIN#1</a:t>
                      </a:r>
                      <a:endParaRPr lang="zh-CN" sz="1050" b="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r>
                        <a:rPr lang="en-GB" sz="1050" b="1" dirty="0">
                          <a:solidFill>
                            <a:srgbClr val="C4743F"/>
                          </a:solidFill>
                          <a:effectLst/>
                        </a:rPr>
                        <a:t>Network instance</a:t>
                      </a:r>
                      <a:endParaRPr lang="zh-CN" sz="1050" b="1" dirty="0">
                        <a:solidFill>
                          <a:srgbClr val="C4743F"/>
                        </a:solidFill>
                        <a:effectLst/>
                        <a:latin typeface="Times New Roman" panose="02020603050405020304" pitchFamily="18" charset="0"/>
                        <a:ea typeface="Malgun Gothic" panose="020B0503020000020004" pitchFamily="34" charset="-127"/>
                      </a:endParaRPr>
                    </a:p>
                  </a:txBody>
                  <a:tcPr marL="45143" marR="45143" marT="0" marB="0">
                    <a:solidFill>
                      <a:srgbClr val="C5E0B4"/>
                    </a:solidFill>
                  </a:tcPr>
                </a:tc>
                <a:tc>
                  <a:txBody>
                    <a:bodyPr/>
                    <a:lstStyle/>
                    <a:p>
                      <a:pPr algn="ctr" hangingPunct="0">
                        <a:spcBef>
                          <a:spcPts val="300"/>
                        </a:spcBef>
                        <a:spcAft>
                          <a:spcPts val="300"/>
                        </a:spcAft>
                      </a:pPr>
                      <a:r>
                        <a:rPr lang="en-GB" sz="1050" b="0" dirty="0">
                          <a:solidFill>
                            <a:srgbClr val="FF0000"/>
                          </a:solidFill>
                          <a:effectLst/>
                        </a:rPr>
                        <a:t>PIN#2</a:t>
                      </a:r>
                      <a:endParaRPr lang="zh-CN" sz="1050" b="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r>
                        <a:rPr lang="en-GB" sz="1100" b="1" dirty="0">
                          <a:solidFill>
                            <a:srgbClr val="FFD966"/>
                          </a:solidFill>
                          <a:effectLst/>
                        </a:rPr>
                        <a:t>Network instance</a:t>
                      </a:r>
                      <a:endParaRPr lang="zh-CN" sz="1100" b="1" dirty="0">
                        <a:solidFill>
                          <a:srgbClr val="FFD966"/>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1050" b="0" dirty="0">
                          <a:solidFill>
                            <a:srgbClr val="FF0000"/>
                          </a:solidFill>
                          <a:effectLst/>
                        </a:rPr>
                        <a:t>PIN#2</a:t>
                      </a:r>
                      <a:endParaRPr lang="zh-CN" sz="1050" b="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2532280488"/>
                  </a:ext>
                </a:extLst>
              </a:tr>
              <a:tr h="185737">
                <a:tc>
                  <a:txBody>
                    <a:bodyPr/>
                    <a:lstStyle/>
                    <a:p>
                      <a:pPr algn="ctr" hangingPunct="0">
                        <a:spcBef>
                          <a:spcPts val="300"/>
                        </a:spcBef>
                        <a:spcAft>
                          <a:spcPts val="300"/>
                        </a:spcAft>
                      </a:pPr>
                      <a:r>
                        <a:rPr lang="en-GB" sz="800" b="1" dirty="0">
                          <a:solidFill>
                            <a:schemeClr val="tx1"/>
                          </a:solidFill>
                          <a:effectLst/>
                        </a:rPr>
                        <a:t>Destination interface</a:t>
                      </a:r>
                      <a:endParaRPr lang="zh-CN" sz="8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C5E0B4"/>
                    </a:solidFill>
                  </a:tcPr>
                </a:tc>
                <a:tc>
                  <a:txBody>
                    <a:bodyPr/>
                    <a:lstStyle/>
                    <a:p>
                      <a:pPr algn="ctr" hangingPunct="0">
                        <a:spcBef>
                          <a:spcPts val="300"/>
                        </a:spcBef>
                        <a:spcAft>
                          <a:spcPts val="300"/>
                        </a:spcAft>
                      </a:pPr>
                      <a:r>
                        <a:rPr lang="en-GB" sz="900" dirty="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r>
                        <a:rPr lang="en-GB" sz="900" b="1" dirty="0">
                          <a:solidFill>
                            <a:schemeClr val="tx1"/>
                          </a:solidFill>
                          <a:effectLst/>
                        </a:rPr>
                        <a:t>Destination interface</a:t>
                      </a:r>
                      <a:endParaRPr 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rgbClr val="C5E0B4"/>
                    </a:solidFill>
                  </a:tcPr>
                </a:tc>
                <a:tc>
                  <a:txBody>
                    <a:bodyPr/>
                    <a:lstStyle/>
                    <a:p>
                      <a:pPr algn="ctr" hangingPunct="0">
                        <a:spcBef>
                          <a:spcPts val="300"/>
                        </a:spcBef>
                        <a:spcAft>
                          <a:spcPts val="300"/>
                        </a:spcAft>
                      </a:pPr>
                      <a:r>
                        <a:rPr lang="en-GB" sz="900" dirty="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r>
                        <a:rPr lang="en-GB" sz="900" b="1" dirty="0">
                          <a:solidFill>
                            <a:schemeClr val="bg1"/>
                          </a:solidFill>
                          <a:effectLst/>
                        </a:rPr>
                        <a:t>Destination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1145479861"/>
                  </a:ext>
                </a:extLst>
              </a:tr>
              <a:tr h="120876">
                <a:tc gridSpan="2">
                  <a:txBody>
                    <a:bodyPr/>
                    <a:lstStyle/>
                    <a:p>
                      <a:pPr algn="ctr" hangingPunct="0">
                        <a:spcBef>
                          <a:spcPts val="300"/>
                        </a:spcBef>
                        <a:spcAft>
                          <a:spcPts val="300"/>
                        </a:spcAft>
                      </a:pPr>
                      <a:endParaRPr lang="zh-CN" sz="900"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endParaRPr lang="zh-CN" altLang="en-US"/>
                    </a:p>
                  </a:txBody>
                  <a:tcPr/>
                </a:tc>
                <a:tc gridSpan="2">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endParaRPr lang="zh-CN" altLang="en-US"/>
                    </a:p>
                  </a:txBody>
                  <a:tcPr/>
                </a:tc>
                <a:tc gridSpan="2">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endParaRPr lang="zh-CN" altLang="en-US"/>
                    </a:p>
                  </a:txBody>
                  <a:tcPr/>
                </a:tc>
                <a:extLst>
                  <a:ext uri="{0D108BD9-81ED-4DB2-BD59-A6C34878D82A}">
                    <a16:rowId xmlns:a16="http://schemas.microsoft.com/office/drawing/2014/main" val="332929236"/>
                  </a:ext>
                </a:extLst>
              </a:tr>
              <a:tr h="120876">
                <a:tc gridSpan="2">
                  <a:txBody>
                    <a:bodyPr/>
                    <a:lstStyle/>
                    <a:p>
                      <a:pPr algn="ctr" hangingPunct="0">
                        <a:spcBef>
                          <a:spcPts val="300"/>
                        </a:spcBef>
                        <a:spcAft>
                          <a:spcPts val="300"/>
                        </a:spcAft>
                      </a:pPr>
                      <a:endParaRPr lang="zh-CN" sz="900"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tc gridSpan="2">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pPr algn="ctr" hangingPunct="0">
                        <a:spcBef>
                          <a:spcPts val="300"/>
                        </a:spcBef>
                        <a:spcAft>
                          <a:spcPts val="300"/>
                        </a:spcAft>
                      </a:pPr>
                      <a:endParaRPr lang="zh-CN" sz="900" b="1"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tc gridSpan="2">
                  <a:txBody>
                    <a:bodyPr/>
                    <a:lstStyle/>
                    <a:p>
                      <a:pPr algn="ctr" hangingPunct="0">
                        <a:spcBef>
                          <a:spcPts val="300"/>
                        </a:spcBef>
                        <a:spcAft>
                          <a:spcPts val="300"/>
                        </a:spcAft>
                      </a:pPr>
                      <a:r>
                        <a:rPr lang="en-GB" altLang="zh-CN" sz="900" b="1" dirty="0">
                          <a:solidFill>
                            <a:schemeClr val="bg1"/>
                          </a:solidFill>
                          <a:effectLst/>
                        </a:rPr>
                        <a:t>PDR#04 for </a:t>
                      </a:r>
                      <a:r>
                        <a:rPr lang="en-GB" altLang="zh-CN" sz="900" b="1" dirty="0">
                          <a:solidFill>
                            <a:srgbClr val="FFFF00"/>
                          </a:solidFill>
                          <a:effectLst/>
                        </a:rPr>
                        <a:t>management</a:t>
                      </a:r>
                      <a:r>
                        <a:rPr lang="en-GB" altLang="zh-CN" sz="900" b="1" dirty="0">
                          <a:solidFill>
                            <a:schemeClr val="bg1"/>
                          </a:solidFill>
                          <a:effectLst/>
                        </a:rPr>
                        <a:t> DL</a:t>
                      </a:r>
                      <a:endParaRPr lang="zh-CN" alt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extLst>
                  <a:ext uri="{0D108BD9-81ED-4DB2-BD59-A6C34878D82A}">
                    <a16:rowId xmlns:a16="http://schemas.microsoft.com/office/drawing/2014/main" val="925731416"/>
                  </a:ext>
                </a:extLst>
              </a:tr>
              <a:tr h="120876">
                <a:tc>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b="1"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r>
                        <a:rPr lang="en-GB" sz="900" b="1" dirty="0">
                          <a:solidFill>
                            <a:schemeClr val="bg1"/>
                          </a:solidFill>
                          <a:effectLst/>
                        </a:rPr>
                        <a:t>Source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"5G VN internal"</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223677688"/>
                  </a:ext>
                </a:extLst>
              </a:tr>
              <a:tr h="141021">
                <a:tc>
                  <a:txBody>
                    <a:bodyPr/>
                    <a:lstStyle/>
                    <a:p>
                      <a:pPr algn="ctr" hangingPunct="0">
                        <a:spcBef>
                          <a:spcPts val="300"/>
                        </a:spcBef>
                        <a:spcAft>
                          <a:spcPts val="300"/>
                        </a:spcAft>
                      </a:pPr>
                      <a:endParaRPr lang="zh-CN" sz="1050" dirty="0">
                        <a:solidFill>
                          <a:srgbClr val="C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1050" b="1" dirty="0">
                        <a:solidFill>
                          <a:srgbClr val="C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r>
                        <a:rPr lang="en-GB" sz="900" b="1" dirty="0">
                          <a:solidFill>
                            <a:schemeClr val="bg1"/>
                          </a:solidFill>
                          <a:effectLst/>
                        </a:rPr>
                        <a:t>Network instance</a:t>
                      </a:r>
                      <a:endParaRPr lang="zh-CN" sz="105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solidFill>
                            <a:srgbClr val="FF0000"/>
                          </a:solidFill>
                          <a:effectLst/>
                        </a:rPr>
                        <a:t>PIN#2</a:t>
                      </a:r>
                      <a:endParaRPr lang="zh-CN" sz="900" dirty="0">
                        <a:solidFill>
                          <a:srgbClr val="FF0000"/>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410964278"/>
                  </a:ext>
                </a:extLst>
              </a:tr>
              <a:tr h="120876">
                <a:tc>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b="1"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r>
                        <a:rPr lang="en-GB" sz="900" b="1" dirty="0">
                          <a:solidFill>
                            <a:schemeClr val="bg1"/>
                          </a:solidFill>
                          <a:effectLst/>
                        </a:rPr>
                        <a:t>Packet Filter Set</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altLang="zh-CN" sz="900" dirty="0" err="1">
                          <a:solidFill>
                            <a:schemeClr val="tx1"/>
                          </a:solidFill>
                          <a:effectLst/>
                        </a:rPr>
                        <a:t>dst</a:t>
                      </a:r>
                      <a:r>
                        <a:rPr lang="en-GB" altLang="zh-CN" sz="900" dirty="0">
                          <a:solidFill>
                            <a:schemeClr val="tx1"/>
                          </a:solidFill>
                          <a:effectLst/>
                        </a:rPr>
                        <a:t>: PEMC IP#0</a:t>
                      </a:r>
                      <a:endParaRPr lang="zh-CN" alt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4068870168"/>
                  </a:ext>
                </a:extLst>
              </a:tr>
              <a:tr h="120876">
                <a:tc gridSpan="2">
                  <a:txBody>
                    <a:bodyPr/>
                    <a:lstStyle/>
                    <a:p>
                      <a:pPr algn="ctr" hangingPunct="0">
                        <a:spcBef>
                          <a:spcPts val="300"/>
                        </a:spcBef>
                        <a:spcAft>
                          <a:spcPts val="300"/>
                        </a:spcAft>
                      </a:pPr>
                      <a:endParaRPr lang="zh-CN" sz="900"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tc gridSpan="2">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hMerge="1">
                  <a:txBody>
                    <a:bodyPr/>
                    <a:lstStyle/>
                    <a:p>
                      <a:pPr algn="ctr" hangingPunct="0">
                        <a:spcBef>
                          <a:spcPts val="300"/>
                        </a:spcBef>
                        <a:spcAft>
                          <a:spcPts val="300"/>
                        </a:spcAft>
                      </a:pPr>
                      <a:endParaRPr lang="zh-CN" sz="900" b="1"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tc gridSpan="2">
                  <a:txBody>
                    <a:bodyPr/>
                    <a:lstStyle/>
                    <a:p>
                      <a:pPr algn="ctr" hangingPunct="0">
                        <a:spcBef>
                          <a:spcPts val="300"/>
                        </a:spcBef>
                        <a:spcAft>
                          <a:spcPts val="300"/>
                        </a:spcAft>
                      </a:pPr>
                      <a:r>
                        <a:rPr lang="en-GB" altLang="zh-CN" sz="900" b="1" dirty="0">
                          <a:solidFill>
                            <a:schemeClr val="bg1"/>
                          </a:solidFill>
                          <a:effectLst/>
                        </a:rPr>
                        <a:t>FAR#04 for </a:t>
                      </a:r>
                      <a:r>
                        <a:rPr lang="en-GB" altLang="zh-CN" sz="900" b="1" dirty="0">
                          <a:solidFill>
                            <a:srgbClr val="FFFF00"/>
                          </a:solidFill>
                          <a:effectLst/>
                        </a:rPr>
                        <a:t>management</a:t>
                      </a:r>
                      <a:r>
                        <a:rPr lang="en-GB" altLang="zh-CN" sz="900" b="1" dirty="0">
                          <a:solidFill>
                            <a:schemeClr val="bg1"/>
                          </a:solidFill>
                          <a:effectLst/>
                        </a:rPr>
                        <a:t> DL</a:t>
                      </a:r>
                      <a:endParaRPr lang="zh-CN" alt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6"/>
                    </a:solidFill>
                  </a:tcPr>
                </a:tc>
                <a:tc hMerge="1">
                  <a:txBody>
                    <a:bodyPr/>
                    <a:lstStyle/>
                    <a:p>
                      <a:pPr algn="ctr" hangingPunct="0">
                        <a:spcBef>
                          <a:spcPts val="300"/>
                        </a:spcBef>
                        <a:spcAft>
                          <a:spcPts val="300"/>
                        </a:spcAft>
                      </a:pP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4"/>
                    </a:solidFill>
                  </a:tcPr>
                </a:tc>
                <a:extLst>
                  <a:ext uri="{0D108BD9-81ED-4DB2-BD59-A6C34878D82A}">
                    <a16:rowId xmlns:a16="http://schemas.microsoft.com/office/drawing/2014/main" val="2890689789"/>
                  </a:ext>
                </a:extLst>
              </a:tr>
              <a:tr h="120876">
                <a:tc>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altLang="en-US" sz="900" b="1" kern="1200" dirty="0">
                        <a:solidFill>
                          <a:schemeClr val="tx1"/>
                        </a:solidFill>
                        <a:effectLst/>
                        <a:latin typeface="+mn-lt"/>
                        <a:ea typeface="+mn-ea"/>
                        <a:cs typeface="+mn-cs"/>
                      </a:endParaRPr>
                    </a:p>
                  </a:txBody>
                  <a:tcPr marL="45143" marR="45143" marT="0" marB="0">
                    <a:solidFill>
                      <a:schemeClr val="bg1"/>
                    </a:solidFill>
                  </a:tcPr>
                </a:tc>
                <a:tc>
                  <a:txBody>
                    <a:bodyPr/>
                    <a:lstStyle/>
                    <a:p>
                      <a:pPr algn="ctr" hangingPunct="0">
                        <a:spcBef>
                          <a:spcPts val="300"/>
                        </a:spcBef>
                        <a:spcAft>
                          <a:spcPts val="300"/>
                        </a:spcAft>
                      </a:pPr>
                      <a:endParaRPr lang="zh-CN" altLang="en-US" sz="900" b="1" kern="1200" dirty="0">
                        <a:solidFill>
                          <a:schemeClr val="tx1"/>
                        </a:solidFill>
                        <a:effectLst/>
                        <a:latin typeface="+mn-lt"/>
                        <a:ea typeface="+mn-ea"/>
                        <a:cs typeface="+mn-cs"/>
                      </a:endParaRPr>
                    </a:p>
                  </a:txBody>
                  <a:tcPr marL="45143" marR="45143" marT="0" marB="0">
                    <a:solidFill>
                      <a:schemeClr val="bg1"/>
                    </a:solidFill>
                  </a:tcPr>
                </a:tc>
                <a:tc>
                  <a:txBody>
                    <a:bodyPr/>
                    <a:lstStyle/>
                    <a:p>
                      <a:pPr algn="ctr" hangingPunct="0">
                        <a:spcBef>
                          <a:spcPts val="300"/>
                        </a:spcBef>
                        <a:spcAft>
                          <a:spcPts val="300"/>
                        </a:spcAft>
                      </a:pPr>
                      <a:r>
                        <a:rPr lang="en-GB" sz="900" b="1" dirty="0">
                          <a:solidFill>
                            <a:schemeClr val="bg1"/>
                          </a:solidFill>
                          <a:effectLst/>
                        </a:rPr>
                        <a:t>Destination interface</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"access side"</a:t>
                      </a:r>
                      <a:endParaRPr lang="zh-CN" sz="900" dirty="0">
                        <a:solidFill>
                          <a:srgbClr val="000000"/>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1253295666"/>
                  </a:ext>
                </a:extLst>
              </a:tr>
              <a:tr h="241751">
                <a:tc>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b="1"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solidFill>
                      <a:schemeClr val="bg1"/>
                    </a:solidFill>
                  </a:tcPr>
                </a:tc>
                <a:tc>
                  <a:txBody>
                    <a:bodyPr/>
                    <a:lstStyle/>
                    <a:p>
                      <a:pPr algn="ctr" hangingPunct="0">
                        <a:spcBef>
                          <a:spcPts val="300"/>
                        </a:spcBef>
                        <a:spcAft>
                          <a:spcPts val="300"/>
                        </a:spcAft>
                      </a:pPr>
                      <a:r>
                        <a:rPr lang="en-GB" sz="900" b="1" dirty="0">
                          <a:solidFill>
                            <a:schemeClr val="bg1"/>
                          </a:solidFill>
                          <a:effectLst/>
                        </a:rPr>
                        <a:t>Outer header creation</a:t>
                      </a:r>
                      <a:endParaRPr lang="zh-CN" sz="900" b="1" dirty="0">
                        <a:solidFill>
                          <a:schemeClr val="bg1"/>
                        </a:solidFill>
                        <a:effectLst/>
                        <a:latin typeface="Times New Roman" panose="02020603050405020304" pitchFamily="18" charset="0"/>
                        <a:ea typeface="Malgun Gothic" panose="020B0503020000020004" pitchFamily="34" charset="-127"/>
                      </a:endParaRPr>
                    </a:p>
                  </a:txBody>
                  <a:tcPr marL="45143" marR="45143" marT="0" marB="0">
                    <a:solidFill>
                      <a:schemeClr val="accent1"/>
                    </a:solidFill>
                  </a:tcPr>
                </a:tc>
                <a:tc>
                  <a:txBody>
                    <a:bodyPr/>
                    <a:lstStyle/>
                    <a:p>
                      <a:pPr algn="ctr" hangingPunct="0">
                        <a:spcBef>
                          <a:spcPts val="300"/>
                        </a:spcBef>
                        <a:spcAft>
                          <a:spcPts val="300"/>
                        </a:spcAft>
                      </a:pPr>
                      <a:r>
                        <a:rPr lang="en-GB" sz="900" dirty="0">
                          <a:effectLst/>
                        </a:rPr>
                        <a:t>N3 </a:t>
                      </a:r>
                      <a:r>
                        <a:rPr lang="en-GB" sz="900" dirty="0">
                          <a:solidFill>
                            <a:schemeClr val="tx1"/>
                          </a:solidFill>
                          <a:effectLst/>
                        </a:rPr>
                        <a:t>TEID for PDU Session#0</a:t>
                      </a:r>
                      <a:endParaRPr lang="zh-CN" sz="900" dirty="0">
                        <a:solidFill>
                          <a:schemeClr val="tx1"/>
                        </a:solidFill>
                        <a:effectLst/>
                        <a:latin typeface="Times New Roman" panose="02020603050405020304" pitchFamily="18" charset="0"/>
                        <a:ea typeface="Malgun Gothic" panose="020B0503020000020004" pitchFamily="34" charset="-127"/>
                      </a:endParaRPr>
                    </a:p>
                  </a:txBody>
                  <a:tcPr marL="45143" marR="45143" marT="0" marB="0"/>
                </a:tc>
                <a:extLst>
                  <a:ext uri="{0D108BD9-81ED-4DB2-BD59-A6C34878D82A}">
                    <a16:rowId xmlns:a16="http://schemas.microsoft.com/office/drawing/2014/main" val="1518316714"/>
                  </a:ext>
                </a:extLst>
              </a:tr>
            </a:tbl>
          </a:graphicData>
        </a:graphic>
      </p:graphicFrame>
    </p:spTree>
    <p:extLst>
      <p:ext uri="{BB962C8B-B14F-4D97-AF65-F5344CB8AC3E}">
        <p14:creationId xmlns:p14="http://schemas.microsoft.com/office/powerpoint/2010/main" val="2258716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594F-0893-4FB9-ACC9-8F2121705007}"/>
              </a:ext>
            </a:extLst>
          </p:cNvPr>
          <p:cNvSpPr>
            <a:spLocks noGrp="1"/>
          </p:cNvSpPr>
          <p:nvPr>
            <p:ph type="title"/>
          </p:nvPr>
        </p:nvSpPr>
        <p:spPr>
          <a:xfrm>
            <a:off x="838200" y="681037"/>
            <a:ext cx="10515600" cy="772299"/>
          </a:xfrm>
        </p:spPr>
        <p:txBody>
          <a:bodyPr>
            <a:noAutofit/>
          </a:bodyPr>
          <a:lstStyle/>
          <a:p>
            <a:r>
              <a:rPr lang="en-US" altLang="zh-CN" sz="2400" dirty="0"/>
              <a:t>Issue of multiple PINs one PDU Session</a:t>
            </a:r>
            <a:endParaRPr lang="fr-FR" sz="2400" dirty="0"/>
          </a:p>
        </p:txBody>
      </p:sp>
      <p:sp>
        <p:nvSpPr>
          <p:cNvPr id="3" name="Content Placeholder 2">
            <a:extLst>
              <a:ext uri="{FF2B5EF4-FFF2-40B4-BE49-F238E27FC236}">
                <a16:creationId xmlns:a16="http://schemas.microsoft.com/office/drawing/2014/main" id="{8C83796E-0D38-4FB8-8875-AA3A9B5B9A5B}"/>
              </a:ext>
            </a:extLst>
          </p:cNvPr>
          <p:cNvSpPr>
            <a:spLocks noGrp="1"/>
          </p:cNvSpPr>
          <p:nvPr>
            <p:ph idx="4294967295"/>
          </p:nvPr>
        </p:nvSpPr>
        <p:spPr>
          <a:xfrm>
            <a:off x="838200" y="1772920"/>
            <a:ext cx="10243658" cy="4896328"/>
          </a:xfrm>
          <a:prstGeom prst="rect">
            <a:avLst/>
          </a:prstGeom>
        </p:spPr>
        <p:txBody>
          <a:bodyPr>
            <a:normAutofit/>
          </a:bodyPr>
          <a:lstStyle/>
          <a:p>
            <a:r>
              <a:rPr lang="en-US" sz="2000" dirty="0"/>
              <a:t>UE policy for PIN uses URSP rule with PIN ID as TD</a:t>
            </a:r>
          </a:p>
          <a:p>
            <a:r>
              <a:rPr lang="en-US" sz="2000" dirty="0"/>
              <a:t>Handling of URSP rules has been specified in 23.503 that if multiple URSP rules share same RSD, same PDU Session may be used</a:t>
            </a:r>
          </a:p>
          <a:p>
            <a:r>
              <a:rPr lang="en-US" sz="2000" dirty="0"/>
              <a:t>In case URSP rules with different PIN IDs share same RSD, it is possible for multiple PINs share same PDU Session</a:t>
            </a:r>
          </a:p>
          <a:p>
            <a:r>
              <a:rPr lang="en-US" sz="2000" dirty="0">
                <a:highlight>
                  <a:srgbClr val="FFFF00"/>
                </a:highlight>
              </a:rPr>
              <a:t>UP management </a:t>
            </a:r>
            <a:r>
              <a:rPr lang="en-US" sz="2000" dirty="0"/>
              <a:t>(i.e., PDR and FAR configuration) </a:t>
            </a:r>
            <a:r>
              <a:rPr lang="en-US" sz="2000" dirty="0">
                <a:highlight>
                  <a:srgbClr val="FFFF00"/>
                </a:highlight>
              </a:rPr>
              <a:t>is per PIN</a:t>
            </a:r>
            <a:r>
              <a:rPr lang="en-US" sz="2000" dirty="0"/>
              <a:t> differentiated by different IP domain, which </a:t>
            </a:r>
            <a:r>
              <a:rPr lang="en-US" sz="2000" dirty="0">
                <a:highlight>
                  <a:srgbClr val="FFFF00"/>
                </a:highlight>
              </a:rPr>
              <a:t>naturally support the sharing if different PIN is assigned by different IPv6 prefix</a:t>
            </a:r>
          </a:p>
          <a:p>
            <a:r>
              <a:rPr lang="en-US" sz="2000" dirty="0">
                <a:highlight>
                  <a:srgbClr val="FFFF00"/>
                </a:highlight>
              </a:rPr>
              <a:t>SMF assigning multiple IPv6 prefix to UE for </a:t>
            </a:r>
            <a:r>
              <a:rPr lang="en-US" altLang="zh-CN" sz="2000" dirty="0">
                <a:highlight>
                  <a:srgbClr val="FFFF00"/>
                </a:highlight>
              </a:rPr>
              <a:t>delegation </a:t>
            </a:r>
            <a:r>
              <a:rPr lang="en-US" sz="2000" dirty="0">
                <a:highlight>
                  <a:srgbClr val="FFFF00"/>
                </a:highlight>
              </a:rPr>
              <a:t>is already supported</a:t>
            </a:r>
          </a:p>
          <a:p>
            <a:endParaRPr lang="en-US" sz="2000" dirty="0"/>
          </a:p>
          <a:p>
            <a:r>
              <a:rPr lang="en-US" sz="2000" dirty="0">
                <a:solidFill>
                  <a:srgbClr val="FF0000"/>
                </a:solidFill>
              </a:rPr>
              <a:t>Proposal: remove the corresponding EN</a:t>
            </a:r>
          </a:p>
        </p:txBody>
      </p:sp>
    </p:spTree>
    <p:extLst>
      <p:ext uri="{BB962C8B-B14F-4D97-AF65-F5344CB8AC3E}">
        <p14:creationId xmlns:p14="http://schemas.microsoft.com/office/powerpoint/2010/main" val="2189174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86FDE8A1-4AD5-43FD-83D2-9E9793AB4B23}"/>
              </a:ext>
            </a:extLst>
          </p:cNvPr>
          <p:cNvSpPr txBox="1">
            <a:spLocks/>
          </p:cNvSpPr>
          <p:nvPr/>
        </p:nvSpPr>
        <p:spPr bwMode="auto">
          <a:xfrm>
            <a:off x="5560" y="1753483"/>
            <a:ext cx="5527675" cy="4653667"/>
          </a:xfrm>
          <a:prstGeom prst="rect">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solidFill>
                <a:srgbClr val="FF0000"/>
              </a:solidFill>
            </a:endParaRPr>
          </a:p>
        </p:txBody>
      </p:sp>
      <p:sp>
        <p:nvSpPr>
          <p:cNvPr id="2" name="Title 1">
            <a:extLst>
              <a:ext uri="{FF2B5EF4-FFF2-40B4-BE49-F238E27FC236}">
                <a16:creationId xmlns:a16="http://schemas.microsoft.com/office/drawing/2014/main" id="{552A594F-0893-4FB9-ACC9-8F2121705007}"/>
              </a:ext>
            </a:extLst>
          </p:cNvPr>
          <p:cNvSpPr>
            <a:spLocks noGrp="1"/>
          </p:cNvSpPr>
          <p:nvPr>
            <p:ph type="title"/>
          </p:nvPr>
        </p:nvSpPr>
        <p:spPr>
          <a:xfrm>
            <a:off x="838200" y="681037"/>
            <a:ext cx="10515600" cy="772299"/>
          </a:xfrm>
        </p:spPr>
        <p:txBody>
          <a:bodyPr>
            <a:noAutofit/>
          </a:bodyPr>
          <a:lstStyle/>
          <a:p>
            <a:r>
              <a:rPr lang="en-US" altLang="zh-CN" sz="2400" dirty="0"/>
              <a:t>Issue of one PIN multiple PDU Sessions</a:t>
            </a:r>
            <a:endParaRPr lang="fr-FR" sz="2400" dirty="0"/>
          </a:p>
        </p:txBody>
      </p:sp>
      <p:sp>
        <p:nvSpPr>
          <p:cNvPr id="3" name="Content Placeholder 2">
            <a:extLst>
              <a:ext uri="{FF2B5EF4-FFF2-40B4-BE49-F238E27FC236}">
                <a16:creationId xmlns:a16="http://schemas.microsoft.com/office/drawing/2014/main" id="{8C83796E-0D38-4FB8-8875-AA3A9B5B9A5B}"/>
              </a:ext>
            </a:extLst>
          </p:cNvPr>
          <p:cNvSpPr>
            <a:spLocks noGrp="1"/>
          </p:cNvSpPr>
          <p:nvPr>
            <p:ph idx="4294967295"/>
          </p:nvPr>
        </p:nvSpPr>
        <p:spPr>
          <a:xfrm>
            <a:off x="5472112" y="1767840"/>
            <a:ext cx="5609745" cy="4604084"/>
          </a:xfrm>
          <a:prstGeom prst="rect">
            <a:avLst/>
          </a:prstGeom>
        </p:spPr>
        <p:txBody>
          <a:bodyPr>
            <a:normAutofit fontScale="85000" lnSpcReduction="20000"/>
          </a:bodyPr>
          <a:lstStyle/>
          <a:p>
            <a:r>
              <a:rPr lang="en-US" altLang="zh-CN" sz="2000"/>
              <a:t>Enabling </a:t>
            </a:r>
            <a:r>
              <a:rPr lang="en-US" altLang="zh-CN" sz="2000" dirty="0"/>
              <a:t>one PIN multiple session first means PIN ID can be combined with other TD</a:t>
            </a:r>
            <a:endParaRPr lang="en-US" sz="2000" dirty="0"/>
          </a:p>
          <a:p>
            <a:r>
              <a:rPr lang="en-US" sz="2000" dirty="0"/>
              <a:t>Session number per PIN impact mapping handling</a:t>
            </a:r>
          </a:p>
          <a:p>
            <a:pPr lvl="1"/>
            <a:r>
              <a:rPr lang="en-US" sz="1600" dirty="0"/>
              <a:t>Mapping “outer side” interface to PIN or mapping “</a:t>
            </a:r>
            <a:r>
              <a:rPr lang="en-US" altLang="zh-CN" sz="1600" dirty="0"/>
              <a:t>outer side” interface </a:t>
            </a:r>
            <a:r>
              <a:rPr lang="en-US" sz="1600" dirty="0"/>
              <a:t>to PIN and PDU session</a:t>
            </a:r>
          </a:p>
          <a:p>
            <a:r>
              <a:rPr lang="en-US" sz="2000" dirty="0"/>
              <a:t>In case “one PIN one session”, multiple PINs can do all tasks that “one PIN multiple sessions” does</a:t>
            </a:r>
          </a:p>
          <a:p>
            <a:r>
              <a:rPr lang="en-US" sz="2000" dirty="0"/>
              <a:t>Mapping of inner interface to PIN and PDU session may need more effort for PEGC, e.g., allowing input or exposure of DNN, APP ID, IP descriptor, etc.</a:t>
            </a:r>
          </a:p>
          <a:p>
            <a:r>
              <a:rPr lang="en-US" sz="2000" dirty="0"/>
              <a:t>Considering multiple PINs may share same PDU Session, it will make the mapping very complicated</a:t>
            </a:r>
          </a:p>
          <a:p>
            <a:r>
              <a:rPr lang="en-US" sz="2000" dirty="0"/>
              <a:t>Allowing one PIN multiple session also makes it a little complicated for the data structure design for PIN information in UDM/UDR</a:t>
            </a:r>
          </a:p>
          <a:p>
            <a:endParaRPr lang="en-US" sz="2000" dirty="0"/>
          </a:p>
          <a:p>
            <a:r>
              <a:rPr lang="en-US" sz="2000" dirty="0">
                <a:solidFill>
                  <a:srgbClr val="FF0000"/>
                </a:solidFill>
              </a:rPr>
              <a:t>Proposal: </a:t>
            </a:r>
            <a:r>
              <a:rPr lang="en-US" sz="2000" dirty="0">
                <a:solidFill>
                  <a:srgbClr val="FF0000"/>
                </a:solidFill>
                <a:highlight>
                  <a:srgbClr val="FFFF00"/>
                </a:highlight>
              </a:rPr>
              <a:t>considering the limited TU left</a:t>
            </a:r>
            <a:r>
              <a:rPr lang="en-US" sz="2000" dirty="0">
                <a:solidFill>
                  <a:srgbClr val="FF0000"/>
                </a:solidFill>
              </a:rPr>
              <a:t>, one PIN one PDU Session in R18.</a:t>
            </a:r>
          </a:p>
        </p:txBody>
      </p:sp>
      <p:sp>
        <p:nvSpPr>
          <p:cNvPr id="6" name="Content Placeholder 2">
            <a:extLst>
              <a:ext uri="{FF2B5EF4-FFF2-40B4-BE49-F238E27FC236}">
                <a16:creationId xmlns:a16="http://schemas.microsoft.com/office/drawing/2014/main" id="{CE997AB4-363E-4B3E-9BE5-95B651F24467}"/>
              </a:ext>
            </a:extLst>
          </p:cNvPr>
          <p:cNvSpPr txBox="1">
            <a:spLocks/>
          </p:cNvSpPr>
          <p:nvPr/>
        </p:nvSpPr>
        <p:spPr>
          <a:xfrm>
            <a:off x="320039" y="5104516"/>
            <a:ext cx="5101271" cy="4608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lang="en-US" altLang="zh-CN" sz="2000" dirty="0"/>
              <a:t>Most possible efficient PEGC implementation</a:t>
            </a:r>
          </a:p>
        </p:txBody>
      </p:sp>
      <p:graphicFrame>
        <p:nvGraphicFramePr>
          <p:cNvPr id="7" name="对象 6">
            <a:extLst>
              <a:ext uri="{FF2B5EF4-FFF2-40B4-BE49-F238E27FC236}">
                <a16:creationId xmlns:a16="http://schemas.microsoft.com/office/drawing/2014/main" id="{A182983C-6968-4568-BF6B-1F571C972A63}"/>
              </a:ext>
            </a:extLst>
          </p:cNvPr>
          <p:cNvGraphicFramePr>
            <a:graphicFrameLocks noChangeAspect="1"/>
          </p:cNvGraphicFramePr>
          <p:nvPr>
            <p:extLst>
              <p:ext uri="{D42A27DB-BD31-4B8C-83A1-F6EECF244321}">
                <p14:modId xmlns:p14="http://schemas.microsoft.com/office/powerpoint/2010/main" val="215903997"/>
              </p:ext>
            </p:extLst>
          </p:nvPr>
        </p:nvGraphicFramePr>
        <p:xfrm>
          <a:off x="0" y="1753483"/>
          <a:ext cx="5527675" cy="3418591"/>
        </p:xfrm>
        <a:graphic>
          <a:graphicData uri="http://schemas.openxmlformats.org/presentationml/2006/ole">
            <mc:AlternateContent xmlns:mc="http://schemas.openxmlformats.org/markup-compatibility/2006">
              <mc:Choice xmlns:v="urn:schemas-microsoft-com:vml" Requires="v">
                <p:oleObj spid="_x0000_s3521" name="Visio" r:id="rId3" imgW="5491413" imgH="3719763" progId="Visio.Drawing.15">
                  <p:embed/>
                </p:oleObj>
              </mc:Choice>
              <mc:Fallback>
                <p:oleObj name="Visio" r:id="rId3" imgW="5491413" imgH="3719763" progId="Visio.Drawing.15">
                  <p:embed/>
                  <p:pic>
                    <p:nvPicPr>
                      <p:cNvPr id="4" name="对象 3">
                        <a:extLst>
                          <a:ext uri="{FF2B5EF4-FFF2-40B4-BE49-F238E27FC236}">
                            <a16:creationId xmlns:a16="http://schemas.microsoft.com/office/drawing/2014/main" id="{AE51B445-AD5C-4ADA-9869-3FC144884F53}"/>
                          </a:ext>
                        </a:extLst>
                      </p:cNvPr>
                      <p:cNvPicPr/>
                      <p:nvPr/>
                    </p:nvPicPr>
                    <p:blipFill>
                      <a:blip r:embed="rId4"/>
                      <a:stretch>
                        <a:fillRect/>
                      </a:stretch>
                    </p:blipFill>
                    <p:spPr>
                      <a:xfrm>
                        <a:off x="0" y="1753483"/>
                        <a:ext cx="5527675" cy="3418591"/>
                      </a:xfrm>
                      <a:prstGeom prst="rect">
                        <a:avLst/>
                      </a:prstGeom>
                    </p:spPr>
                  </p:pic>
                </p:oleObj>
              </mc:Fallback>
            </mc:AlternateContent>
          </a:graphicData>
        </a:graphic>
      </p:graphicFrame>
      <p:sp>
        <p:nvSpPr>
          <p:cNvPr id="8" name="Content Placeholder 2">
            <a:extLst>
              <a:ext uri="{FF2B5EF4-FFF2-40B4-BE49-F238E27FC236}">
                <a16:creationId xmlns:a16="http://schemas.microsoft.com/office/drawing/2014/main" id="{DA8B6176-3AB2-46E0-9E6A-D8CEFC8D4F65}"/>
              </a:ext>
            </a:extLst>
          </p:cNvPr>
          <p:cNvSpPr txBox="1">
            <a:spLocks/>
          </p:cNvSpPr>
          <p:nvPr/>
        </p:nvSpPr>
        <p:spPr>
          <a:xfrm>
            <a:off x="354133" y="5549512"/>
            <a:ext cx="4899547" cy="103337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US" sz="2000" dirty="0"/>
              <a:t>Black line is “inner side”, red line is “outer side”</a:t>
            </a:r>
          </a:p>
          <a:p>
            <a:pPr>
              <a:lnSpc>
                <a:spcPct val="120000"/>
              </a:lnSpc>
              <a:spcBef>
                <a:spcPts val="0"/>
              </a:spcBef>
            </a:pPr>
            <a:r>
              <a:rPr lang="en-US" sz="2000" dirty="0"/>
              <a:t>Green line is for traffic over "inner side" interface routing back over the “inner side” interface</a:t>
            </a:r>
          </a:p>
        </p:txBody>
      </p:sp>
    </p:spTree>
    <p:extLst>
      <p:ext uri="{BB962C8B-B14F-4D97-AF65-F5344CB8AC3E}">
        <p14:creationId xmlns:p14="http://schemas.microsoft.com/office/powerpoint/2010/main" val="3831152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594F-0893-4FB9-ACC9-8F2121705007}"/>
              </a:ext>
            </a:extLst>
          </p:cNvPr>
          <p:cNvSpPr>
            <a:spLocks noGrp="1"/>
          </p:cNvSpPr>
          <p:nvPr>
            <p:ph type="title"/>
          </p:nvPr>
        </p:nvSpPr>
        <p:spPr>
          <a:xfrm>
            <a:off x="838200" y="681037"/>
            <a:ext cx="10515600" cy="772299"/>
          </a:xfrm>
        </p:spPr>
        <p:txBody>
          <a:bodyPr>
            <a:noAutofit/>
          </a:bodyPr>
          <a:lstStyle/>
          <a:p>
            <a:r>
              <a:rPr lang="en-US" altLang="zh-CN" sz="2400" dirty="0"/>
              <a:t>Issue of PIN activation and deactivation</a:t>
            </a:r>
            <a:endParaRPr lang="fr-FR" sz="2400" dirty="0"/>
          </a:p>
        </p:txBody>
      </p:sp>
      <p:sp>
        <p:nvSpPr>
          <p:cNvPr id="3" name="Content Placeholder 2">
            <a:extLst>
              <a:ext uri="{FF2B5EF4-FFF2-40B4-BE49-F238E27FC236}">
                <a16:creationId xmlns:a16="http://schemas.microsoft.com/office/drawing/2014/main" id="{8C83796E-0D38-4FB8-8875-AA3A9B5B9A5B}"/>
              </a:ext>
            </a:extLst>
          </p:cNvPr>
          <p:cNvSpPr>
            <a:spLocks noGrp="1"/>
          </p:cNvSpPr>
          <p:nvPr>
            <p:ph idx="4294967295"/>
          </p:nvPr>
        </p:nvSpPr>
        <p:spPr>
          <a:xfrm>
            <a:off x="838200" y="1752600"/>
            <a:ext cx="10243658" cy="4916648"/>
          </a:xfrm>
          <a:prstGeom prst="rect">
            <a:avLst/>
          </a:prstGeom>
        </p:spPr>
        <p:txBody>
          <a:bodyPr>
            <a:normAutofit/>
          </a:bodyPr>
          <a:lstStyle/>
          <a:p>
            <a:r>
              <a:rPr lang="en-US" sz="2000" dirty="0"/>
              <a:t>PIN is fully controlled by PEMC or AF</a:t>
            </a:r>
          </a:p>
          <a:p>
            <a:r>
              <a:rPr lang="en-US" sz="2000" dirty="0">
                <a:highlight>
                  <a:srgbClr val="FFFF00"/>
                </a:highlight>
              </a:rPr>
              <a:t>All the communication configuration is made by PEMC or AF</a:t>
            </a:r>
          </a:p>
          <a:p>
            <a:r>
              <a:rPr lang="en-US" sz="2000" dirty="0"/>
              <a:t>PEMC or AF is able to remove all communication configuration</a:t>
            </a:r>
          </a:p>
          <a:p>
            <a:r>
              <a:rPr lang="en-US" sz="2000" dirty="0"/>
              <a:t>5GC providing SBI for </a:t>
            </a:r>
            <a:r>
              <a:rPr lang="en-US" altLang="zh-CN" sz="2000" dirty="0"/>
              <a:t>PIN </a:t>
            </a:r>
            <a:r>
              <a:rPr lang="en-US" sz="2000" dirty="0"/>
              <a:t>activation/deactivation can simplify the operation</a:t>
            </a:r>
          </a:p>
          <a:p>
            <a:r>
              <a:rPr lang="en-US" sz="2000" dirty="0"/>
              <a:t>5GC provides SBI will have impact on NFs, e.g., NEF, UDM, UDR</a:t>
            </a:r>
          </a:p>
          <a:p>
            <a:endParaRPr lang="en-US" sz="2000" dirty="0"/>
          </a:p>
          <a:p>
            <a:r>
              <a:rPr lang="en-US" sz="2000" dirty="0">
                <a:solidFill>
                  <a:srgbClr val="FF0000"/>
                </a:solidFill>
              </a:rPr>
              <a:t>Proposal: in order to minimize impact on 5GC and considering limited TU left, remove the corresponding EN</a:t>
            </a:r>
          </a:p>
        </p:txBody>
      </p:sp>
    </p:spTree>
    <p:extLst>
      <p:ext uri="{BB962C8B-B14F-4D97-AF65-F5344CB8AC3E}">
        <p14:creationId xmlns:p14="http://schemas.microsoft.com/office/powerpoint/2010/main" val="4068999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594F-0893-4FB9-ACC9-8F2121705007}"/>
              </a:ext>
            </a:extLst>
          </p:cNvPr>
          <p:cNvSpPr>
            <a:spLocks noGrp="1"/>
          </p:cNvSpPr>
          <p:nvPr>
            <p:ph type="title"/>
          </p:nvPr>
        </p:nvSpPr>
        <p:spPr>
          <a:xfrm>
            <a:off x="838200" y="681037"/>
            <a:ext cx="10515600" cy="772299"/>
          </a:xfrm>
        </p:spPr>
        <p:txBody>
          <a:bodyPr>
            <a:noAutofit/>
          </a:bodyPr>
          <a:lstStyle/>
          <a:p>
            <a:r>
              <a:rPr lang="en-US" altLang="zh-CN" sz="2400" dirty="0"/>
              <a:t>Issue of PIN identifier</a:t>
            </a:r>
            <a:endParaRPr lang="fr-FR" sz="2400" dirty="0"/>
          </a:p>
        </p:txBody>
      </p:sp>
      <p:sp>
        <p:nvSpPr>
          <p:cNvPr id="3" name="Content Placeholder 2">
            <a:extLst>
              <a:ext uri="{FF2B5EF4-FFF2-40B4-BE49-F238E27FC236}">
                <a16:creationId xmlns:a16="http://schemas.microsoft.com/office/drawing/2014/main" id="{8C83796E-0D38-4FB8-8875-AA3A9B5B9A5B}"/>
              </a:ext>
            </a:extLst>
          </p:cNvPr>
          <p:cNvSpPr>
            <a:spLocks noGrp="1"/>
          </p:cNvSpPr>
          <p:nvPr>
            <p:ph idx="4294967295"/>
          </p:nvPr>
        </p:nvSpPr>
        <p:spPr>
          <a:xfrm>
            <a:off x="838200" y="1752600"/>
            <a:ext cx="10243658" cy="4916648"/>
          </a:xfrm>
          <a:prstGeom prst="rect">
            <a:avLst/>
          </a:prstGeom>
        </p:spPr>
        <p:txBody>
          <a:bodyPr>
            <a:normAutofit/>
          </a:bodyPr>
          <a:lstStyle/>
          <a:p>
            <a:r>
              <a:rPr lang="en-US" sz="2000" dirty="0"/>
              <a:t>PIN includes PEGCs and PEMCs, an ID shall be used targeting to multiple UEs</a:t>
            </a:r>
          </a:p>
          <a:p>
            <a:r>
              <a:rPr lang="en-US" sz="2000" dirty="0"/>
              <a:t>In case PCF is deployed, </a:t>
            </a:r>
            <a:r>
              <a:rPr lang="en-US" altLang="zh-CN" sz="2000" dirty="0"/>
              <a:t>for UE policy provisioning, </a:t>
            </a:r>
            <a:r>
              <a:rPr lang="en-US" sz="2000" dirty="0"/>
              <a:t>an ID is needed for AMF of PEGC sending it to PCF that enables PCF getting PIN related information or subscribe UDR notification for PIN related information change</a:t>
            </a:r>
          </a:p>
          <a:p>
            <a:r>
              <a:rPr lang="en-US" sz="2000" dirty="0">
                <a:highlight>
                  <a:srgbClr val="FFFF00"/>
                </a:highlight>
              </a:rPr>
              <a:t>Internal Group ID is a kind of inner ID used by 5GC to identify multiple UEs, and AMF already support sending Internal Group IDs in AM subscription data to PCF</a:t>
            </a:r>
          </a:p>
          <a:p>
            <a:endParaRPr lang="en-US" sz="2000" dirty="0"/>
          </a:p>
          <a:p>
            <a:endParaRPr lang="en-US" sz="2000" dirty="0"/>
          </a:p>
          <a:p>
            <a:r>
              <a:rPr lang="en-US" sz="2000" dirty="0">
                <a:solidFill>
                  <a:srgbClr val="FF0000"/>
                </a:solidFill>
              </a:rPr>
              <a:t>Proposal: in order to minimize impact on 5GC, PIN ID is a kind of External Group ID that will be assigned with a Internal Group ID</a:t>
            </a:r>
          </a:p>
        </p:txBody>
      </p:sp>
    </p:spTree>
    <p:extLst>
      <p:ext uri="{BB962C8B-B14F-4D97-AF65-F5344CB8AC3E}">
        <p14:creationId xmlns:p14="http://schemas.microsoft.com/office/powerpoint/2010/main" val="1279941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594F-0893-4FB9-ACC9-8F2121705007}"/>
              </a:ext>
            </a:extLst>
          </p:cNvPr>
          <p:cNvSpPr>
            <a:spLocks noGrp="1"/>
          </p:cNvSpPr>
          <p:nvPr>
            <p:ph type="title"/>
          </p:nvPr>
        </p:nvSpPr>
        <p:spPr>
          <a:xfrm>
            <a:off x="838200" y="681037"/>
            <a:ext cx="10515600" cy="772299"/>
          </a:xfrm>
        </p:spPr>
        <p:txBody>
          <a:bodyPr>
            <a:noAutofit/>
          </a:bodyPr>
          <a:lstStyle/>
          <a:p>
            <a:r>
              <a:rPr lang="en-US" altLang="zh-CN" sz="2400" dirty="0"/>
              <a:t>Issue of QoS differentiation for PIN</a:t>
            </a:r>
            <a:endParaRPr lang="fr-FR" sz="2400" dirty="0"/>
          </a:p>
        </p:txBody>
      </p:sp>
      <p:sp>
        <p:nvSpPr>
          <p:cNvPr id="3" name="Content Placeholder 2">
            <a:extLst>
              <a:ext uri="{FF2B5EF4-FFF2-40B4-BE49-F238E27FC236}">
                <a16:creationId xmlns:a16="http://schemas.microsoft.com/office/drawing/2014/main" id="{8C83796E-0D38-4FB8-8875-AA3A9B5B9A5B}"/>
              </a:ext>
            </a:extLst>
          </p:cNvPr>
          <p:cNvSpPr>
            <a:spLocks noGrp="1"/>
          </p:cNvSpPr>
          <p:nvPr>
            <p:ph idx="4294967295"/>
          </p:nvPr>
        </p:nvSpPr>
        <p:spPr>
          <a:xfrm>
            <a:off x="838200" y="1752600"/>
            <a:ext cx="10243658" cy="4916648"/>
          </a:xfrm>
          <a:prstGeom prst="rect">
            <a:avLst/>
          </a:prstGeom>
        </p:spPr>
        <p:txBody>
          <a:bodyPr>
            <a:normAutofit/>
          </a:bodyPr>
          <a:lstStyle/>
          <a:p>
            <a:r>
              <a:rPr lang="en-US" sz="2000" dirty="0"/>
              <a:t>Procedure of DNN and S-NSSAI specific Group Parameters described in clause 4.15.6.3e of TS 23.502 supports group QoS configuration</a:t>
            </a:r>
          </a:p>
          <a:p>
            <a:r>
              <a:rPr lang="en-US" altLang="zh-CN" sz="2000" dirty="0"/>
              <a:t>Procedure of Multi-member AF session with required QoS for a list of UEs described in clause 4.15.6.13 of TS 23.502 supports QoS configuration for traffic between group UEs</a:t>
            </a:r>
          </a:p>
          <a:p>
            <a:endParaRPr lang="en-US" sz="2000" dirty="0"/>
          </a:p>
          <a:p>
            <a:endParaRPr lang="en-US" sz="2000" dirty="0"/>
          </a:p>
          <a:p>
            <a:r>
              <a:rPr lang="en-US" sz="2000" dirty="0">
                <a:solidFill>
                  <a:srgbClr val="FF0000"/>
                </a:solidFill>
              </a:rPr>
              <a:t>Proposal: QoS differentiation for PIN reuses existing methods</a:t>
            </a:r>
          </a:p>
        </p:txBody>
      </p:sp>
    </p:spTree>
    <p:extLst>
      <p:ext uri="{BB962C8B-B14F-4D97-AF65-F5344CB8AC3E}">
        <p14:creationId xmlns:p14="http://schemas.microsoft.com/office/powerpoint/2010/main" val="468048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594F-0893-4FB9-ACC9-8F2121705007}"/>
              </a:ext>
            </a:extLst>
          </p:cNvPr>
          <p:cNvSpPr>
            <a:spLocks noGrp="1"/>
          </p:cNvSpPr>
          <p:nvPr>
            <p:ph type="title"/>
          </p:nvPr>
        </p:nvSpPr>
        <p:spPr>
          <a:xfrm>
            <a:off x="838200" y="681037"/>
            <a:ext cx="10515600" cy="772299"/>
          </a:xfrm>
        </p:spPr>
        <p:txBody>
          <a:bodyPr>
            <a:noAutofit/>
          </a:bodyPr>
          <a:lstStyle/>
          <a:p>
            <a:r>
              <a:rPr lang="en-US" altLang="zh-CN" sz="2400" dirty="0"/>
              <a:t>Issue of PIN capability indication from UE to SMF</a:t>
            </a:r>
            <a:endParaRPr lang="fr-FR" sz="2400" dirty="0"/>
          </a:p>
        </p:txBody>
      </p:sp>
      <p:sp>
        <p:nvSpPr>
          <p:cNvPr id="3" name="Content Placeholder 2">
            <a:extLst>
              <a:ext uri="{FF2B5EF4-FFF2-40B4-BE49-F238E27FC236}">
                <a16:creationId xmlns:a16="http://schemas.microsoft.com/office/drawing/2014/main" id="{8C83796E-0D38-4FB8-8875-AA3A9B5B9A5B}"/>
              </a:ext>
            </a:extLst>
          </p:cNvPr>
          <p:cNvSpPr>
            <a:spLocks noGrp="1"/>
          </p:cNvSpPr>
          <p:nvPr>
            <p:ph idx="4294967295"/>
          </p:nvPr>
        </p:nvSpPr>
        <p:spPr>
          <a:xfrm>
            <a:off x="838200" y="1752600"/>
            <a:ext cx="10243658" cy="4916648"/>
          </a:xfrm>
          <a:prstGeom prst="rect">
            <a:avLst/>
          </a:prstGeom>
        </p:spPr>
        <p:txBody>
          <a:bodyPr>
            <a:normAutofit/>
          </a:bodyPr>
          <a:lstStyle/>
          <a:p>
            <a:r>
              <a:rPr lang="en-US" sz="2000" dirty="0"/>
              <a:t>A PIN is associated with a (DNN, S-NSSAI), two URSP rules may share same RSD with the (DNN, S-NSSAI), one with PIN ID the other not, e.g., intend to use same PDU Session for PIN traffic and for PIN management</a:t>
            </a:r>
          </a:p>
          <a:p>
            <a:r>
              <a:rPr lang="en-US" sz="2000" dirty="0"/>
              <a:t>PIN traffic does not always need a PDU Session (i.e., routing via PEGC only), </a:t>
            </a:r>
            <a:r>
              <a:rPr lang="en-US" sz="2000" dirty="0">
                <a:highlight>
                  <a:srgbClr val="FFFF00"/>
                </a:highlight>
              </a:rPr>
              <a:t>the UE may initially establish a PDU Session </a:t>
            </a:r>
            <a:r>
              <a:rPr lang="en-US" sz="2000" dirty="0"/>
              <a:t>according to the URSP rule without PIN ID, this PDU Session is </a:t>
            </a:r>
            <a:r>
              <a:rPr lang="en-US" sz="2000" dirty="0">
                <a:highlight>
                  <a:srgbClr val="FFFF00"/>
                </a:highlight>
              </a:rPr>
              <a:t>not for PIN traffic</a:t>
            </a:r>
            <a:r>
              <a:rPr lang="en-US" sz="2000" dirty="0"/>
              <a:t>, and shall not use PIN traffic UP management by the SMF</a:t>
            </a:r>
          </a:p>
          <a:p>
            <a:r>
              <a:rPr lang="en-US" sz="2000" dirty="0">
                <a:highlight>
                  <a:srgbClr val="FFFF00"/>
                </a:highlight>
              </a:rPr>
              <a:t>When</a:t>
            </a:r>
            <a:r>
              <a:rPr lang="en-US" sz="2000" dirty="0"/>
              <a:t> PIN traffic is needed to be forwarded via 5GS, </a:t>
            </a:r>
            <a:r>
              <a:rPr lang="en-US" sz="2000" dirty="0">
                <a:highlight>
                  <a:srgbClr val="FFFF00"/>
                </a:highlight>
              </a:rPr>
              <a:t>the PDU Session is needed for PIN traffic, indication is needed for SMF to apply PIN traffic UP management</a:t>
            </a:r>
          </a:p>
          <a:p>
            <a:endParaRPr lang="en-US" sz="2000" dirty="0"/>
          </a:p>
          <a:p>
            <a:endParaRPr lang="en-US" sz="2000" dirty="0"/>
          </a:p>
          <a:p>
            <a:r>
              <a:rPr lang="en-US" sz="2000" dirty="0">
                <a:solidFill>
                  <a:srgbClr val="FF0000"/>
                </a:solidFill>
              </a:rPr>
              <a:t>Proposal: in order to inform when to apply UP management for PIN, an indication is included in UE 5GSM Core Network Capability when traffic routing for PINE is needed</a:t>
            </a:r>
          </a:p>
        </p:txBody>
      </p:sp>
    </p:spTree>
    <p:extLst>
      <p:ext uri="{BB962C8B-B14F-4D97-AF65-F5344CB8AC3E}">
        <p14:creationId xmlns:p14="http://schemas.microsoft.com/office/powerpoint/2010/main" val="3351557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13EA726-B557-440E-8E91-E07BBBB3A7A4}"/>
              </a:ext>
            </a:extLst>
          </p:cNvPr>
          <p:cNvSpPr txBox="1">
            <a:spLocks/>
          </p:cNvSpPr>
          <p:nvPr/>
        </p:nvSpPr>
        <p:spPr bwMode="auto">
          <a:xfrm>
            <a:off x="5561" y="1753483"/>
            <a:ext cx="4960724" cy="4653667"/>
          </a:xfrm>
          <a:prstGeom prst="rect">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solidFill>
                <a:srgbClr val="FF0000"/>
              </a:solidFill>
            </a:endParaRPr>
          </a:p>
        </p:txBody>
      </p:sp>
      <p:sp>
        <p:nvSpPr>
          <p:cNvPr id="2" name="Title 1">
            <a:extLst>
              <a:ext uri="{FF2B5EF4-FFF2-40B4-BE49-F238E27FC236}">
                <a16:creationId xmlns:a16="http://schemas.microsoft.com/office/drawing/2014/main" id="{552A594F-0893-4FB9-ACC9-8F2121705007}"/>
              </a:ext>
            </a:extLst>
          </p:cNvPr>
          <p:cNvSpPr>
            <a:spLocks noGrp="1"/>
          </p:cNvSpPr>
          <p:nvPr>
            <p:ph type="title"/>
          </p:nvPr>
        </p:nvSpPr>
        <p:spPr>
          <a:xfrm>
            <a:off x="838200" y="681037"/>
            <a:ext cx="10515600" cy="772299"/>
          </a:xfrm>
        </p:spPr>
        <p:txBody>
          <a:bodyPr>
            <a:noAutofit/>
          </a:bodyPr>
          <a:lstStyle/>
          <a:p>
            <a:r>
              <a:rPr lang="en-US" altLang="zh-CN" sz="2400" dirty="0"/>
              <a:t>Issue of enabling PIN management by PEMC</a:t>
            </a:r>
            <a:endParaRPr lang="fr-FR" sz="2400" dirty="0"/>
          </a:p>
        </p:txBody>
      </p:sp>
      <p:sp>
        <p:nvSpPr>
          <p:cNvPr id="3" name="Content Placeholder 2">
            <a:extLst>
              <a:ext uri="{FF2B5EF4-FFF2-40B4-BE49-F238E27FC236}">
                <a16:creationId xmlns:a16="http://schemas.microsoft.com/office/drawing/2014/main" id="{8C83796E-0D38-4FB8-8875-AA3A9B5B9A5B}"/>
              </a:ext>
            </a:extLst>
          </p:cNvPr>
          <p:cNvSpPr>
            <a:spLocks noGrp="1"/>
          </p:cNvSpPr>
          <p:nvPr>
            <p:ph idx="4294967295"/>
          </p:nvPr>
        </p:nvSpPr>
        <p:spPr>
          <a:xfrm>
            <a:off x="4966284" y="2377261"/>
            <a:ext cx="6115574" cy="3838060"/>
          </a:xfrm>
          <a:prstGeom prst="rect">
            <a:avLst/>
          </a:prstGeom>
        </p:spPr>
        <p:txBody>
          <a:bodyPr>
            <a:normAutofit/>
          </a:bodyPr>
          <a:lstStyle/>
          <a:p>
            <a:r>
              <a:rPr lang="en-US" sz="2000" dirty="0"/>
              <a:t>PEMC APP can be installed on any UE as well as on devices</a:t>
            </a:r>
          </a:p>
          <a:p>
            <a:r>
              <a:rPr lang="en-US" sz="2000" dirty="0"/>
              <a:t>The UE with PEMC APP (called PEMC UE) may not have direct connection with any PEGC</a:t>
            </a:r>
          </a:p>
          <a:p>
            <a:r>
              <a:rPr lang="en-US" sz="2000" dirty="0"/>
              <a:t>The communication of a PIN is fully controlled by PEMC/AF, </a:t>
            </a:r>
            <a:r>
              <a:rPr lang="en-US" sz="2000" dirty="0">
                <a:highlight>
                  <a:srgbClr val="FFFF00"/>
                </a:highlight>
              </a:rPr>
              <a:t>in case AF is not deployed, the PEMC UE shall be able to communicate with PEGC to enable the management of the PIN </a:t>
            </a:r>
            <a:r>
              <a:rPr lang="en-US" sz="2000" dirty="0"/>
              <a:t>via 5GC local switch</a:t>
            </a:r>
          </a:p>
          <a:p>
            <a:endParaRPr lang="en-US" sz="2000" dirty="0"/>
          </a:p>
          <a:p>
            <a:r>
              <a:rPr lang="en-US" sz="2000" dirty="0">
                <a:solidFill>
                  <a:srgbClr val="FF0000"/>
                </a:solidFill>
              </a:rPr>
              <a:t>Proposal: enabling PIN management by PEMC via local switch</a:t>
            </a:r>
          </a:p>
        </p:txBody>
      </p:sp>
      <p:graphicFrame>
        <p:nvGraphicFramePr>
          <p:cNvPr id="10" name="对象 9">
            <a:extLst>
              <a:ext uri="{FF2B5EF4-FFF2-40B4-BE49-F238E27FC236}">
                <a16:creationId xmlns:a16="http://schemas.microsoft.com/office/drawing/2014/main" id="{62193CB0-C572-8AB8-BD24-25934429F110}"/>
              </a:ext>
            </a:extLst>
          </p:cNvPr>
          <p:cNvGraphicFramePr>
            <a:graphicFrameLocks noChangeAspect="1"/>
          </p:cNvGraphicFramePr>
          <p:nvPr>
            <p:extLst>
              <p:ext uri="{D42A27DB-BD31-4B8C-83A1-F6EECF244321}">
                <p14:modId xmlns:p14="http://schemas.microsoft.com/office/powerpoint/2010/main" val="2332072687"/>
              </p:ext>
            </p:extLst>
          </p:nvPr>
        </p:nvGraphicFramePr>
        <p:xfrm>
          <a:off x="117081" y="2471479"/>
          <a:ext cx="4737684" cy="3028131"/>
        </p:xfrm>
        <a:graphic>
          <a:graphicData uri="http://schemas.openxmlformats.org/presentationml/2006/ole">
            <mc:AlternateContent xmlns:mc="http://schemas.openxmlformats.org/markup-compatibility/2006">
              <mc:Choice xmlns:v="urn:schemas-microsoft-com:vml" Requires="v">
                <p:oleObj spid="_x0000_s1473" name="Visio" r:id="rId3" imgW="5886515" imgH="3762401" progId="Visio.Drawing.15">
                  <p:embed/>
                </p:oleObj>
              </mc:Choice>
              <mc:Fallback>
                <p:oleObj name="Visio" r:id="rId3" imgW="5886515" imgH="3762401" progId="Visio.Drawing.15">
                  <p:embed/>
                  <p:pic>
                    <p:nvPicPr>
                      <p:cNvPr id="0" name=""/>
                      <p:cNvPicPr/>
                      <p:nvPr/>
                    </p:nvPicPr>
                    <p:blipFill>
                      <a:blip r:embed="rId4"/>
                      <a:stretch>
                        <a:fillRect/>
                      </a:stretch>
                    </p:blipFill>
                    <p:spPr>
                      <a:xfrm>
                        <a:off x="117081" y="2471479"/>
                        <a:ext cx="4737684" cy="3028131"/>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691E91D0-4FCA-4C5D-AD2F-53A3C553C151}"/>
              </a:ext>
            </a:extLst>
          </p:cNvPr>
          <p:cNvSpPr txBox="1">
            <a:spLocks/>
          </p:cNvSpPr>
          <p:nvPr/>
        </p:nvSpPr>
        <p:spPr bwMode="auto">
          <a:xfrm>
            <a:off x="4966284" y="1755768"/>
            <a:ext cx="6387516" cy="77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000" dirty="0"/>
              <a:t>Why PEMC needs to communicate with PEGC via 5GC local switch</a:t>
            </a:r>
            <a:endParaRPr lang="fr-FR" sz="2000" dirty="0"/>
          </a:p>
        </p:txBody>
      </p:sp>
    </p:spTree>
    <p:extLst>
      <p:ext uri="{BB962C8B-B14F-4D97-AF65-F5344CB8AC3E}">
        <p14:creationId xmlns:p14="http://schemas.microsoft.com/office/powerpoint/2010/main" val="3136189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594F-0893-4FB9-ACC9-8F2121705007}"/>
              </a:ext>
            </a:extLst>
          </p:cNvPr>
          <p:cNvSpPr>
            <a:spLocks noGrp="1"/>
          </p:cNvSpPr>
          <p:nvPr>
            <p:ph type="title"/>
          </p:nvPr>
        </p:nvSpPr>
        <p:spPr>
          <a:xfrm>
            <a:off x="838200" y="681037"/>
            <a:ext cx="10515600" cy="772299"/>
          </a:xfrm>
        </p:spPr>
        <p:txBody>
          <a:bodyPr>
            <a:noAutofit/>
          </a:bodyPr>
          <a:lstStyle/>
          <a:p>
            <a:r>
              <a:rPr lang="en-US" altLang="zh-CN" sz="2400" dirty="0"/>
              <a:t>Issue of enabling PIN management by PEMC</a:t>
            </a:r>
            <a:endParaRPr lang="fr-FR" sz="2400" dirty="0"/>
          </a:p>
        </p:txBody>
      </p:sp>
      <p:sp>
        <p:nvSpPr>
          <p:cNvPr id="3" name="Content Placeholder 2">
            <a:extLst>
              <a:ext uri="{FF2B5EF4-FFF2-40B4-BE49-F238E27FC236}">
                <a16:creationId xmlns:a16="http://schemas.microsoft.com/office/drawing/2014/main" id="{8C83796E-0D38-4FB8-8875-AA3A9B5B9A5B}"/>
              </a:ext>
            </a:extLst>
          </p:cNvPr>
          <p:cNvSpPr>
            <a:spLocks noGrp="1"/>
          </p:cNvSpPr>
          <p:nvPr>
            <p:ph idx="4294967295"/>
          </p:nvPr>
        </p:nvSpPr>
        <p:spPr>
          <a:xfrm>
            <a:off x="838200" y="2238375"/>
            <a:ext cx="10243658" cy="4191000"/>
          </a:xfrm>
          <a:prstGeom prst="rect">
            <a:avLst/>
          </a:prstGeom>
        </p:spPr>
        <p:txBody>
          <a:bodyPr>
            <a:normAutofit fontScale="92500" lnSpcReduction="10000"/>
          </a:bodyPr>
          <a:lstStyle/>
          <a:p>
            <a:r>
              <a:rPr lang="en-US" sz="2000" dirty="0"/>
              <a:t>The PDU Sessions of PEGCs and PEMCs are </a:t>
            </a:r>
            <a:r>
              <a:rPr lang="en-US" sz="2000" dirty="0">
                <a:highlight>
                  <a:srgbClr val="FFFF00"/>
                </a:highlight>
              </a:rPr>
              <a:t>a</a:t>
            </a:r>
            <a:r>
              <a:rPr lang="en-US" altLang="zh-CN" sz="2000" dirty="0">
                <a:highlight>
                  <a:srgbClr val="FFFF00"/>
                </a:highlight>
              </a:rPr>
              <a:t>nchored </a:t>
            </a:r>
            <a:r>
              <a:rPr lang="en-US" sz="2000" dirty="0">
                <a:highlight>
                  <a:srgbClr val="FFFF00"/>
                </a:highlight>
              </a:rPr>
              <a:t>at same SMF without impact on SMF selection</a:t>
            </a:r>
          </a:p>
          <a:p>
            <a:r>
              <a:rPr lang="en-US" sz="2000" dirty="0"/>
              <a:t>For resource efficiency, the PEGC’s </a:t>
            </a:r>
            <a:r>
              <a:rPr lang="en-US" sz="2000" dirty="0">
                <a:highlight>
                  <a:srgbClr val="FFFF00"/>
                </a:highlight>
              </a:rPr>
              <a:t>PDU Session for PIN management could be the PDU Session for PIN traffic </a:t>
            </a:r>
            <a:r>
              <a:rPr lang="en-US" sz="2000" dirty="0"/>
              <a:t>(URSP rule with PIN ID and URSP rule without PIN ID share same RSD), depends on operator policy or AF request</a:t>
            </a:r>
          </a:p>
          <a:p>
            <a:r>
              <a:rPr lang="en-US" sz="2000" dirty="0"/>
              <a:t>If PDU Session for PIN is </a:t>
            </a:r>
            <a:r>
              <a:rPr lang="en-US" sz="2000" dirty="0">
                <a:solidFill>
                  <a:srgbClr val="FF0000"/>
                </a:solidFill>
                <a:highlight>
                  <a:srgbClr val="FFFF00"/>
                </a:highlight>
              </a:rPr>
              <a:t>not</a:t>
            </a:r>
            <a:r>
              <a:rPr lang="en-US" sz="2000" dirty="0"/>
              <a:t> PDU Session for PIN management, 5G VN feature can be reused for enabling PIN management by PEMC</a:t>
            </a:r>
          </a:p>
          <a:p>
            <a:r>
              <a:rPr lang="en-US" sz="2000" dirty="0"/>
              <a:t>If PDU Session for PIN is PDU Session for PIN management, UP management (PDR and FAR configuration) for PIN and for PIN management needs to be considered together for configuration efficiency</a:t>
            </a:r>
            <a:r>
              <a:rPr lang="en-US" sz="2000" dirty="0">
                <a:highlight>
                  <a:srgbClr val="FFFF00"/>
                </a:highlight>
              </a:rPr>
              <a:t> (i.e., less PDRs/FARs is better)</a:t>
            </a:r>
          </a:p>
          <a:p>
            <a:r>
              <a:rPr lang="en-US" sz="2000" dirty="0"/>
              <a:t>For a PIN associated with (DNN, S-NSSAI), the </a:t>
            </a:r>
            <a:r>
              <a:rPr lang="en-US" sz="2000" dirty="0">
                <a:highlight>
                  <a:srgbClr val="FFFF00"/>
                </a:highlight>
              </a:rPr>
              <a:t>Internal Group ID corresponding to the PIN can be configured to PEMC’s AM subscription data to enable the PEMC be provisioned with URSP rule associated with the (DNN, S-NSSAI)</a:t>
            </a:r>
          </a:p>
          <a:p>
            <a:r>
              <a:rPr lang="en-US" altLang="zh-CN" sz="2000" dirty="0"/>
              <a:t>The </a:t>
            </a:r>
            <a:r>
              <a:rPr lang="en-US" altLang="zh-CN" sz="2000" dirty="0">
                <a:highlight>
                  <a:srgbClr val="FFFF00"/>
                </a:highlight>
              </a:rPr>
              <a:t>Internal Group ID corresponding to the PIN can be configured to PEMC’s SM subscription data to enable the SMF identifies the PDU Session for PIN management</a:t>
            </a:r>
          </a:p>
          <a:p>
            <a:endParaRPr lang="en-US" sz="2000" dirty="0"/>
          </a:p>
        </p:txBody>
      </p:sp>
      <p:sp>
        <p:nvSpPr>
          <p:cNvPr id="4" name="Title 1">
            <a:extLst>
              <a:ext uri="{FF2B5EF4-FFF2-40B4-BE49-F238E27FC236}">
                <a16:creationId xmlns:a16="http://schemas.microsoft.com/office/drawing/2014/main" id="{A9746713-319B-45FE-ACFE-D6D41B6803D0}"/>
              </a:ext>
            </a:extLst>
          </p:cNvPr>
          <p:cNvSpPr txBox="1">
            <a:spLocks/>
          </p:cNvSpPr>
          <p:nvPr/>
        </p:nvSpPr>
        <p:spPr bwMode="auto">
          <a:xfrm>
            <a:off x="838200" y="1619250"/>
            <a:ext cx="10515600" cy="77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000" dirty="0">
                <a:solidFill>
                  <a:srgbClr val="FF0000"/>
                </a:solidFill>
              </a:rPr>
              <a:t>The proposed principle for PEMC communicating with PEGC via 5GC local switch</a:t>
            </a:r>
            <a:endParaRPr lang="fr-FR" sz="2000" dirty="0">
              <a:solidFill>
                <a:srgbClr val="FF0000"/>
              </a:solidFill>
            </a:endParaRPr>
          </a:p>
        </p:txBody>
      </p:sp>
    </p:spTree>
    <p:extLst>
      <p:ext uri="{BB962C8B-B14F-4D97-AF65-F5344CB8AC3E}">
        <p14:creationId xmlns:p14="http://schemas.microsoft.com/office/powerpoint/2010/main" val="31557486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TotalTime>
  <Words>1950</Words>
  <Application>Microsoft Office PowerPoint</Application>
  <PresentationFormat>宽屏</PresentationFormat>
  <Paragraphs>205</Paragraphs>
  <Slides>11</Slides>
  <Notes>0</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11</vt:i4>
      </vt:variant>
    </vt:vector>
  </HeadingPairs>
  <TitlesOfParts>
    <vt:vector size="22" baseType="lpstr">
      <vt:lpstr>Arial </vt:lpstr>
      <vt:lpstr>Malgun Gothic</vt:lpstr>
      <vt:lpstr>等线</vt:lpstr>
      <vt:lpstr>等线 Light</vt:lpstr>
      <vt:lpstr>Arial</vt:lpstr>
      <vt:lpstr>Calibri</vt:lpstr>
      <vt:lpstr>Calibri Light</vt:lpstr>
      <vt:lpstr>Times New Roman</vt:lpstr>
      <vt:lpstr>Office Theme</vt:lpstr>
      <vt:lpstr>自定义设计方案</vt:lpstr>
      <vt:lpstr>Visio</vt:lpstr>
      <vt:lpstr>Way forward proposal for PIN</vt:lpstr>
      <vt:lpstr>Issue of multiple PINs one PDU Session</vt:lpstr>
      <vt:lpstr>Issue of one PIN multiple PDU Sessions</vt:lpstr>
      <vt:lpstr>Issue of PIN activation and deactivation</vt:lpstr>
      <vt:lpstr>Issue of PIN identifier</vt:lpstr>
      <vt:lpstr>Issue of QoS differentiation for PIN</vt:lpstr>
      <vt:lpstr>Issue of PIN capability indication from UE to SMF</vt:lpstr>
      <vt:lpstr>Issue of enabling PIN management by PEMC</vt:lpstr>
      <vt:lpstr>Issue of enabling PIN management by PEMC</vt:lpstr>
      <vt:lpstr>Issue of PINE indirect communication configuration</vt:lpstr>
      <vt:lpstr>An example of UP management for PINs – PEMC UE is able to manage PIN#1 and PIN#2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PIN  vs 5G VN</dc:title>
  <dc:creator>Huawei2</dc:creator>
  <cp:lastModifiedBy>vivo-Zhenhua</cp:lastModifiedBy>
  <cp:revision>566</cp:revision>
  <dcterms:created xsi:type="dcterms:W3CDTF">2023-03-24T14:14:01Z</dcterms:created>
  <dcterms:modified xsi:type="dcterms:W3CDTF">2023-04-07T10:49:20Z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1679666696</vt:lpwstr>
  </property>
</Properties>
</file>