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69" r:id="rId4"/>
    <p:sldId id="270" r:id="rId5"/>
    <p:sldId id="297" r:id="rId6"/>
    <p:sldId id="264" r:id="rId7"/>
    <p:sldId id="267" r:id="rId8"/>
    <p:sldId id="291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han Cheng" initials="SC" lastIdx="1" clrIdx="0">
    <p:extLst>
      <p:ext uri="{19B8F6BF-5375-455C-9EA6-DF929625EA0E}">
        <p15:presenceInfo xmlns:p15="http://schemas.microsoft.com/office/powerpoint/2012/main" userId="S-1-5-21-2660122827-3251746268-3620619969-21563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597" autoAdjust="0"/>
  </p:normalViewPr>
  <p:slideViewPr>
    <p:cSldViewPr snapToGrid="0">
      <p:cViewPr varScale="1">
        <p:scale>
          <a:sx n="105" d="100"/>
          <a:sy n="105" d="100"/>
        </p:scale>
        <p:origin x="79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8A95BD-BDC6-4488-AF59-3B3794ADC6C1}" type="datetimeFigureOut">
              <a:rPr lang="en-GB" smtClean="0"/>
              <a:t>07/04/2023</a:t>
            </a:fld>
            <a:endParaRPr lang="en-GB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GB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FDCCD6-327D-42A1-B2D6-9907937BB09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0225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FDCCD6-327D-42A1-B2D6-9907937BB090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0948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https://www.javatpoint.com/regression-vs-classification-in-machine-learning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FDCCD6-327D-42A1-B2D6-9907937BB09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06316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FDCCD6-327D-42A1-B2D6-9907937BB09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12649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FDCCD6-327D-42A1-B2D6-9907937BB090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96809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FDCCD6-327D-42A1-B2D6-9907937BB090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7037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https://juejin.cn/post/6997563709157539847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E1461-BF47-4804-8CC5-7570A2E005C0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09190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21F493-ABBD-449E-B89F-4A030E20EB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40492C6-1246-4BD5-8A5B-3992542D9D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GB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469EA62-32FE-4D26-B6D4-86E8DE314A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63D3A-A319-48C5-9674-44C3767B7296}" type="datetimeFigureOut">
              <a:rPr lang="en-GB" smtClean="0"/>
              <a:t>07/04/2023</a:t>
            </a:fld>
            <a:endParaRPr lang="en-GB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C235B21-677A-4452-AAE5-DD26E72149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0C61C32-5945-404A-9D2A-F5BE2DB1C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DB9F5-21D0-43DB-99F1-2967B3694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16886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F21AE0E-8DE3-492A-872D-BCED12DB8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98F827B-9AF9-46FA-8ACC-49F9DE6290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GB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9E46A3D-77C1-4382-9476-B0ED68A75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63D3A-A319-48C5-9674-44C3767B7296}" type="datetimeFigureOut">
              <a:rPr lang="en-GB" smtClean="0"/>
              <a:t>07/04/2023</a:t>
            </a:fld>
            <a:endParaRPr lang="en-GB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F4F57A1-413B-4585-941B-6C73EB310A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CF40115-B283-4B51-A1E9-E8A107D0A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DB9F5-21D0-43DB-99F1-2967B3694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88162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1ADBEE6F-F563-4E43-9BC2-49C2BF4D0E9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4A037E2-D8D9-4E0C-A258-08E64DF64F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GB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C3861-2CA4-4EEC-8633-26CF01A5F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63D3A-A319-48C5-9674-44C3767B7296}" type="datetimeFigureOut">
              <a:rPr lang="en-GB" smtClean="0"/>
              <a:t>07/04/2023</a:t>
            </a:fld>
            <a:endParaRPr lang="en-GB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77FC4F7-5B83-49DF-8A71-14F57C7951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D11B340-5A08-4DFB-BCA6-77DEF2E12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DB9F5-21D0-43DB-99F1-2967B3694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4902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BDE768-92D8-47FF-B492-0A2B078EDE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3E8FDC1-20CC-44B4-AC03-1B3B1288AC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GB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8BD7746-F7DD-4523-9247-C7AC8FC52C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63D3A-A319-48C5-9674-44C3767B7296}" type="datetimeFigureOut">
              <a:rPr lang="en-GB" smtClean="0"/>
              <a:t>07/04/2023</a:t>
            </a:fld>
            <a:endParaRPr lang="en-GB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339E98E-315F-4F24-B42A-0DB6E2FA75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C1FD964-C089-4B8F-8301-AB0084EC1B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DB9F5-21D0-43DB-99F1-2967B3694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9324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25DC992-9BC9-4B84-BA66-AD2C959F50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B077228-620D-430D-8CEA-571EF99A64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6849E5D-5D71-4C5A-9BB7-31A02A6492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63D3A-A319-48C5-9674-44C3767B7296}" type="datetimeFigureOut">
              <a:rPr lang="en-GB" smtClean="0"/>
              <a:t>07/04/2023</a:t>
            </a:fld>
            <a:endParaRPr lang="en-GB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91239C-63F1-423E-8AB5-C1183948B6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87CC01E-93E1-43F5-B064-1EDED200EE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DB9F5-21D0-43DB-99F1-2967B3694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37867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F16D7B2-E1E4-4A1E-81C4-31826F0309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4799015-BF20-44B8-88B3-EA7C48537E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GB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69BD36D-63B1-45BC-9C10-83234ACE4B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GB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03BFC4E-C453-42B2-81A8-6BA18AF199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63D3A-A319-48C5-9674-44C3767B7296}" type="datetimeFigureOut">
              <a:rPr lang="en-GB" smtClean="0"/>
              <a:t>07/04/2023</a:t>
            </a:fld>
            <a:endParaRPr lang="en-GB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2D42812-45B1-4B38-89CD-F62AEF4806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EF78EA1-B0B5-46CD-8507-7EA667A3D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DB9F5-21D0-43DB-99F1-2967B3694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49765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95A02A-4A0D-4102-902E-F88F2A0320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E0F5010-4401-43A1-BEFC-CD86F3798F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1CE2C67-54BB-43F2-8D01-7D94CBF8E8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GB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680A094-414A-470A-97CD-BE76672D9E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431BFEEC-27A2-444F-BBFE-349DCD5FB3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GB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EFA4291-49BF-4C1F-81C7-CCD2A31678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63D3A-A319-48C5-9674-44C3767B7296}" type="datetimeFigureOut">
              <a:rPr lang="en-GB" smtClean="0"/>
              <a:t>07/04/2023</a:t>
            </a:fld>
            <a:endParaRPr lang="en-GB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F2158758-5C58-446E-B03C-0C9481210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77AF65F-D372-4BA9-B09D-30F852ECD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DB9F5-21D0-43DB-99F1-2967B3694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36781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3C6B4BC-59CD-44CA-B35E-7F2A775563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5A034D9-E04D-4B1E-B477-DA8DEDACD9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63D3A-A319-48C5-9674-44C3767B7296}" type="datetimeFigureOut">
              <a:rPr lang="en-GB" smtClean="0"/>
              <a:t>07/04/2023</a:t>
            </a:fld>
            <a:endParaRPr lang="en-GB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343D97A-CEC3-4E3D-8C78-B91851B25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78334B3-D3E5-4584-AF09-E1CF401102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DB9F5-21D0-43DB-99F1-2967B3694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18736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6CA89D8-EE5A-45BD-B1D7-DEDB1536F5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63D3A-A319-48C5-9674-44C3767B7296}" type="datetimeFigureOut">
              <a:rPr lang="en-GB" smtClean="0"/>
              <a:t>07/04/2023</a:t>
            </a:fld>
            <a:endParaRPr lang="en-GB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92EA960-B0EC-4182-A705-FF7576D63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95E4ED0-7798-498F-B7EF-473BC1FEC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DB9F5-21D0-43DB-99F1-2967B3694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52735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FCDBFBE-B9C1-4FA0-882A-110F32C12C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24B92AF-8446-4263-B7DE-311037FD94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GB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679AC77-2131-4BC6-8E6A-DACD957FA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F801641-7547-4453-B40C-C26B4AD592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63D3A-A319-48C5-9674-44C3767B7296}" type="datetimeFigureOut">
              <a:rPr lang="en-GB" smtClean="0"/>
              <a:t>07/04/2023</a:t>
            </a:fld>
            <a:endParaRPr lang="en-GB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CE142B8-3805-48E4-9449-518C8D1D00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57A7B0D-E3CD-47C3-8454-CAC5F7276C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DB9F5-21D0-43DB-99F1-2967B3694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7399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0072D14-A9B8-4053-841D-ADD71C4576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2DA6C571-98F1-421F-849C-03415D730D0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CDEDE66-DECA-4EA9-BA66-3BDF956153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A5B8498-1B5A-4503-9B53-7354CC4764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63D3A-A319-48C5-9674-44C3767B7296}" type="datetimeFigureOut">
              <a:rPr lang="en-GB" smtClean="0"/>
              <a:t>07/04/2023</a:t>
            </a:fld>
            <a:endParaRPr lang="en-GB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9904359-D80A-49A5-9AB9-CEAB32B7F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38F5E61-9B34-4CE2-85BA-B077389575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DB9F5-21D0-43DB-99F1-2967B3694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1861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FE8355D-1580-4468-A8C6-ACD18E73CC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1E56777-BE2D-49DA-9181-68F72C89B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GB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F54ADFE-5922-413D-B8CD-9CD023B821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363D3A-A319-48C5-9674-44C3767B7296}" type="datetimeFigureOut">
              <a:rPr lang="en-GB" smtClean="0"/>
              <a:t>07/04/2023</a:t>
            </a:fld>
            <a:endParaRPr lang="en-GB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CC46BA2-85D3-4059-B1B4-4385EDDD61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077F9C0-A274-4E5C-809B-04E34A30E5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FDB9F5-21D0-43DB-99F1-2967B36945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1754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javatpoint.com/regression-vs-classification-in-machine-learning" TargetMode="External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hyperlink" Target="https://www.javatpoint.com/regression-vs-classification-in-machine-learnin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841E49-25FC-493B-B0E1-025F5965280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Discussion </a:t>
            </a:r>
            <a:b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Accuracy Information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618A608-741A-4217-AB13-E5375B872A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84756" y="3882696"/>
            <a:ext cx="2622487" cy="653091"/>
          </a:xfrm>
        </p:spPr>
        <p:txBody>
          <a:bodyPr/>
          <a:lstStyle/>
          <a:p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vivo</a:t>
            </a:r>
          </a:p>
        </p:txBody>
      </p:sp>
    </p:spTree>
    <p:extLst>
      <p:ext uri="{BB962C8B-B14F-4D97-AF65-F5344CB8AC3E}">
        <p14:creationId xmlns:p14="http://schemas.microsoft.com/office/powerpoint/2010/main" val="23838614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A307B9-96B0-4164-8051-3B2874B262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240" y="141045"/>
            <a:ext cx="6495107" cy="838986"/>
          </a:xfrm>
        </p:spPr>
        <p:txBody>
          <a:bodyPr/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F4DCD3C-E46B-4F61-9349-1F8E2FB673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1446" y="1237910"/>
            <a:ext cx="10109108" cy="4936137"/>
          </a:xfrm>
        </p:spPr>
        <p:txBody>
          <a:bodyPr>
            <a:normAutofit fontScale="92500"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During past meetings, Accuracy Monitoring has been introduced as a method for evaluating whether a ML model should be retrained or if a consumer NF should continue use analytics output. </a:t>
            </a:r>
          </a:p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MTLFs or consumer NFs request 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AnLF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(s) to monitor accuracy, an 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Accuracy deviation threshold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may be included to indicate when/how the accuracy information should be reported. And one explanation of this threshold is: </a:t>
            </a:r>
          </a:p>
          <a:p>
            <a:pPr lvl="0" fontAlgn="base" hangingPunct="0"/>
            <a:r>
              <a:rPr lang="en-GB" altLang="zh-CN" sz="1600" dirty="0"/>
              <a:t>“[Optional</a:t>
            </a:r>
            <a:r>
              <a:rPr lang="en-GB" altLang="zh-CN" sz="1800" dirty="0"/>
              <a:t>] </a:t>
            </a:r>
            <a:r>
              <a:rPr lang="en-US" altLang="zh-CN" sz="1800" b="1" dirty="0"/>
              <a:t>Accuracy deviation threshold</a:t>
            </a:r>
            <a:r>
              <a:rPr lang="en-US" altLang="zh-CN" sz="1800" dirty="0"/>
              <a:t>(s): a reporting threshold of deviation value, which is indicated that the NWDAF can provide accuracy information to the analytics consumer when deviation value is above this threshold. The </a:t>
            </a:r>
            <a:r>
              <a:rPr lang="en-US" altLang="zh-CN" sz="1800" b="1" dirty="0"/>
              <a:t>deviation</a:t>
            </a:r>
            <a:r>
              <a:rPr lang="en-US" altLang="zh-CN" sz="1800" dirty="0"/>
              <a:t> value indicates the deviation of the predictions from the actual network data. ……</a:t>
            </a:r>
          </a:p>
          <a:p>
            <a:pPr lvl="1" fontAlgn="base" hangingPunct="0"/>
            <a:r>
              <a:rPr lang="en-US" altLang="zh-CN" sz="1400" i="1" dirty="0"/>
              <a:t>Editor's note: It is FFS to determine whether the deviation refers to a difference between accuracy values or difference of prediction from the actual network data.”</a:t>
            </a:r>
          </a:p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However, there are 2 problems:</a:t>
            </a:r>
          </a:p>
          <a:p>
            <a:pPr lvl="1"/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relationship between accuracy and </a:t>
            </a:r>
            <a:r>
              <a:rPr lang="en-US" altLang="zh-CN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deviation is not clear here;</a:t>
            </a:r>
          </a:p>
          <a:p>
            <a:pPr lvl="1"/>
            <a:r>
              <a:rPr lang="en-US" altLang="zh-CN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deviation is a good measurement method for the regression, however it does not apply to the classification. </a:t>
            </a:r>
            <a:endParaRPr lang="en-US" altLang="zh-CN" sz="2000" strike="sngStrik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92897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CA0573-CA6B-4B11-ACE1-3507AD5C5D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186" y="155901"/>
            <a:ext cx="6070248" cy="578458"/>
          </a:xfrm>
        </p:spPr>
        <p:txBody>
          <a:bodyPr>
            <a:normAutofit fontScale="90000"/>
          </a:bodyPr>
          <a:lstStyle/>
          <a:p>
            <a:r>
              <a:rPr lang="en-GB" dirty="0"/>
              <a:t>Two types of AI tasks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表格 3">
                <a:extLst>
                  <a:ext uri="{FF2B5EF4-FFF2-40B4-BE49-F238E27FC236}">
                    <a16:creationId xmlns:a16="http://schemas.microsoft.com/office/drawing/2014/main" id="{21ADBBB4-82D2-4A50-AE57-FE281D49C34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46394186"/>
                  </p:ext>
                </p:extLst>
              </p:nvPr>
            </p:nvGraphicFramePr>
            <p:xfrm>
              <a:off x="272186" y="828873"/>
              <a:ext cx="11496141" cy="3367345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554314">
                      <a:extLst>
                        <a:ext uri="{9D8B030D-6E8A-4147-A177-3AD203B41FA5}">
                          <a16:colId xmlns:a16="http://schemas.microsoft.com/office/drawing/2014/main" val="2441195902"/>
                        </a:ext>
                      </a:extLst>
                    </a:gridCol>
                    <a:gridCol w="3467876">
                      <a:extLst>
                        <a:ext uri="{9D8B030D-6E8A-4147-A177-3AD203B41FA5}">
                          <a16:colId xmlns:a16="http://schemas.microsoft.com/office/drawing/2014/main" val="2482733009"/>
                        </a:ext>
                      </a:extLst>
                    </a:gridCol>
                    <a:gridCol w="2157984">
                      <a:extLst>
                        <a:ext uri="{9D8B030D-6E8A-4147-A177-3AD203B41FA5}">
                          <a16:colId xmlns:a16="http://schemas.microsoft.com/office/drawing/2014/main" val="3496705758"/>
                        </a:ext>
                      </a:extLst>
                    </a:gridCol>
                    <a:gridCol w="4315967">
                      <a:extLst>
                        <a:ext uri="{9D8B030D-6E8A-4147-A177-3AD203B41FA5}">
                          <a16:colId xmlns:a16="http://schemas.microsoft.com/office/drawing/2014/main" val="1388644280"/>
                        </a:ext>
                      </a:extLst>
                    </a:gridCol>
                  </a:tblGrid>
                  <a:tr h="426110"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Type 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Explanation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dirty="0"/>
                            <a:t>Common measurement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58692514"/>
                      </a:ext>
                    </a:extLst>
                  </a:tr>
                  <a:tr h="1538545"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hlinkClick r:id="rId3"/>
                            </a:rPr>
                            <a:t>Classification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dirty="0"/>
                            <a:t>Prediction for discrete values tasks by supervised learning.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dirty="0"/>
                            <a:t>e.g. the RAT type of an UE.</a:t>
                          </a:r>
                          <a:endParaRPr lang="en-GB" altLang="zh-CN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𝑐𝑜𝑟𝑟𝑒𝑐𝑡𝑛𝑒𝑠𝑠</m:t>
                                  </m:r>
                                </m:e>
                                <m:sup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dirty="0"/>
                            <a:t>,</a:t>
                          </a:r>
                          <a:r>
                            <a:rPr lang="en-GB" dirty="0"/>
                            <a:t> precision,</a:t>
                          </a:r>
                          <a:r>
                            <a:rPr lang="en-GB" baseline="0" dirty="0"/>
                            <a:t> Recall, etc.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594680006"/>
                      </a:ext>
                    </a:extLst>
                  </a:tr>
                  <a:tr h="936976">
                    <a:tc>
                      <a:txBody>
                        <a:bodyPr/>
                        <a:lstStyle/>
                        <a:p>
                          <a:r>
                            <a:rPr lang="en-GB" dirty="0">
                              <a:hlinkClick r:id="rId3"/>
                            </a:rPr>
                            <a:t>Regression 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Prediction for continuous values tasks by supervised learning.</a:t>
                          </a:r>
                        </a:p>
                        <a:p>
                          <a:r>
                            <a:rPr lang="en-GB" dirty="0"/>
                            <a:t>e.g. the traffic information of a WLAN.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dirty="0"/>
                            <a:t>MSE,</a:t>
                          </a:r>
                          <a:r>
                            <a:rPr lang="zh-CN" altLang="en-US" dirty="0"/>
                            <a:t> </a:t>
                          </a:r>
                          <a:r>
                            <a:rPr lang="en-US" altLang="zh-CN" dirty="0"/>
                            <a:t>MAE,</a:t>
                          </a:r>
                          <a:r>
                            <a:rPr lang="zh-CN" altLang="en-US" dirty="0"/>
                            <a:t> </a:t>
                          </a:r>
                          <a:r>
                            <a:rPr lang="en-US" altLang="zh-CN" dirty="0"/>
                            <a:t>RMSE,  etc. 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60623819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表格 3">
                <a:extLst>
                  <a:ext uri="{FF2B5EF4-FFF2-40B4-BE49-F238E27FC236}">
                    <a16:creationId xmlns:a16="http://schemas.microsoft.com/office/drawing/2014/main" id="{21ADBBB4-82D2-4A50-AE57-FE281D49C34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46394186"/>
                  </p:ext>
                </p:extLst>
              </p:nvPr>
            </p:nvGraphicFramePr>
            <p:xfrm>
              <a:off x="272186" y="828873"/>
              <a:ext cx="11496141" cy="3367345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554314">
                      <a:extLst>
                        <a:ext uri="{9D8B030D-6E8A-4147-A177-3AD203B41FA5}">
                          <a16:colId xmlns:a16="http://schemas.microsoft.com/office/drawing/2014/main" val="2441195902"/>
                        </a:ext>
                      </a:extLst>
                    </a:gridCol>
                    <a:gridCol w="3467876">
                      <a:extLst>
                        <a:ext uri="{9D8B030D-6E8A-4147-A177-3AD203B41FA5}">
                          <a16:colId xmlns:a16="http://schemas.microsoft.com/office/drawing/2014/main" val="2482733009"/>
                        </a:ext>
                      </a:extLst>
                    </a:gridCol>
                    <a:gridCol w="2157984">
                      <a:extLst>
                        <a:ext uri="{9D8B030D-6E8A-4147-A177-3AD203B41FA5}">
                          <a16:colId xmlns:a16="http://schemas.microsoft.com/office/drawing/2014/main" val="3496705758"/>
                        </a:ext>
                      </a:extLst>
                    </a:gridCol>
                    <a:gridCol w="4315967">
                      <a:extLst>
                        <a:ext uri="{9D8B030D-6E8A-4147-A177-3AD203B41FA5}">
                          <a16:colId xmlns:a16="http://schemas.microsoft.com/office/drawing/2014/main" val="1388644280"/>
                        </a:ext>
                      </a:extLst>
                    </a:gridCol>
                  </a:tblGrid>
                  <a:tr h="640080"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Type 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Explanation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dirty="0"/>
                            <a:t>Common measurement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58692514"/>
                      </a:ext>
                    </a:extLst>
                  </a:tr>
                  <a:tr h="1538545"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hlinkClick r:id="rId4"/>
                            </a:rPr>
                            <a:t>Classification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dirty="0"/>
                            <a:t>Prediction for discrete values tasks by supervised learning.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dirty="0"/>
                            <a:t>e.g. the RAT type of an UE.</a:t>
                          </a:r>
                          <a:endParaRPr lang="en-GB" altLang="zh-CN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>
                          <a:blip r:embed="rId5"/>
                          <a:stretch>
                            <a:fillRect l="-232394" t="-43478" r="-200563" b="-8339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594680006"/>
                      </a:ext>
                    </a:extLst>
                  </a:tr>
                  <a:tr h="1188720">
                    <a:tc>
                      <a:txBody>
                        <a:bodyPr/>
                        <a:lstStyle/>
                        <a:p>
                          <a:r>
                            <a:rPr lang="en-GB" dirty="0">
                              <a:hlinkClick r:id="rId4"/>
                            </a:rPr>
                            <a:t>Regression 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Prediction for continuous values tasks by supervised learning.</a:t>
                          </a:r>
                        </a:p>
                        <a:p>
                          <a:r>
                            <a:rPr lang="en-GB" dirty="0"/>
                            <a:t>e.g. the traffic information of a WLAN.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dirty="0"/>
                            <a:t>MSE,</a:t>
                          </a:r>
                          <a:r>
                            <a:rPr lang="zh-CN" altLang="en-US" dirty="0"/>
                            <a:t> </a:t>
                          </a:r>
                          <a:r>
                            <a:rPr lang="en-US" altLang="zh-CN" dirty="0"/>
                            <a:t>MAE,</a:t>
                          </a:r>
                          <a:r>
                            <a:rPr lang="zh-CN" altLang="en-US" dirty="0"/>
                            <a:t> </a:t>
                          </a:r>
                          <a:r>
                            <a:rPr lang="en-US" altLang="zh-CN" dirty="0"/>
                            <a:t>RMSE,  etc. 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60623819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id="{2B51903B-74FD-47D1-9943-26D396D68F4B}"/>
                  </a:ext>
                </a:extLst>
              </p:cNvPr>
              <p:cNvSpPr/>
              <p:nvPr/>
            </p:nvSpPr>
            <p:spPr>
              <a:xfrm>
                <a:off x="272186" y="4563332"/>
                <a:ext cx="11416894" cy="14773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indent="-342900">
                  <a:buSzPct val="10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C</m:t>
                        </m:r>
                        <m:r>
                          <a:rPr lang="en-US" altLang="zh-CN" b="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𝑜𝑟𝑟𝑒𝑐𝑡𝑛𝑒𝑠𝑠</m:t>
                        </m:r>
                      </m:e>
                      <m:sup>
                        <m:r>
                          <a:rPr lang="en-US" altLang="zh-CN" b="0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∗</m:t>
                        </m:r>
                      </m:sup>
                    </m:sSup>
                  </m:oMath>
                </a14:m>
                <a:r>
                  <a:rPr lang="en-US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en-GB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correctness refers to the number of correct predictions out of all predictions</a:t>
                </a:r>
                <a:r>
                  <a:rPr lang="en-US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GB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which has been used as a general performance measurement for classification. </a:t>
                </a:r>
              </a:p>
              <a:p>
                <a:pPr marL="342900" indent="-342900">
                  <a:buSzPct val="100000"/>
                  <a:buFont typeface="Arial" panose="020B0604020202020204" pitchFamily="34" charset="0"/>
                  <a:buChar char="•"/>
                </a:pPr>
                <a:r>
                  <a:rPr lang="en-GB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MSE, MAE, RMSE could be used as general performance measurements for regression and is same as deviation as proposed/adopted in KI#1.</a:t>
                </a:r>
              </a:p>
              <a:p>
                <a:pPr marL="342900" indent="-342900">
                  <a:buSzPct val="100000"/>
                  <a:buFont typeface="Arial" panose="020B0604020202020204" pitchFamily="34" charset="0"/>
                  <a:buChar char="•"/>
                </a:pPr>
                <a:r>
                  <a:rPr lang="en-GB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See the next slide for the detailed discussion regarding measurement. </a:t>
                </a:r>
              </a:p>
            </p:txBody>
          </p:sp>
        </mc:Choice>
        <mc:Fallback xmlns=""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id="{2B51903B-74FD-47D1-9943-26D396D68F4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186" y="4563332"/>
                <a:ext cx="11416894" cy="1477328"/>
              </a:xfrm>
              <a:prstGeom prst="rect">
                <a:avLst/>
              </a:prstGeom>
              <a:blipFill>
                <a:blip r:embed="rId6"/>
                <a:stretch>
                  <a:fillRect l="-374" t="-2479" b="-57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图片 8">
            <a:extLst>
              <a:ext uri="{FF2B5EF4-FFF2-40B4-BE49-F238E27FC236}">
                <a16:creationId xmlns:a16="http://schemas.microsoft.com/office/drawing/2014/main" id="{AECAC19F-03B0-4409-BBFA-11683F647CB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27056" y="1537022"/>
            <a:ext cx="4162024" cy="2352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9783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CA0573-CA6B-4B11-ACE1-3507AD5C5D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696" y="261477"/>
            <a:ext cx="9349968" cy="578458"/>
          </a:xfrm>
        </p:spPr>
        <p:txBody>
          <a:bodyPr>
            <a:normAutofit fontScale="90000"/>
          </a:bodyPr>
          <a:lstStyle/>
          <a:p>
            <a:r>
              <a:rPr lang="en-GB" dirty="0"/>
              <a:t>Observations - </a:t>
            </a:r>
            <a:r>
              <a:rPr lang="en-US" altLang="zh-CN" dirty="0"/>
              <a:t>Deviation/Correctness</a:t>
            </a:r>
            <a:r>
              <a:rPr lang="en-GB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表格 3">
                <a:extLst>
                  <a:ext uri="{FF2B5EF4-FFF2-40B4-BE49-F238E27FC236}">
                    <a16:creationId xmlns:a16="http://schemas.microsoft.com/office/drawing/2014/main" id="{21ADBBB4-82D2-4A50-AE57-FE281D49C34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62040437"/>
                  </p:ext>
                </p:extLst>
              </p:nvPr>
            </p:nvGraphicFramePr>
            <p:xfrm>
              <a:off x="534696" y="1316927"/>
              <a:ext cx="11306784" cy="286004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092424">
                      <a:extLst>
                        <a:ext uri="{9D8B030D-6E8A-4147-A177-3AD203B41FA5}">
                          <a16:colId xmlns:a16="http://schemas.microsoft.com/office/drawing/2014/main" val="2441195902"/>
                        </a:ext>
                      </a:extLst>
                    </a:gridCol>
                    <a:gridCol w="3924132">
                      <a:extLst>
                        <a:ext uri="{9D8B030D-6E8A-4147-A177-3AD203B41FA5}">
                          <a16:colId xmlns:a16="http://schemas.microsoft.com/office/drawing/2014/main" val="2482733009"/>
                        </a:ext>
                      </a:extLst>
                    </a:gridCol>
                    <a:gridCol w="4290228">
                      <a:extLst>
                        <a:ext uri="{9D8B030D-6E8A-4147-A177-3AD203B41FA5}">
                          <a16:colId xmlns:a16="http://schemas.microsoft.com/office/drawing/2014/main" val="3496705758"/>
                        </a:ext>
                      </a:extLst>
                    </a:gridCol>
                  </a:tblGrid>
                  <a:tr h="562477"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Accuracy measurement method(s) in AI community 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Explanation 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Formula 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58692514"/>
                      </a:ext>
                    </a:extLst>
                  </a:tr>
                  <a:tr h="562477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dirty="0"/>
                            <a:t> </a:t>
                          </a:r>
                          <a:r>
                            <a:rPr lang="en-GB" altLang="zh-CN" dirty="0"/>
                            <a:t>MSE for </a:t>
                          </a:r>
                          <a:r>
                            <a:rPr lang="en-GB" altLang="zh-CN" b="1" dirty="0"/>
                            <a:t>regression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altLang="zh-CN" dirty="0"/>
                            <a:t>(</a:t>
                          </a:r>
                          <a:r>
                            <a:rPr lang="en-US" altLang="zh-CN" dirty="0"/>
                            <a:t>Mean squared error</a:t>
                          </a:r>
                          <a:r>
                            <a:rPr lang="en-GB" altLang="zh-CN" dirty="0"/>
                            <a:t>)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1800" b="0" i="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The average squared difference between the predicted values and the actual value (ground truth).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altLang="zh-CN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den>
                                </m:f>
                                <m:nary>
                                  <m:naryPr>
                                    <m:chr m:val="∑"/>
                                    <m:ctrlPr>
                                      <a:rPr lang="en-GB" altLang="zh-CN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>
                                    <m:r>
                                      <m:rPr>
                                        <m:brk m:alnAt="23"/>
                                      </m:rP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=1</m:t>
                                    </m:r>
                                  </m:sub>
                                  <m:sup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p>
                                  <m:e>
                                    <m:sSup>
                                      <m:sSupPr>
                                        <m:ctrlP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d>
                                          <m:dPr>
                                            <m:ctrlP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en-US" altLang="zh-CN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altLang="zh-CN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𝑦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altLang="zh-CN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𝑖</m:t>
                                                </m:r>
                                                <m:r>
                                                  <a:rPr lang="en-US" altLang="zh-CN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−</m:t>
                                                </m:r>
                                                <m:r>
                                                  <a:rPr lang="en-US" altLang="zh-CN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𝑝𝑟𝑒𝑑𝑖𝑐𝑡𝑒𝑑</m:t>
                                                </m:r>
                                              </m:sub>
                                            </m:sSub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−</m:t>
                                            </m:r>
                                            <m:sSub>
                                              <m:sSubPr>
                                                <m:ctrlPr>
                                                  <a:rPr lang="en-US" altLang="zh-CN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altLang="zh-CN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𝑦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altLang="zh-CN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𝑖</m:t>
                                                </m:r>
                                                <m:r>
                                                  <a:rPr lang="en-US" altLang="zh-CN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−</m:t>
                                                </m:r>
                                                <m:r>
                                                  <a:rPr lang="en-US" altLang="zh-CN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𝑡𝑟𝑢𝑡h</m:t>
                                                </m:r>
                                              </m:sub>
                                            </m:sSub>
                                          </m:e>
                                        </m:d>
                                      </m:e>
                                      <m:sup>
                                        <m: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e>
                                </m:nary>
                              </m:oMath>
                            </m:oMathPara>
                          </a14:m>
                          <a:endParaRPr lang="en-GB" altLang="zh-CN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598089645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GB" altLang="zh-CN" sz="1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GB" altLang="zh-CN" sz="1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 sz="1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221225711"/>
                      </a:ext>
                    </a:extLst>
                  </a:tr>
                  <a:tr h="562477"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Correctness for </a:t>
                          </a:r>
                          <a:r>
                            <a:rPr lang="en-GB" b="1" dirty="0"/>
                            <a:t>classification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The number of correct predictions out of all predictions. The correct predictions means the predictions match (equal to) the ground truth. 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 i="1" dirty="0">
                            <a:latin typeface="Cambria Math" panose="02040503050406030204" pitchFamily="18" charset="0"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𝑡h𝑒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𝑛𝑢𝑚𝑏𝑒𝑟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𝑜𝑓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𝑐𝑜𝑟𝑟𝑒𝑐𝑡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𝑝𝑟𝑒𝑑𝑖𝑐𝑡𝑖𝑜𝑛𝑠</m:t>
                                    </m:r>
                                  </m:num>
                                  <m:den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𝑎𝑙𝑙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𝑝𝑟𝑒𝑑𝑖𝑐𝑡𝑖𝑜𝑛𝑠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60623819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表格 3">
                <a:extLst>
                  <a:ext uri="{FF2B5EF4-FFF2-40B4-BE49-F238E27FC236}">
                    <a16:creationId xmlns:a16="http://schemas.microsoft.com/office/drawing/2014/main" id="{21ADBBB4-82D2-4A50-AE57-FE281D49C34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62040437"/>
                  </p:ext>
                </p:extLst>
              </p:nvPr>
            </p:nvGraphicFramePr>
            <p:xfrm>
              <a:off x="534696" y="1316927"/>
              <a:ext cx="11306784" cy="286004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092424">
                      <a:extLst>
                        <a:ext uri="{9D8B030D-6E8A-4147-A177-3AD203B41FA5}">
                          <a16:colId xmlns:a16="http://schemas.microsoft.com/office/drawing/2014/main" val="2441195902"/>
                        </a:ext>
                      </a:extLst>
                    </a:gridCol>
                    <a:gridCol w="3924132">
                      <a:extLst>
                        <a:ext uri="{9D8B030D-6E8A-4147-A177-3AD203B41FA5}">
                          <a16:colId xmlns:a16="http://schemas.microsoft.com/office/drawing/2014/main" val="2482733009"/>
                        </a:ext>
                      </a:extLst>
                    </a:gridCol>
                    <a:gridCol w="4290228">
                      <a:extLst>
                        <a:ext uri="{9D8B030D-6E8A-4147-A177-3AD203B41FA5}">
                          <a16:colId xmlns:a16="http://schemas.microsoft.com/office/drawing/2014/main" val="3496705758"/>
                        </a:ext>
                      </a:extLst>
                    </a:gridCol>
                  </a:tblGrid>
                  <a:tr h="640080"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Accuracy measurement method(s) in AI community 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Explanation 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Formula 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58692514"/>
                      </a:ext>
                    </a:extLst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dirty="0"/>
                            <a:t> </a:t>
                          </a:r>
                          <a:r>
                            <a:rPr lang="en-GB" altLang="zh-CN" dirty="0"/>
                            <a:t>MSE for </a:t>
                          </a:r>
                          <a:r>
                            <a:rPr lang="en-GB" altLang="zh-CN" b="1" dirty="0"/>
                            <a:t>regression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altLang="zh-CN" dirty="0"/>
                            <a:t>(</a:t>
                          </a:r>
                          <a:r>
                            <a:rPr lang="en-US" altLang="zh-CN" dirty="0"/>
                            <a:t>Mean squared error</a:t>
                          </a:r>
                          <a:r>
                            <a:rPr lang="en-GB" altLang="zh-CN" dirty="0"/>
                            <a:t>)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1800" b="0" i="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The average squared difference between the predicted values and the actual value (ground truth).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>
                          <a:blip r:embed="rId3"/>
                          <a:stretch>
                            <a:fillRect l="-163778" t="-73333" r="-568" b="-153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598089645"/>
                      </a:ext>
                    </a:extLst>
                  </a:tr>
                  <a:tr h="11684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GB" altLang="zh-CN" sz="1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GB" altLang="zh-CN" sz="1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 sz="1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221225711"/>
                      </a:ext>
                    </a:extLst>
                  </a:tr>
                  <a:tr h="1188720"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Correctness for </a:t>
                          </a:r>
                          <a:r>
                            <a:rPr lang="en-GB" b="1" dirty="0"/>
                            <a:t>classification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The number of correct predictions out of all predictions. The correct predictions means the predictions match (equal to) the ground truth. 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>
                          <a:blip r:embed="rId3"/>
                          <a:stretch>
                            <a:fillRect l="-163778" t="-143590" r="-568" b="-769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0623819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5" name="矩形 4">
            <a:extLst>
              <a:ext uri="{FF2B5EF4-FFF2-40B4-BE49-F238E27FC236}">
                <a16:creationId xmlns:a16="http://schemas.microsoft.com/office/drawing/2014/main" id="{2B51903B-74FD-47D1-9943-26D396D68F4B}"/>
              </a:ext>
            </a:extLst>
          </p:cNvPr>
          <p:cNvSpPr/>
          <p:nvPr/>
        </p:nvSpPr>
        <p:spPr>
          <a:xfrm>
            <a:off x="534696" y="4653959"/>
            <a:ext cx="107124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SzPct val="100000"/>
              <a:buFont typeface="Arial" panose="020B0604020202020204" pitchFamily="34" charset="0"/>
              <a:buChar char="•"/>
            </a:pPr>
            <a:r>
              <a:rPr lang="en-GB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Observation 1: For regression, the deviation should be used to measure how much the predictions vary from the ground truth as agreed/concluded in KI#1 and MSE is a implementation example of deviation.</a:t>
            </a:r>
          </a:p>
          <a:p>
            <a:pPr marL="342900" indent="-342900">
              <a:buSzPct val="100000"/>
              <a:buFont typeface="Arial" panose="020B0604020202020204" pitchFamily="34" charset="0"/>
              <a:buChar char="•"/>
            </a:pPr>
            <a:r>
              <a:rPr lang="en-GB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Observation 2: For classification, the correctness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a suitable measurement of how well the predictions represent the ground truth,</a:t>
            </a:r>
            <a:r>
              <a:rPr lang="en-GB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which, similar to MSE, is a general performance measurement in AI community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573645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CA0573-CA6B-4B11-ACE1-3507AD5C5D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696" y="261477"/>
            <a:ext cx="6807936" cy="578458"/>
          </a:xfrm>
        </p:spPr>
        <p:txBody>
          <a:bodyPr>
            <a:normAutofit fontScale="90000"/>
          </a:bodyPr>
          <a:lstStyle/>
          <a:p>
            <a:r>
              <a:rPr lang="en-GB" dirty="0"/>
              <a:t>Observations –</a:t>
            </a:r>
            <a:r>
              <a:rPr lang="en-US" altLang="zh-CN" dirty="0"/>
              <a:t>sample number  </a:t>
            </a:r>
            <a:r>
              <a:rPr lang="zh-CN" altLang="en-US" dirty="0"/>
              <a:t> </a:t>
            </a:r>
            <a:r>
              <a:rPr lang="en-GB" dirty="0"/>
              <a:t> 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表格 3">
                <a:extLst>
                  <a:ext uri="{FF2B5EF4-FFF2-40B4-BE49-F238E27FC236}">
                    <a16:creationId xmlns:a16="http://schemas.microsoft.com/office/drawing/2014/main" id="{21ADBBB4-82D2-4A50-AE57-FE281D49C34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63812193"/>
                  </p:ext>
                </p:extLst>
              </p:nvPr>
            </p:nvGraphicFramePr>
            <p:xfrm>
              <a:off x="6096000" y="814975"/>
              <a:ext cx="4452051" cy="111504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452051">
                      <a:extLst>
                        <a:ext uri="{9D8B030D-6E8A-4147-A177-3AD203B41FA5}">
                          <a16:colId xmlns:a16="http://schemas.microsoft.com/office/drawing/2014/main" val="3496705758"/>
                        </a:ext>
                      </a:extLst>
                    </a:gridCol>
                  </a:tblGrid>
                  <a:tr h="3422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600" dirty="0"/>
                            <a:t>Formula 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58692514"/>
                      </a:ext>
                    </a:extLst>
                  </a:tr>
                  <a:tr h="772809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altLang="zh-CN" sz="1600" smtClean="0">
                                    <a:latin typeface="Cambria Math" panose="02040503050406030204" pitchFamily="18" charset="0"/>
                                  </a:rPr>
                                  <m:t>global</m:t>
                                </m:r>
                                <m:r>
                                  <a:rPr lang="en-US" altLang="zh-CN" sz="1600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sty m:val="p"/>
                                  </m:rPr>
                                  <a:rPr lang="en-US" altLang="zh-CN" sz="1600" smtClean="0">
                                    <a:latin typeface="Cambria Math" panose="02040503050406030204" pitchFamily="18" charset="0"/>
                                  </a:rPr>
                                  <m:t>accuracy</m:t>
                                </m:r>
                                <m:r>
                                  <a:rPr lang="en-US" altLang="zh-CN" sz="1600" smtClean="0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zh-CN" altLang="zh-CN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nary>
                                      <m:naryPr>
                                        <m:chr m:val="∑"/>
                                        <m:limLoc m:val="undOvr"/>
                                        <m:ctrlPr>
                                          <a:rPr lang="zh-CN" altLang="zh-CN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naryPr>
                                      <m:sub>
                                        <m:r>
                                          <a:rPr lang="en-US" altLang="zh-CN" sz="1600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lang="en-US" altLang="zh-CN" sz="1600" i="1">
                                            <a:latin typeface="Cambria Math" panose="02040503050406030204" pitchFamily="18" charset="0"/>
                                          </a:rPr>
                                          <m:t>=1</m:t>
                                        </m:r>
                                      </m:sub>
                                      <m:sup>
                                        <m:r>
                                          <a:rPr lang="en-US" altLang="zh-CN" sz="1600" i="1">
                                            <a:latin typeface="Cambria Math" panose="02040503050406030204" pitchFamily="18" charset="0"/>
                                          </a:rPr>
                                          <m:t>𝑁</m:t>
                                        </m:r>
                                      </m:sup>
                                      <m:e>
                                        <m:r>
                                          <a:rPr lang="en-US" altLang="zh-CN" sz="1600" b="0" i="1" smtClean="0">
                                            <a:latin typeface="Cambria Math" panose="02040503050406030204" pitchFamily="18" charset="0"/>
                                          </a:rPr>
                                          <m:t>(</m:t>
                                        </m:r>
                                        <m:r>
                                          <a:rPr lang="en-US" altLang="zh-CN" sz="1600" i="1">
                                            <a:latin typeface="Cambria Math" panose="02040503050406030204" pitchFamily="18" charset="0"/>
                                          </a:rPr>
                                          <m:t>𝑁</m:t>
                                        </m:r>
                                        <m:sSub>
                                          <m:sSubPr>
                                            <m:ctrlPr>
                                              <a:rPr lang="zh-CN" altLang="zh-CN" sz="16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altLang="zh-CN" sz="1600" i="1" smtClean="0">
                                                <a:latin typeface="Cambria Math" panose="02040503050406030204" pitchFamily="18" charset="0"/>
                                              </a:rPr>
                                              <m:t>𝑢𝑚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zh-CN" sz="1600" i="1">
                                                <a:latin typeface="Cambria Math" panose="02040503050406030204" pitchFamily="18" charset="0"/>
                                              </a:rPr>
                                              <m:t>𝑖</m:t>
                                            </m:r>
                                          </m:sub>
                                        </m:sSub>
                                        <m:r>
                                          <a:rPr lang="en-US" altLang="zh-CN" sz="1600" i="1">
                                            <a:latin typeface="Cambria Math" panose="02040503050406030204" pitchFamily="18" charset="0"/>
                                          </a:rPr>
                                          <m:t>∗</m:t>
                                        </m:r>
                                        <m:sSub>
                                          <m:sSubPr>
                                            <m:ctrlPr>
                                              <a:rPr lang="zh-CN" altLang="zh-CN" sz="16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altLang="zh-CN" sz="1600" i="1">
                                                <a:latin typeface="Cambria Math" panose="02040503050406030204" pitchFamily="18" charset="0"/>
                                              </a:rPr>
                                              <m:t>𝐴𝑐𝑐𝑢𝑟𝑎𝑐𝑦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zh-CN" sz="1600" i="1">
                                                <a:latin typeface="Cambria Math" panose="02040503050406030204" pitchFamily="18" charset="0"/>
                                              </a:rPr>
                                              <m:t>𝑖</m:t>
                                            </m:r>
                                          </m:sub>
                                        </m:sSub>
                                        <m:r>
                                          <a:rPr lang="en-US" altLang="zh-CN" sz="1600" b="0" i="1" smtClean="0">
                                            <a:latin typeface="Cambria Math" panose="02040503050406030204" pitchFamily="18" charset="0"/>
                                          </a:rPr>
                                          <m:t>)</m:t>
                                        </m:r>
                                      </m:e>
                                    </m:nary>
                                  </m:num>
                                  <m:den>
                                    <m:nary>
                                      <m:naryPr>
                                        <m:chr m:val="∑"/>
                                        <m:limLoc m:val="undOvr"/>
                                        <m:ctrlPr>
                                          <a:rPr lang="zh-CN" altLang="zh-CN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naryPr>
                                      <m:sub>
                                        <m:r>
                                          <a:rPr lang="en-US" altLang="zh-CN" sz="1600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lang="en-US" altLang="zh-CN" sz="1600" i="1">
                                            <a:latin typeface="Cambria Math" panose="02040503050406030204" pitchFamily="18" charset="0"/>
                                          </a:rPr>
                                          <m:t>=1</m:t>
                                        </m:r>
                                      </m:sub>
                                      <m:sup>
                                        <m:r>
                                          <a:rPr lang="en-US" altLang="zh-CN" sz="1600" i="1">
                                            <a:latin typeface="Cambria Math" panose="02040503050406030204" pitchFamily="18" charset="0"/>
                                          </a:rPr>
                                          <m:t>𝑁</m:t>
                                        </m:r>
                                      </m:sup>
                                      <m:e>
                                        <m:r>
                                          <a:rPr lang="en-US" altLang="zh-CN" sz="1600" i="1">
                                            <a:latin typeface="Cambria Math" panose="02040503050406030204" pitchFamily="18" charset="0"/>
                                          </a:rPr>
                                          <m:t>𝑁</m:t>
                                        </m:r>
                                        <m:sSub>
                                          <m:sSubPr>
                                            <m:ctrlPr>
                                              <a:rPr lang="zh-CN" altLang="zh-CN" sz="16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altLang="zh-CN" sz="1600" i="1">
                                                <a:latin typeface="Cambria Math" panose="02040503050406030204" pitchFamily="18" charset="0"/>
                                              </a:rPr>
                                              <m:t>𝑢𝑚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zh-CN" sz="1600" i="1">
                                                <a:latin typeface="Cambria Math" panose="02040503050406030204" pitchFamily="18" charset="0"/>
                                              </a:rPr>
                                              <m:t>𝑖</m:t>
                                            </m:r>
                                          </m:sub>
                                        </m:sSub>
                                      </m:e>
                                    </m:nary>
                                  </m:den>
                                </m:f>
                              </m:oMath>
                            </m:oMathPara>
                          </a14:m>
                          <a:endParaRPr lang="en-GB" altLang="zh-CN" sz="16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59808964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表格 3">
                <a:extLst>
                  <a:ext uri="{FF2B5EF4-FFF2-40B4-BE49-F238E27FC236}">
                    <a16:creationId xmlns:a16="http://schemas.microsoft.com/office/drawing/2014/main" id="{21ADBBB4-82D2-4A50-AE57-FE281D49C34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63812193"/>
                  </p:ext>
                </p:extLst>
              </p:nvPr>
            </p:nvGraphicFramePr>
            <p:xfrm>
              <a:off x="6096000" y="814975"/>
              <a:ext cx="4452051" cy="111504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452051">
                      <a:extLst>
                        <a:ext uri="{9D8B030D-6E8A-4147-A177-3AD203B41FA5}">
                          <a16:colId xmlns:a16="http://schemas.microsoft.com/office/drawing/2014/main" val="3496705758"/>
                        </a:ext>
                      </a:extLst>
                    </a:gridCol>
                  </a:tblGrid>
                  <a:tr h="3422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600" dirty="0"/>
                            <a:t>Formula 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58692514"/>
                      </a:ext>
                    </a:extLst>
                  </a:tr>
                  <a:tr h="77280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>
                          <a:blip r:embed="rId3"/>
                          <a:stretch>
                            <a:fillRect l="-274" t="-45313" r="-547" b="-156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59808964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5" name="矩形 4">
            <a:extLst>
              <a:ext uri="{FF2B5EF4-FFF2-40B4-BE49-F238E27FC236}">
                <a16:creationId xmlns:a16="http://schemas.microsoft.com/office/drawing/2014/main" id="{2B51903B-74FD-47D1-9943-26D396D68F4B}"/>
              </a:ext>
            </a:extLst>
          </p:cNvPr>
          <p:cNvSpPr/>
          <p:nvPr/>
        </p:nvSpPr>
        <p:spPr>
          <a:xfrm>
            <a:off x="356896" y="5643112"/>
            <a:ext cx="110731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SzPct val="100000"/>
              <a:buFont typeface="Arial" panose="020B0604020202020204" pitchFamily="34" charset="0"/>
              <a:buChar char="•"/>
            </a:pPr>
            <a:r>
              <a:rPr lang="en-GB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Observation3: Except deviation and correctness, the corresponding number of samples is essential information for consumer e.g. MTLF calculating a global ML model accuracy or NF consumer determining whether analytics accuracy is good or bad.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E8E6380-5B16-4062-AFF1-04A4377D0B34}"/>
              </a:ext>
            </a:extLst>
          </p:cNvPr>
          <p:cNvSpPr txBox="1"/>
          <p:nvPr/>
        </p:nvSpPr>
        <p:spPr>
          <a:xfrm>
            <a:off x="356896" y="963977"/>
            <a:ext cx="514779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dirty="0"/>
              <a:t>In clause 6.1.3, TS23.288, the consumer NF can include the following parameter to improve the confidence level and reliability of the accuracy information. </a:t>
            </a:r>
          </a:p>
          <a:p>
            <a:pPr marL="285750" indent="-285750">
              <a:buFontTx/>
              <a:buChar char="-"/>
            </a:pPr>
            <a:r>
              <a:rPr lang="en-GB" altLang="zh-CN" sz="1400" i="1" dirty="0"/>
              <a:t>[OPTIONAL] </a:t>
            </a:r>
            <a:r>
              <a:rPr lang="en-GB" altLang="zh-CN" sz="1400" i="1" dirty="0">
                <a:highlight>
                  <a:srgbClr val="FFFF00"/>
                </a:highlight>
              </a:rPr>
              <a:t>Minimal number of analytics output occurrences</a:t>
            </a:r>
            <a:r>
              <a:rPr lang="en-GB" altLang="zh-CN" sz="1400" i="1" dirty="0"/>
              <a:t>: determines the minimal number of analytics output provided by NWDAF that have to be considered in the determination of the accuracy information.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7694A48-C432-4D11-9F65-83B086404003}"/>
              </a:ext>
            </a:extLst>
          </p:cNvPr>
          <p:cNvSpPr txBox="1"/>
          <p:nvPr/>
        </p:nvSpPr>
        <p:spPr>
          <a:xfrm>
            <a:off x="6096000" y="1930016"/>
            <a:ext cx="573910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The number of samples should be used to calculate a global accuracy when MTLF is determining if a ML model is degraded based on accuracy information from multiple </a:t>
            </a:r>
            <a:r>
              <a:rPr lang="en-GB" dirty="0" err="1"/>
              <a:t>AnLF</a:t>
            </a:r>
            <a:r>
              <a:rPr lang="en-GB" dirty="0"/>
              <a:t>. </a:t>
            </a:r>
          </a:p>
          <a:p>
            <a:r>
              <a:rPr lang="en-GB" dirty="0"/>
              <a:t>If the global accuracy is a </a:t>
            </a:r>
            <a:r>
              <a:rPr lang="en-GB" altLang="zh-CN" dirty="0"/>
              <a:t>arithmetic mean </a:t>
            </a:r>
            <a:r>
              <a:rPr lang="en-GB" dirty="0"/>
              <a:t>calculated by taking the average of all local accuracies, rather than weighted average, it cannot reflect a real accuracy since the arithmetic mean is susceptible to extreme values. </a:t>
            </a:r>
          </a:p>
          <a:p>
            <a:r>
              <a:rPr lang="en-GB" dirty="0"/>
              <a:t>For example, C has 90% accuracy with 50 samples, while D has 50% accuracy with 2 samples. Their arithmetic mean is </a:t>
            </a:r>
            <a:r>
              <a:rPr lang="en-GB" b="1" dirty="0"/>
              <a:t>70%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however</a:t>
            </a:r>
            <a:r>
              <a:rPr lang="zh-CN" altLang="en-US" dirty="0"/>
              <a:t> </a:t>
            </a:r>
            <a:r>
              <a:rPr lang="en-US" altLang="zh-CN" dirty="0"/>
              <a:t>their</a:t>
            </a:r>
            <a:r>
              <a:rPr lang="zh-CN" altLang="en-US" dirty="0"/>
              <a:t> </a:t>
            </a:r>
            <a:r>
              <a:rPr lang="en-US" altLang="zh-CN" dirty="0"/>
              <a:t>weighted</a:t>
            </a:r>
            <a:r>
              <a:rPr lang="zh-CN" altLang="en-US" dirty="0"/>
              <a:t> </a:t>
            </a:r>
            <a:r>
              <a:rPr lang="en-US" altLang="zh-CN" dirty="0"/>
              <a:t>average</a:t>
            </a:r>
            <a:r>
              <a:rPr lang="zh-CN" altLang="en-US" dirty="0"/>
              <a:t> </a:t>
            </a:r>
            <a:r>
              <a:rPr lang="en-US" altLang="zh-CN" dirty="0"/>
              <a:t>is</a:t>
            </a:r>
            <a:r>
              <a:rPr lang="zh-CN" altLang="en-US" dirty="0"/>
              <a:t> </a:t>
            </a:r>
            <a:r>
              <a:rPr lang="en-US" altLang="zh-CN" b="1" dirty="0"/>
              <a:t>88%.</a:t>
            </a:r>
            <a:endParaRPr lang="en-GB" b="1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35617F9-D2BA-4892-AB90-293EF76F4701}"/>
              </a:ext>
            </a:extLst>
          </p:cNvPr>
          <p:cNvSpPr/>
          <p:nvPr/>
        </p:nvSpPr>
        <p:spPr>
          <a:xfrm>
            <a:off x="356896" y="4442783"/>
            <a:ext cx="51477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dirty="0"/>
              <a:t>The NWDAF1</a:t>
            </a:r>
            <a:r>
              <a:rPr lang="en-GB" altLang="zh-CN" b="1" dirty="0"/>
              <a:t> has a higher accuracy</a:t>
            </a:r>
            <a:r>
              <a:rPr lang="en-GB" altLang="zh-CN" dirty="0"/>
              <a:t>, however, the consumer may think the NWDAF2 </a:t>
            </a:r>
            <a:r>
              <a:rPr lang="en-GB" altLang="zh-CN" b="1" dirty="0"/>
              <a:t>is more reliable</a:t>
            </a:r>
            <a:r>
              <a:rPr lang="en-GB" altLang="zh-CN" dirty="0"/>
              <a:t> and use the analytics output from the NWDAF-B. </a:t>
            </a:r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E93E71B7-00F2-4815-A87D-4560C02976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4541004"/>
              </p:ext>
            </p:extLst>
          </p:nvPr>
        </p:nvGraphicFramePr>
        <p:xfrm>
          <a:off x="356896" y="2999151"/>
          <a:ext cx="4955768" cy="13657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8942">
                  <a:extLst>
                    <a:ext uri="{9D8B030D-6E8A-4147-A177-3AD203B41FA5}">
                      <a16:colId xmlns:a16="http://schemas.microsoft.com/office/drawing/2014/main" val="331076699"/>
                    </a:ext>
                  </a:extLst>
                </a:gridCol>
                <a:gridCol w="1238942">
                  <a:extLst>
                    <a:ext uri="{9D8B030D-6E8A-4147-A177-3AD203B41FA5}">
                      <a16:colId xmlns:a16="http://schemas.microsoft.com/office/drawing/2014/main" val="954760494"/>
                    </a:ext>
                  </a:extLst>
                </a:gridCol>
                <a:gridCol w="1238942">
                  <a:extLst>
                    <a:ext uri="{9D8B030D-6E8A-4147-A177-3AD203B41FA5}">
                      <a16:colId xmlns:a16="http://schemas.microsoft.com/office/drawing/2014/main" val="1699779935"/>
                    </a:ext>
                  </a:extLst>
                </a:gridCol>
                <a:gridCol w="1238942">
                  <a:extLst>
                    <a:ext uri="{9D8B030D-6E8A-4147-A177-3AD203B41FA5}">
                      <a16:colId xmlns:a16="http://schemas.microsoft.com/office/drawing/2014/main" val="3195046212"/>
                    </a:ext>
                  </a:extLst>
                </a:gridCol>
              </a:tblGrid>
              <a:tr h="379673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Times of prediction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Correct prediction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correctness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9842758"/>
                  </a:ext>
                </a:extLst>
              </a:tr>
              <a:tr h="423792">
                <a:tc>
                  <a:txBody>
                    <a:bodyPr/>
                    <a:lstStyle/>
                    <a:p>
                      <a:r>
                        <a:rPr lang="en-GB" dirty="0"/>
                        <a:t>NWDAF1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100%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7625281"/>
                  </a:ext>
                </a:extLst>
              </a:tr>
              <a:tr h="423792">
                <a:tc>
                  <a:txBody>
                    <a:bodyPr/>
                    <a:lstStyle/>
                    <a:p>
                      <a:r>
                        <a:rPr lang="en-GB" dirty="0"/>
                        <a:t>NWDAF2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1,000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950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95%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09281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21819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39D3495-8C6E-4FE8-90BE-F69CFED34E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7901"/>
            <a:ext cx="10515600" cy="1325563"/>
          </a:xfrm>
        </p:spPr>
        <p:txBody>
          <a:bodyPr/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FA480ED-4E27-4A66-AC02-6520F77F5D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49400"/>
            <a:ext cx="10515600" cy="4584066"/>
          </a:xfrm>
        </p:spPr>
        <p:txBody>
          <a:bodyPr>
            <a:normAutofit fontScale="92500" lnSpcReduction="10000"/>
          </a:bodyPr>
          <a:lstStyle/>
          <a:p>
            <a:pPr marL="342900" indent="-3429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SzPct val="100000"/>
            </a:pP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 1: Clarify in KI#1 that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Analytics/ML Model </a:t>
            </a:r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Accuracy Information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to 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represent general performance measurements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analytics and ML Model respectively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which are composed of the correctness for the classification and the deviation for the regression </a:t>
            </a:r>
            <a:r>
              <a:rPr lang="en-GB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(e.g. MSE) 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800100" lvl="1" indent="-3429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SzPct val="100000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of classification, 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correctness refers to the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number of correct predictions out of all predictions;</a:t>
            </a:r>
          </a:p>
          <a:p>
            <a:pPr marL="800100" lvl="1" indent="-3429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SzPct val="100000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of regression,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deviation refers to the difference of the analytics prediction using the trained ML Model from the corresponding ground truth data which is collected from Data Producer NF(s).</a:t>
            </a:r>
          </a:p>
          <a:p>
            <a:pPr marL="342900" indent="-3429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SzPct val="100000"/>
            </a:pP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 2: Further clarify, e</a:t>
            </a:r>
            <a:r>
              <a:rPr lang="en-GB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xcept deviation and correctness, the corresponding number of samples is essential information for consumer and should also included in 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Accuracy Information. </a:t>
            </a:r>
          </a:p>
        </p:txBody>
      </p:sp>
    </p:spTree>
    <p:extLst>
      <p:ext uri="{BB962C8B-B14F-4D97-AF65-F5344CB8AC3E}">
        <p14:creationId xmlns:p14="http://schemas.microsoft.com/office/powerpoint/2010/main" val="15751969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5E42F9E-5A4B-47A0-A7C6-A902949EF023}"/>
              </a:ext>
            </a:extLst>
          </p:cNvPr>
          <p:cNvSpPr txBox="1"/>
          <p:nvPr/>
        </p:nvSpPr>
        <p:spPr>
          <a:xfrm>
            <a:off x="2011680" y="2306319"/>
            <a:ext cx="77774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/>
              <a:t>Backup slides</a:t>
            </a:r>
          </a:p>
        </p:txBody>
      </p:sp>
    </p:spTree>
    <p:extLst>
      <p:ext uri="{BB962C8B-B14F-4D97-AF65-F5344CB8AC3E}">
        <p14:creationId xmlns:p14="http://schemas.microsoft.com/office/powerpoint/2010/main" val="3214002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8754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875426"/>
          </a:xfrm>
          <a:prstGeom prst="rect">
            <a:avLst/>
          </a:prstGeom>
        </p:spPr>
      </p:pic>
      <p:sp>
        <p:nvSpPr>
          <p:cNvPr id="7" name="文本占位符 17"/>
          <p:cNvSpPr txBox="1">
            <a:spLocks/>
          </p:cNvSpPr>
          <p:nvPr/>
        </p:nvSpPr>
        <p:spPr>
          <a:xfrm>
            <a:off x="441502" y="183775"/>
            <a:ext cx="7850242" cy="52644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回归问题 </a:t>
            </a:r>
            <a:r>
              <a:rPr kumimoji="1"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 </a:t>
            </a:r>
            <a:endParaRPr kumimoji="1"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9171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7918E80-00B2-4D8E-B209-0A54D37FD87D}"/>
              </a:ext>
            </a:extLst>
          </p:cNvPr>
          <p:cNvSpPr txBox="1"/>
          <p:nvPr/>
        </p:nvSpPr>
        <p:spPr>
          <a:xfrm>
            <a:off x="219561" y="875426"/>
            <a:ext cx="9915787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b="1" dirty="0"/>
              <a:t>1</a:t>
            </a:r>
            <a:r>
              <a:rPr lang="zh-CN" altLang="en-GB" b="1" dirty="0"/>
              <a:t>、</a:t>
            </a:r>
            <a:r>
              <a:rPr lang="en-GB" altLang="zh-CN" b="1" dirty="0"/>
              <a:t>SSE(</a:t>
            </a:r>
            <a:r>
              <a:rPr lang="en-US" altLang="zh-CN" b="1" dirty="0"/>
              <a:t>The sum of squares due to error)</a:t>
            </a:r>
            <a:br>
              <a:rPr lang="en-GB" altLang="zh-CN" dirty="0"/>
            </a:br>
            <a:r>
              <a:rPr lang="en-US" altLang="zh-CN" dirty="0"/>
              <a:t>The sum of the squares of residuals (deviations predicted from actual empirical values of data). </a:t>
            </a:r>
          </a:p>
          <a:p>
            <a:r>
              <a:rPr lang="en-US" altLang="zh-CN" dirty="0"/>
              <a:t>It is a measure of the discrepancy between the data and an estimation model.</a:t>
            </a:r>
          </a:p>
          <a:p>
            <a:r>
              <a:rPr lang="en-US" altLang="zh-CN" b="1" dirty="0"/>
              <a:t>2</a:t>
            </a:r>
            <a:r>
              <a:rPr lang="zh-CN" altLang="en-US" b="1" dirty="0"/>
              <a:t>、</a:t>
            </a:r>
            <a:r>
              <a:rPr lang="en-US" altLang="zh-CN" b="1" dirty="0"/>
              <a:t>MSE(</a:t>
            </a:r>
            <a:r>
              <a:rPr lang="en-GB" altLang="zh-CN" b="1" dirty="0"/>
              <a:t>Mean squared error</a:t>
            </a:r>
            <a:r>
              <a:rPr lang="en-US" altLang="zh-CN" b="1" dirty="0"/>
              <a:t>)</a:t>
            </a:r>
            <a:br>
              <a:rPr lang="en-US" altLang="zh-CN" dirty="0"/>
            </a:br>
            <a:r>
              <a:rPr lang="en-US" altLang="zh-CN" dirty="0"/>
              <a:t>Measures the average of the squares of the errors—that is, the average squared </a:t>
            </a:r>
          </a:p>
          <a:p>
            <a:r>
              <a:rPr lang="en-US" altLang="zh-CN" dirty="0"/>
              <a:t>difference between the estimated values and the actual value. </a:t>
            </a:r>
          </a:p>
          <a:p>
            <a:endParaRPr lang="en-US" altLang="zh-CN" dirty="0"/>
          </a:p>
          <a:p>
            <a:r>
              <a:rPr lang="en-GB" altLang="zh-CN" b="1" dirty="0"/>
              <a:t>3</a:t>
            </a:r>
            <a:r>
              <a:rPr lang="zh-CN" altLang="en-GB" b="1" dirty="0"/>
              <a:t>、</a:t>
            </a:r>
            <a:r>
              <a:rPr lang="en-GB" altLang="zh-CN" b="1" dirty="0"/>
              <a:t>RMSE(Root mean squared error</a:t>
            </a:r>
            <a:r>
              <a:rPr lang="en-US" altLang="zh-CN" b="1" dirty="0"/>
              <a:t>)</a:t>
            </a:r>
          </a:p>
          <a:p>
            <a:r>
              <a:rPr lang="en-US" altLang="zh-CN" dirty="0"/>
              <a:t>Or called </a:t>
            </a:r>
            <a:r>
              <a:rPr lang="en-GB" altLang="zh-CN" dirty="0"/>
              <a:t>RMSD (root mean square deviation</a:t>
            </a:r>
            <a:r>
              <a:rPr lang="en-US" altLang="zh-CN" dirty="0"/>
              <a:t>)</a:t>
            </a:r>
          </a:p>
          <a:p>
            <a:r>
              <a:rPr lang="en-US" altLang="zh-CN" dirty="0"/>
              <a:t>RMSD is the square root of the average of squared errors. The effect of each error on RMSD is proportional to the size of the squared error; thus larger errors have a disproportionately large effect on RMSD. Consequently, RMSD is sensitive to outliers. </a:t>
            </a:r>
          </a:p>
          <a:p>
            <a:r>
              <a:rPr lang="en-US" altLang="zh-CN" b="1" dirty="0"/>
              <a:t>4</a:t>
            </a:r>
            <a:r>
              <a:rPr lang="zh-CN" altLang="en-US" b="1" dirty="0"/>
              <a:t>、</a:t>
            </a:r>
            <a:r>
              <a:rPr lang="en-US" altLang="zh-CN" b="1" dirty="0"/>
              <a:t>MAE(</a:t>
            </a:r>
            <a:r>
              <a:rPr lang="en-GB" altLang="zh-CN" b="1" dirty="0"/>
              <a:t>Mean Absolute Error</a:t>
            </a:r>
            <a:r>
              <a:rPr lang="en-US" altLang="zh-CN" b="1" dirty="0"/>
              <a:t>)</a:t>
            </a:r>
          </a:p>
          <a:p>
            <a:r>
              <a:rPr lang="en-US" altLang="zh-CN" dirty="0"/>
              <a:t>A measure for the average difference between the predicted value and the actual value;</a:t>
            </a:r>
          </a:p>
          <a:p>
            <a:endParaRPr lang="en-US" altLang="zh-CN" dirty="0"/>
          </a:p>
          <a:p>
            <a:r>
              <a:rPr lang="en-US" altLang="zh-CN" b="1" dirty="0"/>
              <a:t>5</a:t>
            </a:r>
            <a:r>
              <a:rPr lang="zh-CN" altLang="en-US" b="1" dirty="0"/>
              <a:t>、</a:t>
            </a:r>
            <a:r>
              <a:rPr lang="en-GB" altLang="zh-CN" b="1" dirty="0"/>
              <a:t>MAPE</a:t>
            </a:r>
            <a:r>
              <a:rPr lang="zh-CN" altLang="en-US" b="1" dirty="0"/>
              <a:t> </a:t>
            </a:r>
            <a:r>
              <a:rPr lang="en-US" altLang="zh-CN" b="1" dirty="0"/>
              <a:t>(</a:t>
            </a:r>
            <a:r>
              <a:rPr lang="en-GB" altLang="zh-CN" b="1" dirty="0"/>
              <a:t>Mean Absolute Percentage Error)</a:t>
            </a:r>
          </a:p>
          <a:p>
            <a:r>
              <a:rPr lang="en-US" altLang="zh-CN" dirty="0"/>
              <a:t>Is a measure of prediction accuracy of a forecasting method in statistics.</a:t>
            </a:r>
          </a:p>
          <a:p>
            <a:r>
              <a:rPr lang="en-US" altLang="zh-CN" b="1" dirty="0"/>
              <a:t>6</a:t>
            </a:r>
            <a:r>
              <a:rPr lang="zh-CN" altLang="en-US" b="1" dirty="0"/>
              <a:t>、</a:t>
            </a:r>
            <a:r>
              <a:rPr lang="en-US" altLang="zh-CN" b="1" dirty="0"/>
              <a:t>MAE(</a:t>
            </a:r>
            <a:r>
              <a:rPr lang="en-GB" altLang="zh-CN" b="1" dirty="0"/>
              <a:t>Median Absolute Error</a:t>
            </a:r>
            <a:r>
              <a:rPr lang="en-US" altLang="zh-CN" b="1" dirty="0"/>
              <a:t>)</a:t>
            </a:r>
          </a:p>
          <a:p>
            <a:r>
              <a:rPr lang="en-US" altLang="zh-CN" dirty="0"/>
              <a:t>Could reduce the influence of outliers. Deviation is calculated by taking the median of all absolute differences between target and prediction.</a:t>
            </a:r>
            <a:endParaRPr lang="en-GB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6F53E4E-AF74-44C0-9844-31E366302B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99389" y="965255"/>
            <a:ext cx="2010056" cy="76210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5AC016BB-D0BF-42BA-AEEB-5F64E13F5FC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90698" y="1817190"/>
            <a:ext cx="2981741" cy="73352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2D56031-2FC5-4107-9AFA-2CA55AF48AA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16217" y="2485442"/>
            <a:ext cx="4296375" cy="77163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DF4DF9C-6199-4356-82A5-BEF33BBC376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24522" y="4202542"/>
            <a:ext cx="3067478" cy="75258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ABFE7675-9206-4758-9969-BEB48BE5458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16217" y="4969069"/>
            <a:ext cx="3734321" cy="75258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8F69B005-C00E-4E8D-93E4-AB15F605AC2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775070" y="6214083"/>
            <a:ext cx="3848637" cy="381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773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13968</TotalTime>
  <Words>1124</Words>
  <Application>Microsoft Office PowerPoint</Application>
  <PresentationFormat>宽屏</PresentationFormat>
  <Paragraphs>90</Paragraphs>
  <Slides>8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等线</vt:lpstr>
      <vt:lpstr>等线 Light</vt:lpstr>
      <vt:lpstr>微软雅黑</vt:lpstr>
      <vt:lpstr>Arial</vt:lpstr>
      <vt:lpstr>Cambria Math</vt:lpstr>
      <vt:lpstr>Times New Roman</vt:lpstr>
      <vt:lpstr>Office 主题​​</vt:lpstr>
      <vt:lpstr>Discussion  on Accuracy Information</vt:lpstr>
      <vt:lpstr>Background</vt:lpstr>
      <vt:lpstr>Two types of AI tasks </vt:lpstr>
      <vt:lpstr>Observations - Deviation/Correctness </vt:lpstr>
      <vt:lpstr>Observations –sample number     </vt:lpstr>
      <vt:lpstr>Proposal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Sihan Cheng</dc:creator>
  <cp:lastModifiedBy>Sihan Cheng</cp:lastModifiedBy>
  <cp:revision>290</cp:revision>
  <dcterms:created xsi:type="dcterms:W3CDTF">2022-10-17T03:16:40Z</dcterms:created>
  <dcterms:modified xsi:type="dcterms:W3CDTF">2023-04-07T03:19:03Z</dcterms:modified>
</cp:coreProperties>
</file>